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1.xml" ContentType="application/vnd.openxmlformats-officedocument.themeOverride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805" r:id="rId2"/>
    <p:sldMasterId id="2147483816" r:id="rId3"/>
  </p:sldMasterIdLst>
  <p:notesMasterIdLst>
    <p:notesMasterId r:id="rId20"/>
  </p:notesMasterIdLst>
  <p:handoutMasterIdLst>
    <p:handoutMasterId r:id="rId21"/>
  </p:handoutMasterIdLst>
  <p:sldIdLst>
    <p:sldId id="256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458" userDrawn="1">
          <p15:clr>
            <a:srgbClr val="A4A3A4"/>
          </p15:clr>
        </p15:guide>
        <p15:guide id="4" orient="horz" pos="3192" userDrawn="1">
          <p15:clr>
            <a:srgbClr val="A4A3A4"/>
          </p15:clr>
        </p15:guide>
        <p15:guide id="5" orient="horz" pos="2873" userDrawn="1">
          <p15:clr>
            <a:srgbClr val="A4A3A4"/>
          </p15:clr>
        </p15:guide>
        <p15:guide id="6" orient="horz" pos="982" userDrawn="1">
          <p15:clr>
            <a:srgbClr val="A4A3A4"/>
          </p15:clr>
        </p15:guide>
        <p15:guide id="7" orient="horz" pos="188" userDrawn="1">
          <p15:clr>
            <a:srgbClr val="A4A3A4"/>
          </p15:clr>
        </p15:guide>
        <p15:guide id="8" orient="horz" pos="3509" userDrawn="1">
          <p15:clr>
            <a:srgbClr val="A4A3A4"/>
          </p15:clr>
        </p15:guide>
        <p15:guide id="9" orient="horz" pos="663" userDrawn="1">
          <p15:clr>
            <a:srgbClr val="A4A3A4"/>
          </p15:clr>
        </p15:guide>
        <p15:guide id="10" pos="240" userDrawn="1">
          <p15:clr>
            <a:srgbClr val="A4A3A4"/>
          </p15:clr>
        </p15:guide>
        <p15:guide id="11" pos="1085" userDrawn="1">
          <p15:clr>
            <a:srgbClr val="A4A3A4"/>
          </p15:clr>
        </p15:guide>
        <p15:guide id="12" pos="4441" userDrawn="1">
          <p15:clr>
            <a:srgbClr val="A4A3A4"/>
          </p15:clr>
        </p15:guide>
        <p15:guide id="13" pos="468" userDrawn="1">
          <p15:clr>
            <a:srgbClr val="A4A3A4"/>
          </p15:clr>
        </p15:guide>
        <p15:guide id="14" pos="75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B"/>
    <a:srgbClr val="777776"/>
    <a:srgbClr val="9C9B9B"/>
    <a:srgbClr val="737374"/>
    <a:srgbClr val="9C9C9B"/>
    <a:srgbClr val="FF0090"/>
    <a:srgbClr val="99CF00"/>
    <a:srgbClr val="D60093"/>
    <a:srgbClr val="FF9900"/>
    <a:srgbClr val="33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6" autoAdjust="0"/>
    <p:restoredTop sz="96120" autoAdjust="0"/>
  </p:normalViewPr>
  <p:slideViewPr>
    <p:cSldViewPr snapToGrid="0">
      <p:cViewPr varScale="1">
        <p:scale>
          <a:sx n="111" d="100"/>
          <a:sy n="111" d="100"/>
        </p:scale>
        <p:origin x="696" y="96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240"/>
        <p:guide pos="1085"/>
        <p:guide pos="4441"/>
        <p:guide pos="468"/>
        <p:guide pos="75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9544807925073231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3181602641691077"/>
                  <c:y val="-0.20380334977035111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Пол / возраст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6B-4FB1-B5D3-12E4D8B7D8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6B-4FB1-B5D3-12E4D8B7D8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6B-4FB1-B5D3-12E4D8B7D8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6B-4FB1-B5D3-12E4D8B7D8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B-4FB1-B5D3-12E4D8B7D8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B-4FB1-B5D3-12E4D8B7D8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6B-4FB1-B5D3-12E4D8B7D8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6B-4FB1-B5D3-12E4D8B7D824}"/>
                </c:ext>
              </c:extLst>
            </c:dLbl>
            <c:dLbl>
              <c:idx val="9"/>
              <c:layout>
                <c:manualLayout>
                  <c:x val="-0.33181548878847583"/>
                  <c:y val="-0.15500468655035765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Род занятий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D6B-4FB1-B5D3-12E4D8B7D8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6B-4FB1-B5D3-12E4D8B7D8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6B-4FB1-B5D3-12E4D8B7D8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6B-4FB1-B5D3-12E4D8B7D8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6B-4FB1-B5D3-12E4D8B7D8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6B-4FB1-B5D3-12E4D8B7D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D6B-4FB1-B5D3-12E4D8B7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accent3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08736"/>
        <c:crossesAt val="6"/>
        <c:auto val="1"/>
        <c:lblAlgn val="ctr"/>
        <c:lblOffset val="100"/>
        <c:noMultiLvlLbl val="0"/>
      </c:catAx>
      <c:valAx>
        <c:axId val="45908736"/>
        <c:scaling>
          <c:orientation val="maxMin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8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4549569921944"/>
          <c:y val="0.10618321999238139"/>
          <c:w val="0.75075450430078061"/>
          <c:h val="0.87568793756989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00AA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19.7</c:v>
                </c:pt>
                <c:pt idx="1">
                  <c:v>20</c:v>
                </c:pt>
                <c:pt idx="2">
                  <c:v>18.5</c:v>
                </c:pt>
                <c:pt idx="3">
                  <c:v>17.7</c:v>
                </c:pt>
                <c:pt idx="4">
                  <c:v>15.6</c:v>
                </c:pt>
                <c:pt idx="5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7-420B-BDA6-996FC86D3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rgbClr val="604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33.9</c:v>
                </c:pt>
                <c:pt idx="1">
                  <c:v>39.700000000000003</c:v>
                </c:pt>
                <c:pt idx="2">
                  <c:v>34.9</c:v>
                </c:pt>
                <c:pt idx="3">
                  <c:v>29.5</c:v>
                </c:pt>
                <c:pt idx="4">
                  <c:v>26</c:v>
                </c:pt>
                <c:pt idx="5">
                  <c:v>39.200000000000003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7-420B-BDA6-996FC86D3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rgbClr val="77777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14.3</c:v>
                </c:pt>
                <c:pt idx="1">
                  <c:v>13.5</c:v>
                </c:pt>
                <c:pt idx="2">
                  <c:v>15.7</c:v>
                </c:pt>
                <c:pt idx="3">
                  <c:v>20.100000000000001</c:v>
                </c:pt>
                <c:pt idx="4">
                  <c:v>21.4</c:v>
                </c:pt>
                <c:pt idx="5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7-420B-BDA6-996FC86D35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15.6</c:v>
                </c:pt>
                <c:pt idx="1">
                  <c:v>14.4</c:v>
                </c:pt>
                <c:pt idx="2">
                  <c:v>17.100000000000001</c:v>
                </c:pt>
                <c:pt idx="3">
                  <c:v>21.2</c:v>
                </c:pt>
                <c:pt idx="4">
                  <c:v>12.5</c:v>
                </c:pt>
                <c:pt idx="5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7-420B-BDA6-996FC86D35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FCE8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10.1</c:v>
                </c:pt>
                <c:pt idx="1">
                  <c:v>5.7</c:v>
                </c:pt>
                <c:pt idx="2">
                  <c:v>9.1999999999999993</c:v>
                </c:pt>
                <c:pt idx="3">
                  <c:v>5.9</c:v>
                </c:pt>
                <c:pt idx="4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A7-420B-BDA6-996FC86D35B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9C9B9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 formatCode="0.0">
                  <c:v>1.8</c:v>
                </c:pt>
                <c:pt idx="4" formatCode="0.0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A7-420B-BDA6-996FC86D35B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rgbClr val="006FB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4.3</c:v>
                </c:pt>
                <c:pt idx="1">
                  <c:v>6</c:v>
                </c:pt>
                <c:pt idx="2">
                  <c:v>2.4</c:v>
                </c:pt>
                <c:pt idx="3">
                  <c:v>4.0999999999999996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A7-420B-BDA6-996FC86D3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6350" cap="flat" cmpd="sng" algn="ctr">
              <a:solidFill>
                <a:srgbClr val="3C3C3B"/>
              </a:solidFill>
              <a:prstDash val="sysDash"/>
              <a:round/>
            </a:ln>
            <a:effectLst/>
          </c:spPr>
        </c:serLines>
        <c:axId val="566901600"/>
        <c:axId val="566907832"/>
      </c:barChart>
      <c:catAx>
        <c:axId val="56690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66907832"/>
        <c:crosses val="autoZero"/>
        <c:auto val="1"/>
        <c:lblAlgn val="ctr"/>
        <c:lblOffset val="100"/>
        <c:noMultiLvlLbl val="0"/>
      </c:catAx>
      <c:valAx>
        <c:axId val="56690783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669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88632400795198E-2"/>
          <c:y val="0.10569069490907505"/>
          <c:w val="0.92940009035755766"/>
          <c:h val="0.860334500594234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E-48A7-A444-0AF761FE2E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18.399999999999999</c:v>
                </c:pt>
                <c:pt idx="1">
                  <c:v>26.1</c:v>
                </c:pt>
                <c:pt idx="2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FE-48A7-A444-0AF761FE2E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rgbClr val="77777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</c:v>
                </c:pt>
                <c:pt idx="1">
                  <c:v>17.2</c:v>
                </c:pt>
                <c:pt idx="2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FE-48A7-A444-0AF761FE2E9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13.6</c:v>
                </c:pt>
                <c:pt idx="2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FE-48A7-A444-0AF761FE2E9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12.1</c:v>
                </c:pt>
                <c:pt idx="1">
                  <c:v>13.1</c:v>
                </c:pt>
                <c:pt idx="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FE-48A7-A444-0AF761FE2E9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9C9B9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5.7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FE-48A7-A444-0AF761FE2E9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18.7</c:v>
                </c:pt>
                <c:pt idx="1">
                  <c:v>7.9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FE-48A7-A444-0AF761F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rgbClr val="3C3C3B"/>
              </a:solidFill>
              <a:prstDash val="sysDash"/>
            </a:ln>
          </c:spPr>
        </c:serLines>
        <c:axId val="812648096"/>
        <c:axId val="812649408"/>
      </c:barChart>
      <c:catAx>
        <c:axId val="812648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649408"/>
        <c:crosses val="autoZero"/>
        <c:auto val="1"/>
        <c:lblAlgn val="ctr"/>
        <c:lblOffset val="100"/>
        <c:noMultiLvlLbl val="0"/>
      </c:catAx>
      <c:valAx>
        <c:axId val="812649408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low"/>
        <c:crossAx val="8126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4549569921944"/>
          <c:y val="0.10618321999238139"/>
          <c:w val="0.75075450430078061"/>
          <c:h val="0.87568793756989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00AA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19.399999999999999</c:v>
                </c:pt>
                <c:pt idx="1">
                  <c:v>11.9</c:v>
                </c:pt>
                <c:pt idx="2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7-420B-BDA6-996FC86D3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rgbClr val="604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36.4</c:v>
                </c:pt>
                <c:pt idx="1">
                  <c:v>40.200000000000003</c:v>
                </c:pt>
                <c:pt idx="2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7-420B-BDA6-996FC86D3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rgbClr val="77777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14.6</c:v>
                </c:pt>
                <c:pt idx="1">
                  <c:v>24.4</c:v>
                </c:pt>
                <c:pt idx="2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7-420B-BDA6-996FC86D35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14.2</c:v>
                </c:pt>
                <c:pt idx="1">
                  <c:v>11.4</c:v>
                </c:pt>
                <c:pt idx="2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7-420B-BDA6-996FC86D35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FCE8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6.6</c:v>
                </c:pt>
                <c:pt idx="2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A7-420B-BDA6-996FC86D35B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9C9B9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 formatCode="0.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A7-420B-BDA6-996FC86D35B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rgbClr val="006FB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</c:v>
                </c:pt>
                <c:pt idx="1">
                  <c:v>3.3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A7-420B-BDA6-996FC86D3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6350" cap="flat" cmpd="sng" algn="ctr">
              <a:solidFill>
                <a:srgbClr val="3C3C3B"/>
              </a:solidFill>
              <a:prstDash val="sysDash"/>
              <a:round/>
            </a:ln>
            <a:effectLst/>
          </c:spPr>
        </c:serLines>
        <c:axId val="566901600"/>
        <c:axId val="566907832"/>
      </c:barChart>
      <c:catAx>
        <c:axId val="56690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66907832"/>
        <c:crosses val="autoZero"/>
        <c:auto val="1"/>
        <c:lblAlgn val="ctr"/>
        <c:lblOffset val="100"/>
        <c:noMultiLvlLbl val="0"/>
      </c:catAx>
      <c:valAx>
        <c:axId val="56690783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669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88632400795198E-2"/>
          <c:y val="0.10569069490907505"/>
          <c:w val="0.92940009035755766"/>
          <c:h val="0.860334500594234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E-48A7-A444-0AF761FE2E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18.399999999999999</c:v>
                </c:pt>
                <c:pt idx="1">
                  <c:v>26</c:v>
                </c:pt>
                <c:pt idx="2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FE-48A7-A444-0AF761FE2E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rgbClr val="77777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</c:v>
                </c:pt>
                <c:pt idx="1">
                  <c:v>16.8</c:v>
                </c:pt>
                <c:pt idx="2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FE-48A7-A444-0AF761FE2E9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13.5</c:v>
                </c:pt>
                <c:pt idx="2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FE-48A7-A444-0AF761FE2E9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12.1</c:v>
                </c:pt>
                <c:pt idx="1">
                  <c:v>13.5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FE-48A7-A444-0AF761FE2E9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9C9B9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5.3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FE-48A7-A444-0AF761FE2E9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18.7</c:v>
                </c:pt>
                <c:pt idx="1">
                  <c:v>8.6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FE-48A7-A444-0AF761F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rgbClr val="3C3C3B"/>
              </a:solidFill>
              <a:prstDash val="sysDash"/>
            </a:ln>
          </c:spPr>
        </c:serLines>
        <c:axId val="812648096"/>
        <c:axId val="812649408"/>
      </c:barChart>
      <c:catAx>
        <c:axId val="812648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649408"/>
        <c:crosses val="autoZero"/>
        <c:auto val="1"/>
        <c:lblAlgn val="ctr"/>
        <c:lblOffset val="100"/>
        <c:noMultiLvlLbl val="0"/>
      </c:catAx>
      <c:valAx>
        <c:axId val="812649408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low"/>
        <c:crossAx val="8126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4549569921944"/>
          <c:y val="0.10618321999238139"/>
          <c:w val="0.75075450430078061"/>
          <c:h val="0.87568793756989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604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46.5</c:v>
                </c:pt>
                <c:pt idx="1">
                  <c:v>49.6</c:v>
                </c:pt>
                <c:pt idx="2">
                  <c:v>51.8</c:v>
                </c:pt>
                <c:pt idx="3">
                  <c:v>53.8</c:v>
                </c:pt>
                <c:pt idx="4">
                  <c:v>41.8</c:v>
                </c:pt>
                <c:pt idx="5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7-420B-BDA6-996FC86D3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4C4C4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37.9</c:v>
                </c:pt>
                <c:pt idx="1">
                  <c:v>31.7</c:v>
                </c:pt>
                <c:pt idx="2">
                  <c:v>29</c:v>
                </c:pt>
                <c:pt idx="3">
                  <c:v>37.1</c:v>
                </c:pt>
                <c:pt idx="4">
                  <c:v>45.8</c:v>
                </c:pt>
                <c:pt idx="5">
                  <c:v>32.700000000000003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7-420B-BDA6-996FC86D3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00AA9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5.0999999999999996</c:v>
                </c:pt>
                <c:pt idx="1">
                  <c:v>2.9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7-420B-BDA6-996FC86D3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6350" cap="flat" cmpd="sng" algn="ctr">
              <a:solidFill>
                <a:srgbClr val="3C3C3B"/>
              </a:solidFill>
              <a:prstDash val="sysDash"/>
              <a:round/>
            </a:ln>
            <a:effectLst/>
          </c:spPr>
        </c:serLines>
        <c:axId val="566901600"/>
        <c:axId val="566907832"/>
      </c:barChart>
      <c:catAx>
        <c:axId val="56690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66907832"/>
        <c:crosses val="autoZero"/>
        <c:auto val="1"/>
        <c:lblAlgn val="ctr"/>
        <c:lblOffset val="100"/>
        <c:noMultiLvlLbl val="0"/>
      </c:catAx>
      <c:valAx>
        <c:axId val="56690783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669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88632400795198E-2"/>
          <c:y val="0.10569069490907505"/>
          <c:w val="0.92940009035755766"/>
          <c:h val="0.860334500594234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31.6</c:v>
                </c:pt>
                <c:pt idx="1">
                  <c:v>41.3</c:v>
                </c:pt>
                <c:pt idx="2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5-4B3F-B644-9E0BB4BF68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42.1</c:v>
                </c:pt>
                <c:pt idx="1">
                  <c:v>44</c:v>
                </c:pt>
                <c:pt idx="2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55-4B3F-B644-9E0BB4BF68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6.8</c:v>
                </c:pt>
                <c:pt idx="2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55-4B3F-B644-9E0BB4BF6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rgbClr val="3C3C3B"/>
              </a:solidFill>
              <a:prstDash val="sysDash"/>
            </a:ln>
          </c:spPr>
        </c:serLines>
        <c:axId val="812648096"/>
        <c:axId val="812649408"/>
      </c:barChart>
      <c:catAx>
        <c:axId val="812648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649408"/>
        <c:crosses val="autoZero"/>
        <c:auto val="1"/>
        <c:lblAlgn val="ctr"/>
        <c:lblOffset val="100"/>
        <c:noMultiLvlLbl val="0"/>
      </c:catAx>
      <c:valAx>
        <c:axId val="812649408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low"/>
        <c:crossAx val="8126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4549569921944"/>
          <c:y val="0.10618321999238139"/>
          <c:w val="0.75075450430078061"/>
          <c:h val="0.87568793756989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604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44.3</c:v>
                </c:pt>
                <c:pt idx="1">
                  <c:v>49.5</c:v>
                </c:pt>
                <c:pt idx="2">
                  <c:v>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7-420B-BDA6-996FC86D3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4C4C4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37.6</c:v>
                </c:pt>
                <c:pt idx="1">
                  <c:v>27.2</c:v>
                </c:pt>
                <c:pt idx="2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7-420B-BDA6-996FC86D3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00AA9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5.6</c:v>
                </c:pt>
                <c:pt idx="1">
                  <c:v>8.3000000000000007</c:v>
                </c:pt>
                <c:pt idx="2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7-420B-BDA6-996FC86D3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6350" cap="flat" cmpd="sng" algn="ctr">
              <a:solidFill>
                <a:srgbClr val="3C3C3B"/>
              </a:solidFill>
              <a:prstDash val="sysDash"/>
              <a:round/>
            </a:ln>
            <a:effectLst/>
          </c:spPr>
        </c:serLines>
        <c:axId val="566901600"/>
        <c:axId val="566907832"/>
      </c:barChart>
      <c:catAx>
        <c:axId val="56690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66907832"/>
        <c:crosses val="autoZero"/>
        <c:auto val="1"/>
        <c:lblAlgn val="ctr"/>
        <c:lblOffset val="100"/>
        <c:noMultiLvlLbl val="0"/>
      </c:catAx>
      <c:valAx>
        <c:axId val="56690783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669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88632400795198E-2"/>
          <c:y val="0.10569069490907505"/>
          <c:w val="0.92940009035755766"/>
          <c:h val="0.860334500594234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31.6</c:v>
                </c:pt>
                <c:pt idx="1">
                  <c:v>41.5</c:v>
                </c:pt>
                <c:pt idx="2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5-4B3F-B644-9E0BB4BF68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42.1</c:v>
                </c:pt>
                <c:pt idx="1">
                  <c:v>44.1</c:v>
                </c:pt>
                <c:pt idx="2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55-4B3F-B644-9E0BB4BF68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6.7</c:v>
                </c:pt>
                <c:pt idx="2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55-4B3F-B644-9E0BB4BF6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rgbClr val="3C3C3B"/>
              </a:solidFill>
              <a:prstDash val="sysDash"/>
            </a:ln>
          </c:spPr>
        </c:serLines>
        <c:axId val="812648096"/>
        <c:axId val="812649408"/>
      </c:barChart>
      <c:catAx>
        <c:axId val="812648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649408"/>
        <c:crosses val="autoZero"/>
        <c:auto val="1"/>
        <c:lblAlgn val="ctr"/>
        <c:lblOffset val="100"/>
        <c:noMultiLvlLbl val="0"/>
      </c:catAx>
      <c:valAx>
        <c:axId val="812649408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low"/>
        <c:crossAx val="8126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7139708142135E-2"/>
          <c:y val="3.3541551631274376E-2"/>
          <c:w val="0.96325378069329493"/>
          <c:h val="0.88868770487412541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07E-4BAE-915D-286A39B8EA1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07E-4BAE-915D-286A39B8EA1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07E-4BAE-915D-286A39B8EA1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07E-4BAE-915D-286A39B8EA1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07E-4BAE-915D-286A39B8EA1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E2FB-49B9-8370-D66DA1ECE71C}"/>
              </c:ext>
            </c:extLst>
          </c:dPt>
          <c:dPt>
            <c:idx val="6"/>
            <c:invertIfNegative val="0"/>
            <c:bubble3D val="0"/>
            <c:spPr>
              <a:solidFill>
                <a:srgbClr val="4C4C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07E-4BAE-915D-286A39B8EA1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07E-4BAE-915D-286A39B8EA1C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07E-4BAE-915D-286A39B8EA1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07E-4BAE-915D-286A39B8EA1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07E-4BAE-915D-286A39B8EA1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07E-4BAE-915D-286A39B8EA1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2-4129-9E7B-7EAC89279CA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07E-4BAE-915D-286A39B8EA1C}"/>
              </c:ext>
            </c:extLst>
          </c:dPt>
          <c:dPt>
            <c:idx val="14"/>
            <c:invertIfNegative val="0"/>
            <c:bubble3D val="0"/>
            <c:spPr>
              <a:solidFill>
                <a:srgbClr val="4C4C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07E-4BAE-915D-286A39B8EA1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07E-4BAE-915D-286A39B8EA1C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07E-4BAE-915D-286A39B8EA1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07E-4BAE-915D-286A39B8EA1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7E-4BAE-915D-286A39B8EA1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B2-4129-9E7B-7EAC89279CA3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07E-4BAE-915D-286A39B8EA1C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E2FB-49B9-8370-D66DA1ECE71C}"/>
              </c:ext>
            </c:extLst>
          </c:dPt>
          <c:dPt>
            <c:idx val="22"/>
            <c:invertIfNegative val="0"/>
            <c:bubble3D val="0"/>
            <c:spPr>
              <a:solidFill>
                <a:srgbClr val="4C4C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2-4129-9E7B-7EAC89279CA3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CB2-4129-9E7B-7EAC89279CA3}"/>
              </c:ext>
            </c:extLst>
          </c:dPt>
          <c:dLbls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C07E-4BAE-915D-286A39B8EA1C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C07E-4BAE-915D-286A39B8EA1C}"/>
                </c:ext>
              </c:extLst>
            </c:dLbl>
            <c:dLbl>
              <c:idx val="2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CB2-4129-9E7B-7EAC89279CA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0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0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4.5</c:v>
                </c:pt>
                <c:pt idx="1">
                  <c:v>4.5999999999999996</c:v>
                </c:pt>
                <c:pt idx="2">
                  <c:v>5.6</c:v>
                </c:pt>
                <c:pt idx="3">
                  <c:v>1.5</c:v>
                </c:pt>
                <c:pt idx="4">
                  <c:v>20.3</c:v>
                </c:pt>
                <c:pt idx="5">
                  <c:v>17.100000000000001</c:v>
                </c:pt>
                <c:pt idx="6">
                  <c:v>31.3</c:v>
                </c:pt>
                <c:pt idx="7">
                  <c:v>15.1</c:v>
                </c:pt>
                <c:pt idx="8">
                  <c:v>4.5</c:v>
                </c:pt>
                <c:pt idx="9">
                  <c:v>5.9</c:v>
                </c:pt>
                <c:pt idx="10">
                  <c:v>7</c:v>
                </c:pt>
                <c:pt idx="11">
                  <c:v>2.2000000000000002</c:v>
                </c:pt>
                <c:pt idx="12">
                  <c:v>21</c:v>
                </c:pt>
                <c:pt idx="13">
                  <c:v>18.399999999999999</c:v>
                </c:pt>
                <c:pt idx="14">
                  <c:v>27.4</c:v>
                </c:pt>
                <c:pt idx="15">
                  <c:v>13.5</c:v>
                </c:pt>
                <c:pt idx="16">
                  <c:v>5.6</c:v>
                </c:pt>
                <c:pt idx="17">
                  <c:v>7.6</c:v>
                </c:pt>
                <c:pt idx="18">
                  <c:v>7.9</c:v>
                </c:pt>
                <c:pt idx="19">
                  <c:v>2.9</c:v>
                </c:pt>
                <c:pt idx="20">
                  <c:v>20.3</c:v>
                </c:pt>
                <c:pt idx="21">
                  <c:v>18.2</c:v>
                </c:pt>
                <c:pt idx="22">
                  <c:v>24.9</c:v>
                </c:pt>
                <c:pt idx="23">
                  <c:v>12.6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C07E-4BAE-915D-286A39B8E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40"/>
        <c:showNegBubbles val="0"/>
        <c:axId val="735881016"/>
        <c:axId val="735925952"/>
      </c:bubbleChart>
      <c:valAx>
        <c:axId val="73588101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735925952"/>
        <c:crossesAt val="42"/>
        <c:crossBetween val="midCat"/>
        <c:majorUnit val="1"/>
        <c:minorUnit val="1"/>
      </c:valAx>
      <c:valAx>
        <c:axId val="735925952"/>
        <c:scaling>
          <c:orientation val="minMax"/>
          <c:max val="4"/>
          <c:min val="0"/>
        </c:scaling>
        <c:delete val="1"/>
        <c:axPos val="r"/>
        <c:majorGridlines>
          <c:spPr>
            <a:ln w="635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81016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7139708142135E-2"/>
          <c:y val="3.3541551631274376E-2"/>
          <c:w val="0.96325378069329493"/>
          <c:h val="0.88868770487412541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07E-4BAE-915D-286A39B8EA1C}"/>
              </c:ext>
            </c:extLst>
          </c:dPt>
          <c:dPt>
            <c:idx val="1"/>
            <c:invertIfNegative val="0"/>
            <c:bubble3D val="0"/>
            <c:spPr>
              <a:solidFill>
                <a:srgbClr val="9C9B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07E-4BAE-915D-286A39B8EA1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07E-4BAE-915D-286A39B8EA1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07E-4BAE-915D-286A39B8EA1C}"/>
              </c:ext>
            </c:extLst>
          </c:dPt>
          <c:dPt>
            <c:idx val="4"/>
            <c:invertIfNegative val="0"/>
            <c:bubble3D val="0"/>
            <c:spPr>
              <a:solidFill>
                <a:srgbClr val="7777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07E-4BAE-915D-286A39B8EA1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7A8E-46B3-8430-E643288F560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07E-4BAE-915D-286A39B8EA1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07E-4BAE-915D-286A39B8EA1C}"/>
              </c:ext>
            </c:extLst>
          </c:dPt>
          <c:dPt>
            <c:idx val="8"/>
            <c:invertIfNegative val="0"/>
            <c:bubble3D val="0"/>
            <c:spPr>
              <a:solidFill>
                <a:srgbClr val="9C9B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07E-4BAE-915D-286A39B8EA1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07E-4BAE-915D-286A39B8EA1C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07E-4BAE-915D-286A39B8EA1C}"/>
              </c:ext>
            </c:extLst>
          </c:dPt>
          <c:dPt>
            <c:idx val="11"/>
            <c:invertIfNegative val="0"/>
            <c:bubble3D val="0"/>
            <c:spPr>
              <a:solidFill>
                <a:srgbClr val="7777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07E-4BAE-915D-286A39B8EA1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A8E-46B3-8430-E643288F560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07E-4BAE-915D-286A39B8EA1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07E-4BAE-915D-286A39B8EA1C}"/>
              </c:ext>
            </c:extLst>
          </c:dPt>
          <c:dPt>
            <c:idx val="15"/>
            <c:invertIfNegative val="0"/>
            <c:bubble3D val="0"/>
            <c:spPr>
              <a:solidFill>
                <a:srgbClr val="9C9B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07E-4BAE-915D-286A39B8EA1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07E-4BAE-915D-286A39B8EA1C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07E-4BAE-915D-286A39B8EA1C}"/>
              </c:ext>
            </c:extLst>
          </c:dPt>
          <c:dPt>
            <c:idx val="18"/>
            <c:invertIfNegative val="0"/>
            <c:bubble3D val="0"/>
            <c:spPr>
              <a:solidFill>
                <a:srgbClr val="7777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7E-4BAE-915D-286A39B8EA1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7A8E-46B3-8430-E643288F5608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07E-4BAE-915D-286A39B8EA1C}"/>
              </c:ext>
            </c:extLst>
          </c:dPt>
          <c:dLbls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C07E-4BAE-915D-286A39B8EA1C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C07E-4BAE-915D-286A39B8EA1C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C07E-4BAE-915D-286A39B8EA1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0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0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6.5</c:v>
                </c:pt>
                <c:pt idx="1">
                  <c:v>2.1</c:v>
                </c:pt>
                <c:pt idx="2">
                  <c:v>8.4</c:v>
                </c:pt>
                <c:pt idx="3">
                  <c:v>17.600000000000001</c:v>
                </c:pt>
                <c:pt idx="4">
                  <c:v>16.2</c:v>
                </c:pt>
                <c:pt idx="5">
                  <c:v>28.7</c:v>
                </c:pt>
                <c:pt idx="6">
                  <c:v>19.5</c:v>
                </c:pt>
                <c:pt idx="7">
                  <c:v>5.4</c:v>
                </c:pt>
                <c:pt idx="8">
                  <c:v>2.4</c:v>
                </c:pt>
                <c:pt idx="9">
                  <c:v>8.5</c:v>
                </c:pt>
                <c:pt idx="10">
                  <c:v>18.3</c:v>
                </c:pt>
                <c:pt idx="11">
                  <c:v>16.100000000000001</c:v>
                </c:pt>
                <c:pt idx="12">
                  <c:v>28.1</c:v>
                </c:pt>
                <c:pt idx="13">
                  <c:v>19.8</c:v>
                </c:pt>
                <c:pt idx="14">
                  <c:v>6.3</c:v>
                </c:pt>
                <c:pt idx="15">
                  <c:v>3.1</c:v>
                </c:pt>
                <c:pt idx="16">
                  <c:v>8.5</c:v>
                </c:pt>
                <c:pt idx="17">
                  <c:v>17.5</c:v>
                </c:pt>
                <c:pt idx="18">
                  <c:v>15.5</c:v>
                </c:pt>
                <c:pt idx="19">
                  <c:v>28.1</c:v>
                </c:pt>
                <c:pt idx="20">
                  <c:v>19.7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C07E-4BAE-915D-286A39B8E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40"/>
        <c:showNegBubbles val="0"/>
        <c:axId val="735881016"/>
        <c:axId val="735925952"/>
      </c:bubbleChart>
      <c:valAx>
        <c:axId val="73588101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735925952"/>
        <c:crossesAt val="42"/>
        <c:crossBetween val="midCat"/>
        <c:majorUnit val="1"/>
        <c:minorUnit val="1"/>
      </c:valAx>
      <c:valAx>
        <c:axId val="735925952"/>
        <c:scaling>
          <c:orientation val="minMax"/>
          <c:max val="4"/>
          <c:min val="0"/>
        </c:scaling>
        <c:delete val="1"/>
        <c:axPos val="r"/>
        <c:majorGridlines>
          <c:spPr>
            <a:ln w="635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5881016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9544807925073231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3181602641691077"/>
                  <c:y val="-0.20380334977035111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Пол / возраст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B-4FB1-B5D3-12E4D8B7D8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6B-4FB1-B5D3-12E4D8B7D8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6B-4FB1-B5D3-12E4D8B7D8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6B-4FB1-B5D3-12E4D8B7D8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B-4FB1-B5D3-12E4D8B7D8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B-4FB1-B5D3-12E4D8B7D8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6B-4FB1-B5D3-12E4D8B7D8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6B-4FB1-B5D3-12E4D8B7D824}"/>
                </c:ext>
              </c:extLst>
            </c:dLbl>
            <c:dLbl>
              <c:idx val="9"/>
              <c:layout>
                <c:manualLayout>
                  <c:x val="-0.33181548878847583"/>
                  <c:y val="-0.15500468655035765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Род занятий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6B-4FB1-B5D3-12E4D8B7D8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6B-4FB1-B5D3-12E4D8B7D8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6B-4FB1-B5D3-12E4D8B7D8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6B-4FB1-B5D3-12E4D8B7D8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6B-4FB1-B5D3-12E4D8B7D8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6B-4FB1-B5D3-12E4D8B7D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D6B-4FB1-B5D3-12E4D8B7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accent3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08736"/>
        <c:crossesAt val="6"/>
        <c:auto val="1"/>
        <c:lblAlgn val="ctr"/>
        <c:lblOffset val="100"/>
        <c:noMultiLvlLbl val="0"/>
      </c:catAx>
      <c:valAx>
        <c:axId val="45908736"/>
        <c:scaling>
          <c:orientation val="maxMin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8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9544807925073231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777776"/>
            </a:solidFill>
            <a:ln w="6350"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134</c:v>
                </c:pt>
                <c:pt idx="1">
                  <c:v>212</c:v>
                </c:pt>
                <c:pt idx="2">
                  <c:v>185</c:v>
                </c:pt>
                <c:pt idx="3">
                  <c:v>119</c:v>
                </c:pt>
                <c:pt idx="4">
                  <c:v>32</c:v>
                </c:pt>
                <c:pt idx="5">
                  <c:v>68</c:v>
                </c:pt>
                <c:pt idx="6">
                  <c:v>73</c:v>
                </c:pt>
                <c:pt idx="7">
                  <c:v>27</c:v>
                </c:pt>
                <c:pt idx="9">
                  <c:v>196</c:v>
                </c:pt>
                <c:pt idx="10">
                  <c:v>152</c:v>
                </c:pt>
                <c:pt idx="11">
                  <c:v>119</c:v>
                </c:pt>
                <c:pt idx="12">
                  <c:v>86</c:v>
                </c:pt>
                <c:pt idx="13">
                  <c:v>70</c:v>
                </c:pt>
                <c:pt idx="14">
                  <c:v>70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6350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AF7-4003-B055-534AB24FD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08736"/>
        <c:crossesAt val="100"/>
        <c:auto val="1"/>
        <c:lblAlgn val="ctr"/>
        <c:lblOffset val="100"/>
        <c:noMultiLvlLbl val="0"/>
      </c:catAx>
      <c:valAx>
        <c:axId val="45908736"/>
        <c:scaling>
          <c:orientation val="minMax"/>
          <c:max val="250"/>
          <c:min val="-5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3463929487116859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833.9</c:v>
                </c:pt>
                <c:pt idx="1">
                  <c:v>1646.9</c:v>
                </c:pt>
                <c:pt idx="2">
                  <c:v>1202.5999999999999</c:v>
                </c:pt>
                <c:pt idx="3">
                  <c:v>1342.1</c:v>
                </c:pt>
                <c:pt idx="4">
                  <c:v>189.2</c:v>
                </c:pt>
                <c:pt idx="5">
                  <c:v>519.20000000000005</c:v>
                </c:pt>
                <c:pt idx="6">
                  <c:v>499.1</c:v>
                </c:pt>
                <c:pt idx="7">
                  <c:v>367.9</c:v>
                </c:pt>
                <c:pt idx="9">
                  <c:v>1302.5999999999999</c:v>
                </c:pt>
                <c:pt idx="10">
                  <c:v>1853.3</c:v>
                </c:pt>
                <c:pt idx="11">
                  <c:v>1026.4000000000001</c:v>
                </c:pt>
                <c:pt idx="12">
                  <c:v>1154.5999999999999</c:v>
                </c:pt>
                <c:pt idx="13">
                  <c:v>562.1</c:v>
                </c:pt>
                <c:pt idx="14">
                  <c:v>203.9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C-4BE2-9BD7-EA42E93A6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5908736"/>
        <c:crosses val="autoZero"/>
        <c:auto val="1"/>
        <c:lblAlgn val="ctr"/>
        <c:lblOffset val="100"/>
        <c:noMultiLvlLbl val="0"/>
      </c:catAx>
      <c:valAx>
        <c:axId val="45908736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58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9544807925073231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777776"/>
            </a:solidFill>
            <a:ln w="6350"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118</c:v>
                </c:pt>
                <c:pt idx="1">
                  <c:v>196</c:v>
                </c:pt>
                <c:pt idx="2">
                  <c:v>174</c:v>
                </c:pt>
                <c:pt idx="3">
                  <c:v>148</c:v>
                </c:pt>
                <c:pt idx="4">
                  <c:v>28</c:v>
                </c:pt>
                <c:pt idx="5">
                  <c:v>67</c:v>
                </c:pt>
                <c:pt idx="6">
                  <c:v>64</c:v>
                </c:pt>
                <c:pt idx="7">
                  <c:v>30</c:v>
                </c:pt>
                <c:pt idx="9">
                  <c:v>131</c:v>
                </c:pt>
                <c:pt idx="10">
                  <c:v>108</c:v>
                </c:pt>
                <c:pt idx="11">
                  <c:v>91</c:v>
                </c:pt>
                <c:pt idx="12">
                  <c:v>128</c:v>
                </c:pt>
                <c:pt idx="13">
                  <c:v>65</c:v>
                </c:pt>
                <c:pt idx="14">
                  <c:v>54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6350"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AF7-4003-B055-534AB24FD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08736"/>
        <c:crossesAt val="100"/>
        <c:auto val="1"/>
        <c:lblAlgn val="ctr"/>
        <c:lblOffset val="100"/>
        <c:noMultiLvlLbl val="0"/>
      </c:catAx>
      <c:valAx>
        <c:axId val="45908736"/>
        <c:scaling>
          <c:orientation val="minMax"/>
          <c:max val="250"/>
          <c:min val="-5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3463929487116859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833.9</c:v>
                </c:pt>
                <c:pt idx="1">
                  <c:v>1646.9</c:v>
                </c:pt>
                <c:pt idx="2">
                  <c:v>1202.5999999999999</c:v>
                </c:pt>
                <c:pt idx="3">
                  <c:v>1342.1</c:v>
                </c:pt>
                <c:pt idx="4">
                  <c:v>189.2</c:v>
                </c:pt>
                <c:pt idx="5">
                  <c:v>519.20000000000005</c:v>
                </c:pt>
                <c:pt idx="6">
                  <c:v>499.1</c:v>
                </c:pt>
                <c:pt idx="7">
                  <c:v>367.9</c:v>
                </c:pt>
                <c:pt idx="9">
                  <c:v>1302.5999999999999</c:v>
                </c:pt>
                <c:pt idx="10">
                  <c:v>1853.3</c:v>
                </c:pt>
                <c:pt idx="11">
                  <c:v>1026.4000000000001</c:v>
                </c:pt>
                <c:pt idx="12">
                  <c:v>1154.5999999999999</c:v>
                </c:pt>
                <c:pt idx="13">
                  <c:v>562.1</c:v>
                </c:pt>
                <c:pt idx="14">
                  <c:v>203.9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C-4BE2-9BD7-EA42E93A6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5908736"/>
        <c:crosses val="autoZero"/>
        <c:auto val="1"/>
        <c:lblAlgn val="ctr"/>
        <c:lblOffset val="100"/>
        <c:noMultiLvlLbl val="0"/>
      </c:catAx>
      <c:valAx>
        <c:axId val="45908736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58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9544807925073231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3181602641691077"/>
                  <c:y val="-0.20380334977035111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Пол / возраст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B-4FB1-B5D3-12E4D8B7D8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6B-4FB1-B5D3-12E4D8B7D8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6B-4FB1-B5D3-12E4D8B7D8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6B-4FB1-B5D3-12E4D8B7D8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B-4FB1-B5D3-12E4D8B7D8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B-4FB1-B5D3-12E4D8B7D8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6B-4FB1-B5D3-12E4D8B7D8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6B-4FB1-B5D3-12E4D8B7D824}"/>
                </c:ext>
              </c:extLst>
            </c:dLbl>
            <c:dLbl>
              <c:idx val="9"/>
              <c:layout>
                <c:manualLayout>
                  <c:x val="-0.33181548878847583"/>
                  <c:y val="-0.15500468655035765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Род занятий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6B-4FB1-B5D3-12E4D8B7D8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6B-4FB1-B5D3-12E4D8B7D8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6B-4FB1-B5D3-12E4D8B7D8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6B-4FB1-B5D3-12E4D8B7D8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6B-4FB1-B5D3-12E4D8B7D8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6B-4FB1-B5D3-12E4D8B7D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D6B-4FB1-B5D3-12E4D8B7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accent3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08736"/>
        <c:crossesAt val="6"/>
        <c:auto val="1"/>
        <c:lblAlgn val="ctr"/>
        <c:lblOffset val="100"/>
        <c:noMultiLvlLbl val="0"/>
      </c:catAx>
      <c:valAx>
        <c:axId val="45908736"/>
        <c:scaling>
          <c:orientation val="maxMin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8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2861150859457054"/>
          <c:w val="0.99544807925073231"/>
          <c:h val="0.871388491405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3181602641691077"/>
                  <c:y val="-0.20380334977035111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Пол / возраст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B-4FB1-B5D3-12E4D8B7D8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6B-4FB1-B5D3-12E4D8B7D8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6B-4FB1-B5D3-12E4D8B7D8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6B-4FB1-B5D3-12E4D8B7D8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B-4FB1-B5D3-12E4D8B7D8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B-4FB1-B5D3-12E4D8B7D8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6B-4FB1-B5D3-12E4D8B7D8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6B-4FB1-B5D3-12E4D8B7D824}"/>
                </c:ext>
              </c:extLst>
            </c:dLbl>
            <c:dLbl>
              <c:idx val="9"/>
              <c:layout>
                <c:manualLayout>
                  <c:x val="-0.33181548878847583"/>
                  <c:y val="-0.15500468655035765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Род занятий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6B-4FB1-B5D3-12E4D8B7D8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6B-4FB1-B5D3-12E4D8B7D8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6B-4FB1-B5D3-12E4D8B7D8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6B-4FB1-B5D3-12E4D8B7D8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6B-4FB1-B5D3-12E4D8B7D8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6B-4FB1-B5D3-12E4D8B7D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D6B-4FB1-B5D3-12E4D8B7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898752"/>
        <c:axId val="45908736"/>
      </c:barChart>
      <c:catAx>
        <c:axId val="45898752"/>
        <c:scaling>
          <c:orientation val="maxMin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accent3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08736"/>
        <c:crossesAt val="6"/>
        <c:auto val="1"/>
        <c:lblAlgn val="ctr"/>
        <c:lblOffset val="100"/>
        <c:noMultiLvlLbl val="0"/>
      </c:catAx>
      <c:valAx>
        <c:axId val="45908736"/>
        <c:scaling>
          <c:orientation val="maxMin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8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063782571162138E-2"/>
          <c:y val="3.6890334360378862E-2"/>
          <c:w val="0.90241267594718766"/>
          <c:h val="0.82054817834793392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Лист1!$A$2:$A$21</c:f>
              <c:numCache>
                <c:formatCode>[$-419]mmm\ \'yy;@</c:formatCode>
                <c:ptCount val="20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43040</c:v>
                </c:pt>
              </c:numCache>
            </c:numRef>
          </c:cat>
          <c:val>
            <c:numRef>
              <c:f>Лист1!$B$2:$B$21</c:f>
              <c:numCache>
                <c:formatCode>0.0</c:formatCode>
                <c:ptCount val="20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  <c:pt idx="7">
                  <c:v>6500</c:v>
                </c:pt>
                <c:pt idx="8">
                  <c:v>5952.5</c:v>
                </c:pt>
                <c:pt idx="9">
                  <c:v>6353.7</c:v>
                </c:pt>
                <c:pt idx="10">
                  <c:v>5778.7</c:v>
                </c:pt>
                <c:pt idx="11">
                  <c:v>6095.2</c:v>
                </c:pt>
                <c:pt idx="12">
                  <c:v>6498.6</c:v>
                </c:pt>
                <c:pt idx="13">
                  <c:v>6218.3</c:v>
                </c:pt>
                <c:pt idx="14">
                  <c:v>5849.1</c:v>
                </c:pt>
                <c:pt idx="15">
                  <c:v>6106</c:v>
                </c:pt>
                <c:pt idx="16">
                  <c:v>6317.4</c:v>
                </c:pt>
                <c:pt idx="17">
                  <c:v>6203.7</c:v>
                </c:pt>
                <c:pt idx="18">
                  <c:v>6994</c:v>
                </c:pt>
                <c:pt idx="19">
                  <c:v>6601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D-43B6-B625-216B0A5B8B6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Лист1!$A$2:$A$21</c:f>
              <c:numCache>
                <c:formatCode>[$-419]mmm\ \'yy;@</c:formatCode>
                <c:ptCount val="20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43040</c:v>
                </c:pt>
              </c:numCache>
            </c:numRef>
          </c:cat>
          <c:val>
            <c:numRef>
              <c:f>Лист1!$C$2:$C$21</c:f>
              <c:numCache>
                <c:formatCode>0.0</c:formatCode>
                <c:ptCount val="20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  <c:pt idx="7">
                  <c:v>2618</c:v>
                </c:pt>
                <c:pt idx="8">
                  <c:v>2381.3000000000002</c:v>
                </c:pt>
                <c:pt idx="9">
                  <c:v>2443.1999999999998</c:v>
                </c:pt>
                <c:pt idx="10">
                  <c:v>2446.3000000000002</c:v>
                </c:pt>
                <c:pt idx="11">
                  <c:v>2507.4</c:v>
                </c:pt>
                <c:pt idx="12">
                  <c:v>2695.7</c:v>
                </c:pt>
                <c:pt idx="13">
                  <c:v>2568.3000000000002</c:v>
                </c:pt>
                <c:pt idx="14">
                  <c:v>2323.3000000000002</c:v>
                </c:pt>
                <c:pt idx="15">
                  <c:v>2388.8000000000002</c:v>
                </c:pt>
                <c:pt idx="16">
                  <c:v>2459.8000000000002</c:v>
                </c:pt>
                <c:pt idx="17">
                  <c:v>2613.3000000000002</c:v>
                </c:pt>
                <c:pt idx="18">
                  <c:v>2800.4</c:v>
                </c:pt>
                <c:pt idx="19">
                  <c:v>2747.1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D-43B6-B625-216B0A5B8B6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Лист1!$A$2:$A$21</c:f>
              <c:numCache>
                <c:formatCode>[$-419]mmm\ \'yy;@</c:formatCode>
                <c:ptCount val="20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  <c:pt idx="17">
                  <c:v>42979</c:v>
                </c:pt>
                <c:pt idx="18">
                  <c:v>43009</c:v>
                </c:pt>
                <c:pt idx="19">
                  <c:v>43040</c:v>
                </c:pt>
              </c:numCache>
            </c:numRef>
          </c:cat>
          <c:val>
            <c:numRef>
              <c:f>Лист1!$D$2:$D$21</c:f>
              <c:numCache>
                <c:formatCode>0.0</c:formatCode>
                <c:ptCount val="20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  <c:pt idx="7">
                  <c:v>684.8</c:v>
                </c:pt>
                <c:pt idx="8">
                  <c:v>592.4</c:v>
                </c:pt>
                <c:pt idx="9">
                  <c:v>612.4</c:v>
                </c:pt>
                <c:pt idx="10">
                  <c:v>631.29999999999995</c:v>
                </c:pt>
                <c:pt idx="11">
                  <c:v>651.20000000000005</c:v>
                </c:pt>
                <c:pt idx="12">
                  <c:v>683.2</c:v>
                </c:pt>
                <c:pt idx="13">
                  <c:v>658.4</c:v>
                </c:pt>
                <c:pt idx="14">
                  <c:v>580.79999999999995</c:v>
                </c:pt>
                <c:pt idx="15">
                  <c:v>604.9</c:v>
                </c:pt>
                <c:pt idx="16">
                  <c:v>661.7</c:v>
                </c:pt>
                <c:pt idx="17">
                  <c:v>664.5</c:v>
                </c:pt>
                <c:pt idx="18">
                  <c:v>730.8</c:v>
                </c:pt>
                <c:pt idx="19">
                  <c:v>679.5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FD-43B6-B625-216B0A5B8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030432"/>
        <c:axId val="2129032208"/>
      </c:areaChart>
      <c:dateAx>
        <c:axId val="2129030432"/>
        <c:scaling>
          <c:orientation val="minMax"/>
        </c:scaling>
        <c:delete val="0"/>
        <c:axPos val="b"/>
        <c:numFmt formatCode="[$-419]mmm\ \'yy;@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accent3"/>
            </a:solidFill>
            <a:prstDash val="solid"/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9032208"/>
        <c:crosses val="autoZero"/>
        <c:auto val="1"/>
        <c:lblOffset val="100"/>
        <c:baseTimeUnit val="months"/>
      </c:dateAx>
      <c:valAx>
        <c:axId val="212903220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accent3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C3C3B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9030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4549569921944"/>
          <c:y val="0.10618321999238139"/>
          <c:w val="0.75075450430078061"/>
          <c:h val="0.87568793756989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rgbClr val="FFEB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12.7</c:v>
                </c:pt>
                <c:pt idx="1">
                  <c:v>9</c:v>
                </c:pt>
                <c:pt idx="2">
                  <c:v>9.3000000000000007</c:v>
                </c:pt>
                <c:pt idx="3">
                  <c:v>12.9</c:v>
                </c:pt>
                <c:pt idx="4">
                  <c:v>14.1</c:v>
                </c:pt>
                <c:pt idx="5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7-420B-BDA6-996FC86D3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rgbClr val="4C4C4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25.1</c:v>
                </c:pt>
                <c:pt idx="1">
                  <c:v>23.2</c:v>
                </c:pt>
                <c:pt idx="2">
                  <c:v>30.9</c:v>
                </c:pt>
                <c:pt idx="3">
                  <c:v>33.6</c:v>
                </c:pt>
                <c:pt idx="4">
                  <c:v>24.9</c:v>
                </c:pt>
                <c:pt idx="5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7-420B-BDA6-996FC86D3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rgbClr val="00AA9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18.100000000000001</c:v>
                </c:pt>
                <c:pt idx="1">
                  <c:v>22.3</c:v>
                </c:pt>
                <c:pt idx="2">
                  <c:v>18</c:v>
                </c:pt>
                <c:pt idx="3">
                  <c:v>19.2</c:v>
                </c:pt>
                <c:pt idx="4">
                  <c:v>14.2</c:v>
                </c:pt>
                <c:pt idx="5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7-420B-BDA6-996FC86D35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rgbClr val="006DB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19.899999999999999</c:v>
                </c:pt>
                <c:pt idx="1">
                  <c:v>25.6</c:v>
                </c:pt>
                <c:pt idx="2">
                  <c:v>19.3</c:v>
                </c:pt>
                <c:pt idx="3">
                  <c:v>24.6</c:v>
                </c:pt>
                <c:pt idx="4">
                  <c:v>15.2</c:v>
                </c:pt>
                <c:pt idx="5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7-420B-BDA6-996FC86D35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rgbClr val="63459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0.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A7-420B-BDA6-996FC86D35B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6.9</c:v>
                </c:pt>
                <c:pt idx="1">
                  <c:v>5.7</c:v>
                </c:pt>
                <c:pt idx="2">
                  <c:v>6.5</c:v>
                </c:pt>
                <c:pt idx="4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A7-420B-BDA6-996FC86D35B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6.6</c:v>
                </c:pt>
                <c:pt idx="1">
                  <c:v>3.6</c:v>
                </c:pt>
                <c:pt idx="2">
                  <c:v>4.0999999999999996</c:v>
                </c:pt>
                <c:pt idx="4">
                  <c:v>7.6</c:v>
                </c:pt>
                <c:pt idx="5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A7-420B-BDA6-996FC86D35B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6.8</c:v>
                </c:pt>
                <c:pt idx="1">
                  <c:v>8.8000000000000007</c:v>
                </c:pt>
                <c:pt idx="2">
                  <c:v>5.9</c:v>
                </c:pt>
                <c:pt idx="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A7-420B-BDA6-996FC86D3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6350" cap="flat" cmpd="sng" algn="ctr">
              <a:solidFill>
                <a:srgbClr val="3C3C3B"/>
              </a:solidFill>
              <a:prstDash val="sysDash"/>
              <a:round/>
            </a:ln>
            <a:effectLst/>
          </c:spPr>
        </c:serLines>
        <c:axId val="566901600"/>
        <c:axId val="566907832"/>
      </c:barChart>
      <c:catAx>
        <c:axId val="56690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66907832"/>
        <c:crosses val="autoZero"/>
        <c:auto val="1"/>
        <c:lblAlgn val="ctr"/>
        <c:lblOffset val="100"/>
        <c:noMultiLvlLbl val="0"/>
      </c:catAx>
      <c:valAx>
        <c:axId val="56690783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669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88632400795198E-2"/>
          <c:y val="0.10569069490907505"/>
          <c:w val="0.92940009035755766"/>
          <c:h val="0.860334500594234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rgbClr val="FFEB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10.7</c:v>
                </c:pt>
                <c:pt idx="2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9-4B07-8BAC-92221C4262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rgbClr val="4C4C4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12.7</c:v>
                </c:pt>
                <c:pt idx="2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C9-4B07-8BAC-92221C4262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10.5</c:v>
                </c:pt>
                <c:pt idx="2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C9-4B07-8BAC-92221C4262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13.8</c:v>
                </c:pt>
                <c:pt idx="2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C9-4B07-8BAC-92221C4262A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10.199999999999999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C9-4B07-8BAC-92221C4262A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11.8</c:v>
                </c:pt>
                <c:pt idx="2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C9-4B07-8BAC-92221C4262A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11.8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C9-4B07-8BAC-92221C4262A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18.399999999999999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C9-4B07-8BAC-92221C426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rgbClr val="3C3C3B"/>
              </a:solidFill>
              <a:prstDash val="sysDash"/>
            </a:ln>
          </c:spPr>
        </c:serLines>
        <c:axId val="812648096"/>
        <c:axId val="812649408"/>
      </c:barChart>
      <c:catAx>
        <c:axId val="812648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649408"/>
        <c:crosses val="autoZero"/>
        <c:auto val="1"/>
        <c:lblAlgn val="ctr"/>
        <c:lblOffset val="100"/>
        <c:noMultiLvlLbl val="0"/>
      </c:catAx>
      <c:valAx>
        <c:axId val="812649408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low"/>
        <c:crossAx val="8126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4549569921944"/>
          <c:y val="0.10618321999238139"/>
          <c:w val="0.75075450430078061"/>
          <c:h val="0.875687937569894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rgbClr val="FFEB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</c:v>
                </c:pt>
                <c:pt idx="1">
                  <c:v>19.899999999999999</c:v>
                </c:pt>
                <c:pt idx="2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7-420B-BDA6-996FC86D35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rgbClr val="4C4C4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30.7</c:v>
                </c:pt>
                <c:pt idx="1">
                  <c:v>22</c:v>
                </c:pt>
                <c:pt idx="2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7-420B-BDA6-996FC86D35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rgbClr val="00AA9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15.9</c:v>
                </c:pt>
                <c:pt idx="1">
                  <c:v>17.7</c:v>
                </c:pt>
                <c:pt idx="2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7-420B-BDA6-996FC86D35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rgbClr val="006DB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18.600000000000001</c:v>
                </c:pt>
                <c:pt idx="1">
                  <c:v>18.7</c:v>
                </c:pt>
                <c:pt idx="2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7-420B-BDA6-996FC86D35B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rgbClr val="63459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A7-420B-BDA6-996FC86D35B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5.5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A7-420B-BDA6-996FC86D35B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4.5</c:v>
                </c:pt>
                <c:pt idx="1">
                  <c:v>1.5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A7-420B-BDA6-996FC86D35B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lIns="0" tIns="0" rIns="0" bIns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5.9</c:v>
                </c:pt>
                <c:pt idx="1">
                  <c:v>13.6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A7-420B-BDA6-996FC86D3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serLines>
          <c:spPr>
            <a:ln w="6350" cap="flat" cmpd="sng" algn="ctr">
              <a:solidFill>
                <a:srgbClr val="3C3C3B"/>
              </a:solidFill>
              <a:prstDash val="sysDash"/>
              <a:round/>
            </a:ln>
            <a:effectLst/>
          </c:spPr>
        </c:serLines>
        <c:axId val="566901600"/>
        <c:axId val="566907832"/>
      </c:barChart>
      <c:catAx>
        <c:axId val="56690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66907832"/>
        <c:crosses val="autoZero"/>
        <c:auto val="1"/>
        <c:lblAlgn val="ctr"/>
        <c:lblOffset val="100"/>
        <c:noMultiLvlLbl val="0"/>
      </c:catAx>
      <c:valAx>
        <c:axId val="56690783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669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288632400795198E-2"/>
          <c:y val="0.10569069490907505"/>
          <c:w val="0.92940009035755766"/>
          <c:h val="0.860334500594234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rgbClr val="FFEB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11.4</c:v>
                </c:pt>
                <c:pt idx="2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9-4B07-8BAC-92221C4262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rgbClr val="4C4C4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12.7</c:v>
                </c:pt>
                <c:pt idx="2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C9-4B07-8BAC-92221C4262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10.5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C9-4B07-8BAC-92221C4262A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14.6</c:v>
                </c:pt>
                <c:pt idx="2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C9-4B07-8BAC-92221C4262A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1C4-4CA2-A950-CFBDB01FFC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9.9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C9-4B07-8BAC-92221C4262A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10.6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C9-4B07-8BAC-92221C4262A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11.7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C9-4B07-8BAC-92221C4262A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18.600000000000001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C9-4B07-8BAC-92221C426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>
          <c:spPr>
            <a:ln>
              <a:solidFill>
                <a:srgbClr val="3C3C3B"/>
              </a:solidFill>
              <a:prstDash val="sysDash"/>
            </a:ln>
          </c:spPr>
        </c:serLines>
        <c:axId val="812648096"/>
        <c:axId val="812649408"/>
      </c:barChart>
      <c:catAx>
        <c:axId val="812648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649408"/>
        <c:crosses val="autoZero"/>
        <c:auto val="1"/>
        <c:lblAlgn val="ctr"/>
        <c:lblOffset val="100"/>
        <c:noMultiLvlLbl val="0"/>
      </c:catAx>
      <c:valAx>
        <c:axId val="812649408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low"/>
        <c:crossAx val="81264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9/01/2018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16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65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11931-56BA-4D0B-8C7D-521BE0F70560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37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11931-56BA-4D0B-8C7D-521BE0F70560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63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11931-56BA-4D0B-8C7D-521BE0F70560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192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11931-56BA-4D0B-8C7D-521BE0F70560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6089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15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16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3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19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19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19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19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19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voronkov/Desktop/dsr-25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лит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 userDrawn="1">
            <p:extLst/>
          </p:nvPr>
        </p:nvGraphicFramePr>
        <p:xfrm>
          <a:off x="338733" y="1497459"/>
          <a:ext cx="666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6017118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4009867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9198155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6496084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38283364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252 232 0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88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60 60 59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76 76 75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4C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119 119 118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156 155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155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B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188 188 187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389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0 175 159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83 186 170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B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122 197 185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150 208 202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D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795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96 70 149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105 84 158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54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109 98 168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117 118 181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6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131 137 194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8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859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0 111 184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0 128 196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60 147 208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3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107 167 219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7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149 191 231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913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233 82 136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236 109 151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D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239 134 169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6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241 156 185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244 179 203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0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Главная под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4530761"/>
            <a:ext cx="10703034" cy="1357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100000"/>
              </a:lnSpc>
              <a:defRPr sz="320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  <p:pic>
        <p:nvPicPr>
          <p:cNvPr id="6" name="Изображение 7" descr="creative_PPT_2.pdf"/>
          <p:cNvPicPr>
            <a:picLocks noChangeAspect="1"/>
          </p:cNvPicPr>
          <p:nvPr userDrawn="1"/>
        </p:nvPicPr>
        <p:blipFill rotWithShape="1">
          <a:blip r:embed="rId4" cstate="email">
            <a:clrChange>
              <a:clrFrom>
                <a:srgbClr val="00A590"/>
              </a:clrFrom>
              <a:clrTo>
                <a:srgbClr val="00A5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3" t="8320" r="87084" b="77487"/>
          <a:stretch/>
        </p:blipFill>
        <p:spPr>
          <a:xfrm>
            <a:off x="280276" y="280800"/>
            <a:ext cx="973394" cy="973393"/>
          </a:xfrm>
          <a:prstGeom prst="rect">
            <a:avLst/>
          </a:prstGeom>
        </p:spPr>
      </p:pic>
      <p:sp>
        <p:nvSpPr>
          <p:cNvPr id="7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888416"/>
            <a:ext cx="10702925" cy="96958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3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3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лит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38733" y="1497459"/>
          <a:ext cx="666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6017118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4009867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9198155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6496084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38283364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252 232 0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88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60 60 59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76 76 75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4C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119 119 118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156 155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155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B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188 188 187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389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0 175 159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83 186 170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B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122 197 185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150 208 202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D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795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96 70 149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105 84 158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54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109 98 168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117 118 181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6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131 137 194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8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859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0 111 184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0 128 196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60 147 208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3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107 167 219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7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149 191 231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913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233 82 136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236 109 151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D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239 134 169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6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241 156 185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244 179 203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263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 userDrawn="1">
            <p:extLst/>
          </p:nvPr>
        </p:nvGraphicFramePr>
        <p:xfrm>
          <a:off x="338733" y="1497459"/>
          <a:ext cx="666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6017118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4009867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9198155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6496084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38283364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252 232 0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88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60 60 59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76 76 75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4C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119 119 118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156 155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155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B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188 188 187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389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0 175 159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83 186 170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B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122 197 185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150 208 202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D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795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96 70 149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105 84 158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54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109 98 168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117 118 181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6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131 137 194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8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859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0 111 184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0 128 196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60 147 208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3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107 167 219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7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149 191 231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913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233 82 136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236 109 151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D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239 134 169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6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241 156 185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244 179 203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_5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2" y="1260000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2087459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2914918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3742377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569838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Текст 18"/>
          <p:cNvSpPr>
            <a:spLocks noGrp="1"/>
          </p:cNvSpPr>
          <p:nvPr>
            <p:ph type="body" sz="quarter" idx="32"/>
          </p:nvPr>
        </p:nvSpPr>
        <p:spPr>
          <a:xfrm>
            <a:off x="338732" y="4569838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Прямоугольник 39"/>
          <p:cNvSpPr/>
          <p:nvPr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 bwMode="ltGray">
          <a:xfrm>
            <a:off x="3388473" y="208745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 bwMode="ltGray">
          <a:xfrm>
            <a:off x="3388473" y="291491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ltGray">
          <a:xfrm>
            <a:off x="3388473" y="3742377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 bwMode="ltGray">
          <a:xfrm>
            <a:off x="3388473" y="456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35"/>
          </p:nvPr>
        </p:nvSpPr>
        <p:spPr>
          <a:xfrm>
            <a:off x="3388473" y="2087459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36"/>
          </p:nvPr>
        </p:nvSpPr>
        <p:spPr>
          <a:xfrm>
            <a:off x="3388473" y="1260000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3742377"/>
            <a:ext cx="8438400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8"/>
          </p:nvPr>
        </p:nvSpPr>
        <p:spPr>
          <a:xfrm>
            <a:off x="3388473" y="2914918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42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рямоугольник 21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 bwMode="ltGray">
          <a:xfrm>
            <a:off x="3388473" y="208745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 userDrawn="1"/>
        </p:nvSpPr>
        <p:spPr bwMode="ltGray">
          <a:xfrm>
            <a:off x="3388473" y="291491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 userDrawn="1"/>
        </p:nvSpPr>
        <p:spPr bwMode="ltGray">
          <a:xfrm>
            <a:off x="3388473" y="3742377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 userDrawn="1"/>
        </p:nvSpPr>
        <p:spPr bwMode="ltGray">
          <a:xfrm>
            <a:off x="3388473" y="456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_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576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3" y="1260000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641536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950768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950768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4023072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3332304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713838"/>
            <a:ext cx="8438400" cy="576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Прямоугольник 39"/>
          <p:cNvSpPr/>
          <p:nvPr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 bwMode="ltGray">
          <a:xfrm>
            <a:off x="3388473" y="195076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 bwMode="ltGray">
          <a:xfrm>
            <a:off x="3388473" y="2641536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ltGray">
          <a:xfrm>
            <a:off x="3388473" y="3332304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 bwMode="ltGray">
          <a:xfrm>
            <a:off x="3388473" y="4713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641536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3332304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4023072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1" name="Прямоугольник 50"/>
          <p:cNvSpPr/>
          <p:nvPr/>
        </p:nvSpPr>
        <p:spPr bwMode="ltGray">
          <a:xfrm>
            <a:off x="3388473" y="4023072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4713838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9"/>
          <p:cNvSpPr>
            <a:spLocks noGrp="1"/>
          </p:cNvSpPr>
          <p:nvPr>
            <p:ph type="body" sz="quarter" idx="42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Прямоугольник 24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 bwMode="ltGray">
          <a:xfrm>
            <a:off x="3388473" y="195076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 bwMode="ltGray">
          <a:xfrm>
            <a:off x="3388473" y="2641536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 userDrawn="1"/>
        </p:nvSpPr>
        <p:spPr bwMode="ltGray">
          <a:xfrm>
            <a:off x="3388473" y="3332304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 userDrawn="1"/>
        </p:nvSpPr>
        <p:spPr bwMode="ltGray">
          <a:xfrm>
            <a:off x="3388473" y="4713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 userDrawn="1"/>
        </p:nvSpPr>
        <p:spPr bwMode="ltGray">
          <a:xfrm>
            <a:off x="3388473" y="4023072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Серые таблицы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8737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10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Круглые та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020855" y="2830882"/>
            <a:ext cx="6162806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045907" y="3792251"/>
            <a:ext cx="6150279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58225" y="4751538"/>
            <a:ext cx="6328575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42"/>
          </p:nvPr>
        </p:nvSpPr>
        <p:spPr>
          <a:xfrm>
            <a:off x="2390733" y="1800000"/>
            <a:ext cx="9435600" cy="388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020855" y="2830882"/>
            <a:ext cx="6162806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4045907" y="3792251"/>
            <a:ext cx="6150279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3958225" y="4751538"/>
            <a:ext cx="6328575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3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Диаграмма и леге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21"/>
          </p:nvPr>
        </p:nvSpPr>
        <p:spPr>
          <a:xfrm>
            <a:off x="8943044" y="1911287"/>
            <a:ext cx="2883289" cy="280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64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413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Диаграмма и леге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2"/>
          </p:nvPr>
        </p:nvSpPr>
        <p:spPr>
          <a:xfrm>
            <a:off x="9295956" y="1260000"/>
            <a:ext cx="2530376" cy="53248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64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295956" y="1950696"/>
            <a:ext cx="749918" cy="1783352"/>
            <a:chOff x="9295956" y="1929859"/>
            <a:chExt cx="749918" cy="1783352"/>
          </a:xfrm>
        </p:grpSpPr>
        <p:sp>
          <p:nvSpPr>
            <p:cNvPr id="17" name="Трапеция 16"/>
            <p:cNvSpPr>
              <a:spLocks/>
            </p:cNvSpPr>
            <p:nvPr/>
          </p:nvSpPr>
          <p:spPr bwMode="ltGray">
            <a:xfrm rot="16200000">
              <a:off x="9248776" y="2916113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sp>
          <p:nvSpPr>
            <p:cNvPr id="18" name="Трапеция 17"/>
            <p:cNvSpPr>
              <a:spLocks/>
            </p:cNvSpPr>
            <p:nvPr/>
          </p:nvSpPr>
          <p:spPr bwMode="ltGray">
            <a:xfrm rot="16200000">
              <a:off x="9248776" y="1977039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</p:grpSp>
      <p:sp>
        <p:nvSpPr>
          <p:cNvPr id="19" name="Text Placeholder 2"/>
          <p:cNvSpPr>
            <a:spLocks noGrp="1"/>
          </p:cNvSpPr>
          <p:nvPr>
            <p:ph idx="21"/>
          </p:nvPr>
        </p:nvSpPr>
        <p:spPr>
          <a:xfrm>
            <a:off x="8943044" y="1911287"/>
            <a:ext cx="2883289" cy="280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9295956" y="1950696"/>
            <a:ext cx="749918" cy="1783352"/>
            <a:chOff x="9295956" y="1929859"/>
            <a:chExt cx="749918" cy="1783352"/>
          </a:xfrm>
        </p:grpSpPr>
        <p:sp>
          <p:nvSpPr>
            <p:cNvPr id="15" name="Трапеция 14"/>
            <p:cNvSpPr>
              <a:spLocks/>
            </p:cNvSpPr>
            <p:nvPr userDrawn="1"/>
          </p:nvSpPr>
          <p:spPr bwMode="ltGray">
            <a:xfrm rot="16200000">
              <a:off x="9248776" y="2916113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sp>
          <p:nvSpPr>
            <p:cNvPr id="20" name="Трапеция 19"/>
            <p:cNvSpPr>
              <a:spLocks/>
            </p:cNvSpPr>
            <p:nvPr userDrawn="1"/>
          </p:nvSpPr>
          <p:spPr bwMode="ltGray">
            <a:xfrm rot="16200000">
              <a:off x="9248776" y="1977039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idx="21"/>
          </p:nvPr>
        </p:nvSpPr>
        <p:spPr>
          <a:xfrm>
            <a:off x="8943044" y="1911287"/>
            <a:ext cx="2883289" cy="280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6164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869533" y="1260000"/>
            <a:ext cx="89568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288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099050" y="1226313"/>
            <a:ext cx="0" cy="4622037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5099050" y="1226313"/>
            <a:ext cx="0" cy="4622037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7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606333" y="1260000"/>
            <a:ext cx="522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522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graphicFrame>
        <p:nvGraphicFramePr>
          <p:cNvPr id="9" name="Graph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969263"/>
              </p:ext>
            </p:extLst>
          </p:nvPr>
        </p:nvGraphicFramePr>
        <p:xfrm>
          <a:off x="3132000" y="1260475"/>
          <a:ext cx="558006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30628173"/>
              </p:ext>
            </p:extLst>
          </p:nvPr>
        </p:nvGraphicFramePr>
        <p:xfrm>
          <a:off x="3132000" y="1260475"/>
          <a:ext cx="558006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21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5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2" y="1260000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2087459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2914918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3742377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569838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9" name="Текст 18"/>
          <p:cNvSpPr>
            <a:spLocks noGrp="1"/>
          </p:cNvSpPr>
          <p:nvPr>
            <p:ph type="body" sz="quarter" idx="32"/>
          </p:nvPr>
        </p:nvSpPr>
        <p:spPr>
          <a:xfrm>
            <a:off x="338732" y="4569838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 bwMode="ltGray">
          <a:xfrm>
            <a:off x="3388473" y="208745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 bwMode="ltGray">
          <a:xfrm>
            <a:off x="3388473" y="291491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 bwMode="ltGray">
          <a:xfrm>
            <a:off x="3388473" y="3742377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 bwMode="ltGray">
          <a:xfrm>
            <a:off x="3388473" y="456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35"/>
          </p:nvPr>
        </p:nvSpPr>
        <p:spPr>
          <a:xfrm>
            <a:off x="3388473" y="2087459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36"/>
          </p:nvPr>
        </p:nvSpPr>
        <p:spPr>
          <a:xfrm>
            <a:off x="3388473" y="1260000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3742377"/>
            <a:ext cx="8438400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8"/>
          </p:nvPr>
        </p:nvSpPr>
        <p:spPr>
          <a:xfrm>
            <a:off x="3388473" y="2914918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42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0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Главная под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4530761"/>
            <a:ext cx="10703034" cy="1357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100000"/>
              </a:lnSpc>
              <a:defRPr sz="320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  <p:pic>
        <p:nvPicPr>
          <p:cNvPr id="6" name="Изображение 7" descr="creative_PPT_2.pdf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00A590"/>
              </a:clrFrom>
              <a:clrTo>
                <a:srgbClr val="00A5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3" t="8320" r="87084" b="77487"/>
          <a:stretch/>
        </p:blipFill>
        <p:spPr>
          <a:xfrm>
            <a:off x="280276" y="280800"/>
            <a:ext cx="973394" cy="973393"/>
          </a:xfrm>
          <a:prstGeom prst="rect">
            <a:avLst/>
          </a:prstGeom>
        </p:spPr>
      </p:pic>
      <p:sp>
        <p:nvSpPr>
          <p:cNvPr id="7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888416"/>
            <a:ext cx="10702925" cy="96958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3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pic>
        <p:nvPicPr>
          <p:cNvPr id="8" name="Изображение 3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pic>
        <p:nvPicPr>
          <p:cNvPr id="9" name="Изображение 7" descr="creative_PPT_2.pdf"/>
          <p:cNvPicPr>
            <a:picLocks noChangeAspect="1"/>
          </p:cNvPicPr>
          <p:nvPr userDrawn="1"/>
        </p:nvPicPr>
        <p:blipFill rotWithShape="1">
          <a:blip r:embed="rId4" cstate="email">
            <a:clrChange>
              <a:clrFrom>
                <a:srgbClr val="00A590"/>
              </a:clrFrom>
              <a:clrTo>
                <a:srgbClr val="00A5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3" t="8320" r="87084" b="77487"/>
          <a:stretch/>
        </p:blipFill>
        <p:spPr>
          <a:xfrm>
            <a:off x="280276" y="280800"/>
            <a:ext cx="973394" cy="9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лит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 userDrawn="1">
            <p:extLst/>
          </p:nvPr>
        </p:nvGraphicFramePr>
        <p:xfrm>
          <a:off x="338733" y="1497459"/>
          <a:ext cx="666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60171180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4009867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9198155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6496084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38283364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252 232 0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88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60 60 59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76 76 75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4C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119 119 118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7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156 155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155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B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188 188 187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C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389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0 175 159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83 186 170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BA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122 197 185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150 208 202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D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795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96 70 149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105 84 158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54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109 98 168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117 118 181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76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131 137 194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8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859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0 111 184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0 128 196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60 147 208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3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107 167 219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A7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149 191 231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5913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233 82 136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236 109 151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D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239 134 169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86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241 156 185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9C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244 179 203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0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338733" y="757922"/>
            <a:ext cx="11487397" cy="5146078"/>
          </a:xfrm>
          <a:prstGeom prst="rect">
            <a:avLst/>
          </a:prstGeom>
        </p:spPr>
        <p:txBody>
          <a:bodyPr lIns="0" tIns="0" rIns="0" bIns="0" anchor="t"/>
          <a:lstStyle>
            <a:lvl1pPr marL="180000" indent="-180000"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оглавления</a:t>
            </a:r>
          </a:p>
        </p:txBody>
      </p:sp>
      <p:sp>
        <p:nvSpPr>
          <p:cNvPr id="28" name="Прямоугольник 27"/>
          <p:cNvSpPr/>
          <p:nvPr userDrawn="1"/>
        </p:nvSpPr>
        <p:spPr bwMode="ltGray">
          <a:xfrm>
            <a:off x="338769" y="1260000"/>
            <a:ext cx="114876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l">
              <a:lnSpc>
                <a:spcPct val="80000"/>
              </a:lnSpc>
              <a:buFontTx/>
              <a:buBlip>
                <a:blip r:embed="rId3"/>
              </a:buBlip>
            </a:pPr>
            <a:endParaRPr lang="ru-RU" sz="1000" b="0" dirty="0" err="1" smtClean="0">
              <a:solidFill>
                <a:schemeClr val="tx1"/>
              </a:solidFill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38733" y="1332000"/>
            <a:ext cx="11487397" cy="43524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FontTx/>
              <a:buBlip>
                <a:blip r:embed="rId2"/>
              </a:buBlip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оглавления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20400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6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18"/>
          <p:cNvSpPr>
            <a:spLocks noGrp="1"/>
          </p:cNvSpPr>
          <p:nvPr>
            <p:ph type="body" sz="quarter" idx="18"/>
          </p:nvPr>
        </p:nvSpPr>
        <p:spPr>
          <a:xfrm>
            <a:off x="3387969" y="3466558"/>
            <a:ext cx="8438903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/>
          </p:nvPr>
        </p:nvSpPr>
        <p:spPr>
          <a:xfrm>
            <a:off x="3387969" y="1260000"/>
            <a:ext cx="8438905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7"/>
          </p:nvPr>
        </p:nvSpPr>
        <p:spPr>
          <a:xfrm>
            <a:off x="3387969" y="2363279"/>
            <a:ext cx="8438905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9"/>
          </p:nvPr>
        </p:nvSpPr>
        <p:spPr>
          <a:xfrm>
            <a:off x="3387969" y="4569838"/>
            <a:ext cx="8438905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338735" y="1260000"/>
            <a:ext cx="2592000" cy="72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4"/>
          </p:nvPr>
        </p:nvSpPr>
        <p:spPr>
          <a:xfrm>
            <a:off x="338734" y="2363279"/>
            <a:ext cx="2592000" cy="72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5"/>
          </p:nvPr>
        </p:nvSpPr>
        <p:spPr>
          <a:xfrm>
            <a:off x="338734" y="3466558"/>
            <a:ext cx="2592000" cy="72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7" name="Прямоугольник 36"/>
          <p:cNvSpPr/>
          <p:nvPr userDrawn="1"/>
        </p:nvSpPr>
        <p:spPr bwMode="ltGray">
          <a:xfrm>
            <a:off x="3387969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 userDrawn="1"/>
        </p:nvSpPr>
        <p:spPr bwMode="ltGray">
          <a:xfrm>
            <a:off x="3387969" y="236327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 userDrawn="1"/>
        </p:nvSpPr>
        <p:spPr bwMode="ltGray">
          <a:xfrm>
            <a:off x="3387969" y="346655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7969" y="456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32"/>
          </p:nvPr>
        </p:nvSpPr>
        <p:spPr>
          <a:xfrm>
            <a:off x="338732" y="4569838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3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5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18"/>
          <p:cNvSpPr>
            <a:spLocks noGrp="1"/>
          </p:cNvSpPr>
          <p:nvPr>
            <p:ph type="body" sz="quarter" idx="18"/>
          </p:nvPr>
        </p:nvSpPr>
        <p:spPr>
          <a:xfrm>
            <a:off x="3387969" y="3346558"/>
            <a:ext cx="8438903" cy="90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/>
          </p:nvPr>
        </p:nvSpPr>
        <p:spPr>
          <a:xfrm>
            <a:off x="3387969" y="1260000"/>
            <a:ext cx="8438905" cy="90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7"/>
          </p:nvPr>
        </p:nvSpPr>
        <p:spPr>
          <a:xfrm>
            <a:off x="3387969" y="2303279"/>
            <a:ext cx="8438905" cy="90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9"/>
          </p:nvPr>
        </p:nvSpPr>
        <p:spPr>
          <a:xfrm>
            <a:off x="3387969" y="4389838"/>
            <a:ext cx="8438905" cy="90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/>
          </p:nvPr>
        </p:nvSpPr>
        <p:spPr>
          <a:xfrm>
            <a:off x="338735" y="1260000"/>
            <a:ext cx="2592000" cy="90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4"/>
          </p:nvPr>
        </p:nvSpPr>
        <p:spPr>
          <a:xfrm>
            <a:off x="338734" y="2303279"/>
            <a:ext cx="2592000" cy="90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5"/>
          </p:nvPr>
        </p:nvSpPr>
        <p:spPr>
          <a:xfrm>
            <a:off x="338734" y="3346558"/>
            <a:ext cx="2592000" cy="900000"/>
          </a:xfrm>
          <a:prstGeom prst="rect">
            <a:avLst/>
          </a:prstGeom>
          <a:solidFill>
            <a:schemeClr val="accent1"/>
          </a:solidFill>
        </p:spPr>
        <p:txBody>
          <a:bodyPr lIns="5400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7" name="Прямоугольник 36"/>
          <p:cNvSpPr/>
          <p:nvPr userDrawn="1"/>
        </p:nvSpPr>
        <p:spPr bwMode="ltGray">
          <a:xfrm>
            <a:off x="3387969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 userDrawn="1"/>
        </p:nvSpPr>
        <p:spPr bwMode="ltGray">
          <a:xfrm>
            <a:off x="3387969" y="230327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 userDrawn="1"/>
        </p:nvSpPr>
        <p:spPr bwMode="ltGray">
          <a:xfrm>
            <a:off x="3387969" y="334655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7969" y="438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32"/>
          </p:nvPr>
        </p:nvSpPr>
        <p:spPr>
          <a:xfrm>
            <a:off x="338732" y="4389838"/>
            <a:ext cx="2592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3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0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5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2" y="1260000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2087459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2914918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3742377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569838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9" name="Текст 18"/>
          <p:cNvSpPr>
            <a:spLocks noGrp="1"/>
          </p:cNvSpPr>
          <p:nvPr>
            <p:ph type="body" sz="quarter" idx="32"/>
          </p:nvPr>
        </p:nvSpPr>
        <p:spPr>
          <a:xfrm>
            <a:off x="338732" y="4569838"/>
            <a:ext cx="259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 bwMode="ltGray">
          <a:xfrm>
            <a:off x="3388473" y="2087459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 bwMode="ltGray">
          <a:xfrm>
            <a:off x="3388473" y="291491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 bwMode="ltGray">
          <a:xfrm>
            <a:off x="3388473" y="3742377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 bwMode="ltGray">
          <a:xfrm>
            <a:off x="3388473" y="4569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35"/>
          </p:nvPr>
        </p:nvSpPr>
        <p:spPr>
          <a:xfrm>
            <a:off x="3388473" y="2087459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36"/>
          </p:nvPr>
        </p:nvSpPr>
        <p:spPr>
          <a:xfrm>
            <a:off x="3388473" y="1260000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3742377"/>
            <a:ext cx="8438400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8"/>
          </p:nvPr>
        </p:nvSpPr>
        <p:spPr>
          <a:xfrm>
            <a:off x="3388473" y="2914918"/>
            <a:ext cx="8438400" cy="720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4" name="Текст 9"/>
          <p:cNvSpPr>
            <a:spLocks noGrp="1"/>
          </p:cNvSpPr>
          <p:nvPr>
            <p:ph type="body" sz="quarter" idx="42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4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576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3" y="1260000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641536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950768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950768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4023072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3332304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713838"/>
            <a:ext cx="8438400" cy="576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 bwMode="ltGray">
          <a:xfrm>
            <a:off x="3388473" y="195076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 bwMode="ltGray">
          <a:xfrm>
            <a:off x="3388473" y="2641536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 bwMode="ltGray">
          <a:xfrm>
            <a:off x="3388473" y="3332304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 bwMode="ltGray">
          <a:xfrm>
            <a:off x="3388473" y="4713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641536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3332304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4023072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1" name="Прямоугольник 50"/>
          <p:cNvSpPr/>
          <p:nvPr userDrawn="1"/>
        </p:nvSpPr>
        <p:spPr bwMode="ltGray">
          <a:xfrm>
            <a:off x="3388473" y="4023072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4713838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9"/>
          <p:cNvSpPr>
            <a:spLocks noGrp="1"/>
          </p:cNvSpPr>
          <p:nvPr>
            <p:ph type="body" sz="quarter" idx="42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5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_7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3" y="126000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44728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85364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85364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363456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304092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4821838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821838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 bwMode="ltGray">
          <a:xfrm>
            <a:off x="3388473" y="185364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 bwMode="ltGray">
          <a:xfrm>
            <a:off x="3388473" y="244728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 bwMode="ltGray">
          <a:xfrm>
            <a:off x="3388473" y="304092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 bwMode="ltGray">
          <a:xfrm>
            <a:off x="3388473" y="4821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44728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304092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363456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1" name="Прямоугольник 50"/>
          <p:cNvSpPr/>
          <p:nvPr userDrawn="1"/>
        </p:nvSpPr>
        <p:spPr bwMode="ltGray">
          <a:xfrm>
            <a:off x="3388473" y="363456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4228200"/>
            <a:ext cx="25920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39"/>
          </p:nvPr>
        </p:nvSpPr>
        <p:spPr>
          <a:xfrm>
            <a:off x="3388473" y="4228200"/>
            <a:ext cx="8438400" cy="468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6" name="Прямоугольник 55"/>
          <p:cNvSpPr/>
          <p:nvPr userDrawn="1"/>
        </p:nvSpPr>
        <p:spPr bwMode="ltGray">
          <a:xfrm>
            <a:off x="3388473" y="42282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1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2" name="Текст 9"/>
          <p:cNvSpPr>
            <a:spLocks noGrp="1"/>
          </p:cNvSpPr>
          <p:nvPr>
            <p:ph type="body" sz="quarter" idx="43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11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_8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2" y="126000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29824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77912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77912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333648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281736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4893838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893838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 bwMode="ltGray">
          <a:xfrm>
            <a:off x="3388473" y="177912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 bwMode="ltGray">
          <a:xfrm>
            <a:off x="3388473" y="229824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 bwMode="ltGray">
          <a:xfrm>
            <a:off x="3388473" y="281736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 bwMode="ltGray">
          <a:xfrm>
            <a:off x="3388473" y="4893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29824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281736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3852273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1" name="Прямоугольник 50"/>
          <p:cNvSpPr/>
          <p:nvPr userDrawn="1"/>
        </p:nvSpPr>
        <p:spPr bwMode="ltGray">
          <a:xfrm>
            <a:off x="3388473" y="3852273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3852273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39"/>
          </p:nvPr>
        </p:nvSpPr>
        <p:spPr>
          <a:xfrm>
            <a:off x="3388473" y="437472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6" name="Прямоугольник 55"/>
          <p:cNvSpPr/>
          <p:nvPr userDrawn="1"/>
        </p:nvSpPr>
        <p:spPr bwMode="ltGray">
          <a:xfrm>
            <a:off x="3388473" y="437472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1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2" name="Текст 9"/>
          <p:cNvSpPr>
            <a:spLocks noGrp="1"/>
          </p:cNvSpPr>
          <p:nvPr>
            <p:ph type="body" sz="quarter" idx="43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44"/>
          </p:nvPr>
        </p:nvSpPr>
        <p:spPr>
          <a:xfrm>
            <a:off x="338732" y="4374720"/>
            <a:ext cx="2592000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45"/>
          </p:nvPr>
        </p:nvSpPr>
        <p:spPr>
          <a:xfrm>
            <a:off x="3388473" y="3336480"/>
            <a:ext cx="8438400" cy="39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7" name="Прямоугольник 36"/>
          <p:cNvSpPr/>
          <p:nvPr userDrawn="1"/>
        </p:nvSpPr>
        <p:spPr bwMode="ltGray">
          <a:xfrm>
            <a:off x="3388473" y="333648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6_8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2" y="1260000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426542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843271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843271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3593084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3009813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8"/>
          </p:nvPr>
        </p:nvSpPr>
        <p:spPr>
          <a:xfrm>
            <a:off x="338732" y="5342900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5342900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 bwMode="ltGray">
          <a:xfrm>
            <a:off x="3388473" y="1843271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 bwMode="ltGray">
          <a:xfrm>
            <a:off x="3388473" y="2426542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 bwMode="ltGray">
          <a:xfrm>
            <a:off x="3388473" y="3009813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 bwMode="ltGray">
          <a:xfrm>
            <a:off x="3388473" y="53429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426542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3009813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4176355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1" name="Прямоугольник 50"/>
          <p:cNvSpPr/>
          <p:nvPr userDrawn="1"/>
        </p:nvSpPr>
        <p:spPr bwMode="ltGray">
          <a:xfrm>
            <a:off x="3388473" y="4176355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4176355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sz="quarter" idx="39"/>
          </p:nvPr>
        </p:nvSpPr>
        <p:spPr>
          <a:xfrm>
            <a:off x="3388473" y="4759626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6" name="Прямоугольник 55"/>
          <p:cNvSpPr/>
          <p:nvPr userDrawn="1"/>
        </p:nvSpPr>
        <p:spPr bwMode="ltGray">
          <a:xfrm>
            <a:off x="3388473" y="4759626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1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2" name="Текст 9"/>
          <p:cNvSpPr>
            <a:spLocks noGrp="1"/>
          </p:cNvSpPr>
          <p:nvPr>
            <p:ph type="body" sz="quarter" idx="43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44"/>
          </p:nvPr>
        </p:nvSpPr>
        <p:spPr>
          <a:xfrm>
            <a:off x="338732" y="4759626"/>
            <a:ext cx="2592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45"/>
          </p:nvPr>
        </p:nvSpPr>
        <p:spPr>
          <a:xfrm>
            <a:off x="3388473" y="3593084"/>
            <a:ext cx="8438400" cy="50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7" name="Прямоугольник 36"/>
          <p:cNvSpPr/>
          <p:nvPr userDrawn="1"/>
        </p:nvSpPr>
        <p:spPr bwMode="ltGray">
          <a:xfrm>
            <a:off x="3388473" y="3593084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6 бло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3388473" y="1260000"/>
            <a:ext cx="8438400" cy="576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2"/>
          </p:nvPr>
        </p:nvSpPr>
        <p:spPr>
          <a:xfrm>
            <a:off x="338733" y="1260000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23"/>
          </p:nvPr>
        </p:nvSpPr>
        <p:spPr>
          <a:xfrm>
            <a:off x="3388473" y="2641536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4"/>
          </p:nvPr>
        </p:nvSpPr>
        <p:spPr>
          <a:xfrm>
            <a:off x="338732" y="1950768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5"/>
          </p:nvPr>
        </p:nvSpPr>
        <p:spPr>
          <a:xfrm>
            <a:off x="3388473" y="1950768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3" name="Текст 18"/>
          <p:cNvSpPr>
            <a:spLocks noGrp="1"/>
          </p:cNvSpPr>
          <p:nvPr>
            <p:ph type="body" sz="quarter" idx="26"/>
          </p:nvPr>
        </p:nvSpPr>
        <p:spPr>
          <a:xfrm>
            <a:off x="338732" y="4023072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sz="quarter" idx="27"/>
          </p:nvPr>
        </p:nvSpPr>
        <p:spPr>
          <a:xfrm>
            <a:off x="3388473" y="3332304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sz="quarter" idx="31"/>
          </p:nvPr>
        </p:nvSpPr>
        <p:spPr>
          <a:xfrm>
            <a:off x="3388473" y="4713838"/>
            <a:ext cx="8438400" cy="576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 bwMode="ltGray">
          <a:xfrm>
            <a:off x="3388473" y="1260000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 userDrawn="1"/>
        </p:nvSpPr>
        <p:spPr bwMode="ltGray">
          <a:xfrm>
            <a:off x="3388473" y="195076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 userDrawn="1"/>
        </p:nvSpPr>
        <p:spPr bwMode="ltGray">
          <a:xfrm>
            <a:off x="3388473" y="2641536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 bwMode="ltGray">
          <a:xfrm>
            <a:off x="3388473" y="3332304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 bwMode="ltGray">
          <a:xfrm>
            <a:off x="3388473" y="4713838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35"/>
          </p:nvPr>
        </p:nvSpPr>
        <p:spPr>
          <a:xfrm>
            <a:off x="338732" y="2641536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36"/>
          </p:nvPr>
        </p:nvSpPr>
        <p:spPr>
          <a:xfrm>
            <a:off x="338732" y="3332304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sz="quarter" idx="37"/>
          </p:nvPr>
        </p:nvSpPr>
        <p:spPr>
          <a:xfrm>
            <a:off x="3388473" y="4023072"/>
            <a:ext cx="8438400" cy="576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1" name="Прямоугольник 50"/>
          <p:cNvSpPr/>
          <p:nvPr userDrawn="1"/>
        </p:nvSpPr>
        <p:spPr bwMode="ltGray">
          <a:xfrm>
            <a:off x="3388473" y="4023072"/>
            <a:ext cx="8438400" cy="36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chemeClr val="tx1"/>
              </a:solidFill>
            </a:endParaRPr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33"/>
          </p:nvPr>
        </p:nvSpPr>
        <p:spPr>
          <a:xfrm>
            <a:off x="338732" y="5400000"/>
            <a:ext cx="11488141" cy="504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38"/>
          </p:nvPr>
        </p:nvSpPr>
        <p:spPr>
          <a:xfrm>
            <a:off x="338732" y="4713838"/>
            <a:ext cx="2592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0" rIns="0" bIns="0" anchor="ctr"/>
          <a:lstStyle>
            <a:lvl1pPr>
              <a:defRPr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9"/>
          <p:cNvSpPr>
            <a:spLocks noGrp="1"/>
          </p:cNvSpPr>
          <p:nvPr>
            <p:ph type="body" sz="quarter" idx="42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п про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 userDrawn="1"/>
        </p:nvCxnSpPr>
        <p:spPr>
          <a:xfrm>
            <a:off x="1635124" y="38100"/>
            <a:ext cx="0" cy="367665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иаграмма 7"/>
          <p:cNvSpPr>
            <a:spLocks noGrp="1"/>
          </p:cNvSpPr>
          <p:nvPr>
            <p:ph type="chart" sz="quarter" idx="12"/>
          </p:nvPr>
        </p:nvSpPr>
        <p:spPr>
          <a:xfrm>
            <a:off x="338734" y="1260000"/>
            <a:ext cx="3600000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7730404" y="123825"/>
            <a:ext cx="0" cy="3330575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9432131" y="152400"/>
            <a:ext cx="0" cy="3326216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4130404" y="1260000"/>
            <a:ext cx="3600000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7922074" y="1260000"/>
            <a:ext cx="3600000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6"/>
          </p:nvPr>
        </p:nvSpPr>
        <p:spPr>
          <a:xfrm>
            <a:off x="176084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7"/>
          </p:nvPr>
        </p:nvSpPr>
        <p:spPr>
          <a:xfrm>
            <a:off x="934418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8"/>
          </p:nvPr>
        </p:nvSpPr>
        <p:spPr>
          <a:xfrm>
            <a:off x="555251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6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8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п холдинг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 userDrawn="1"/>
        </p:nvCxnSpPr>
        <p:spPr>
          <a:xfrm>
            <a:off x="1546224" y="38100"/>
            <a:ext cx="0" cy="367665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5488778" y="123825"/>
            <a:ext cx="0" cy="3330575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9432131" y="152400"/>
            <a:ext cx="0" cy="3326216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иаграмма 7"/>
          <p:cNvSpPr>
            <a:spLocks noGrp="1"/>
          </p:cNvSpPr>
          <p:nvPr>
            <p:ph type="chart" sz="quarter" idx="12"/>
          </p:nvPr>
        </p:nvSpPr>
        <p:spPr>
          <a:xfrm>
            <a:off x="338734" y="1339200"/>
            <a:ext cx="3600000" cy="2088000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4130404" y="1339200"/>
            <a:ext cx="3600000" cy="2088000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4" name="Диаграмма 7"/>
          <p:cNvSpPr>
            <a:spLocks noGrp="1"/>
          </p:cNvSpPr>
          <p:nvPr>
            <p:ph type="chart" sz="quarter" idx="14"/>
          </p:nvPr>
        </p:nvSpPr>
        <p:spPr>
          <a:xfrm>
            <a:off x="7922074" y="1339200"/>
            <a:ext cx="3600000" cy="2088000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1" name="Текст 2"/>
          <p:cNvSpPr>
            <a:spLocks noGrp="1"/>
          </p:cNvSpPr>
          <p:nvPr>
            <p:ph type="body" sz="quarter" idx="20"/>
          </p:nvPr>
        </p:nvSpPr>
        <p:spPr>
          <a:xfrm>
            <a:off x="338733" y="3425617"/>
            <a:ext cx="3944071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19"/>
          </p:nvPr>
        </p:nvSpPr>
        <p:spPr>
          <a:xfrm>
            <a:off x="339476" y="3629344"/>
            <a:ext cx="11487397" cy="2274657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80000"/>
              </a:lnSpc>
              <a:buFontTx/>
              <a:buBlip>
                <a:blip r:embed="rId2"/>
              </a:buBlip>
              <a:defRPr sz="85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5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133350" y="1464532"/>
            <a:ext cx="9582150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133350" y="1676463"/>
            <a:ext cx="9734550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3"/>
          <p:cNvSpPr>
            <a:spLocks noGrp="1"/>
          </p:cNvSpPr>
          <p:nvPr>
            <p:ph type="body" sz="quarter" idx="16"/>
          </p:nvPr>
        </p:nvSpPr>
        <p:spPr>
          <a:xfrm>
            <a:off x="176084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7" name="Текст 13"/>
          <p:cNvSpPr>
            <a:spLocks noGrp="1"/>
          </p:cNvSpPr>
          <p:nvPr>
            <p:ph type="body" sz="quarter" idx="17"/>
          </p:nvPr>
        </p:nvSpPr>
        <p:spPr>
          <a:xfrm>
            <a:off x="934418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13"/>
          <p:cNvSpPr>
            <a:spLocks noGrp="1"/>
          </p:cNvSpPr>
          <p:nvPr>
            <p:ph type="body" sz="quarter" idx="18"/>
          </p:nvPr>
        </p:nvSpPr>
        <p:spPr>
          <a:xfrm>
            <a:off x="5552518" y="1143604"/>
            <a:ext cx="2192400" cy="23679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spcBef>
                <a:spcPts val="600"/>
              </a:spcBef>
              <a:defRPr lang="ru-RU" sz="13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Серые таблицы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8737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6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е серые табицы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2" y="1260000"/>
            <a:ext cx="5616000" cy="47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Таблица 2"/>
          <p:cNvSpPr>
            <a:spLocks noGrp="1"/>
          </p:cNvSpPr>
          <p:nvPr>
            <p:ph type="tbl" sz="quarter" idx="44"/>
          </p:nvPr>
        </p:nvSpPr>
        <p:spPr>
          <a:xfrm>
            <a:off x="6210000" y="1260000"/>
            <a:ext cx="5616000" cy="47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LD_Серые та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332000"/>
            <a:ext cx="11488737" cy="40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53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Круглые та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2"/>
          </p:nvPr>
        </p:nvSpPr>
        <p:spPr>
          <a:xfrm>
            <a:off x="338734" y="2432525"/>
            <a:ext cx="2053737" cy="72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4"/>
          </p:nvPr>
        </p:nvSpPr>
        <p:spPr>
          <a:xfrm>
            <a:off x="338733" y="3298475"/>
            <a:ext cx="2053737" cy="720000"/>
          </a:xfrm>
          <a:prstGeom prst="rect">
            <a:avLst/>
          </a:prstGeom>
          <a:noFill/>
        </p:spPr>
        <p:txBody>
          <a:bodyPr lIns="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5"/>
          </p:nvPr>
        </p:nvSpPr>
        <p:spPr>
          <a:xfrm>
            <a:off x="338733" y="4158075"/>
            <a:ext cx="2053737" cy="720000"/>
          </a:xfrm>
          <a:prstGeom prst="rect">
            <a:avLst/>
          </a:prstGeom>
          <a:noFill/>
        </p:spPr>
        <p:txBody>
          <a:bodyPr lIns="0" tIns="0" rIns="72000" bIns="0" anchor="ctr"/>
          <a:lstStyle>
            <a:lvl1pPr>
              <a:spcBef>
                <a:spcPts val="600"/>
              </a:spcBef>
              <a:defRPr lang="ru-RU" sz="16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020855" y="2830882"/>
            <a:ext cx="6162806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4045907" y="3792251"/>
            <a:ext cx="6150279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3958225" y="4751538"/>
            <a:ext cx="6328575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42"/>
          </p:nvPr>
        </p:nvSpPr>
        <p:spPr>
          <a:xfrm>
            <a:off x="2390733" y="1800000"/>
            <a:ext cx="9435600" cy="3884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Круглые та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020855" y="2830882"/>
            <a:ext cx="6162806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4045907" y="3792251"/>
            <a:ext cx="6150279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3958225" y="4751538"/>
            <a:ext cx="6328575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42"/>
          </p:nvPr>
        </p:nvSpPr>
        <p:spPr>
          <a:xfrm>
            <a:off x="2390733" y="1800000"/>
            <a:ext cx="9435600" cy="3884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7397" cy="2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9"/>
          </p:nvPr>
        </p:nvSpPr>
        <p:spPr>
          <a:xfrm>
            <a:off x="339476" y="3816000"/>
            <a:ext cx="11487397" cy="20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5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>
            <a:spLocks noGrp="1"/>
          </p:cNvSpPr>
          <p:nvPr>
            <p:ph type="body" sz="quarter" idx="19"/>
          </p:nvPr>
        </p:nvSpPr>
        <p:spPr>
          <a:xfrm>
            <a:off x="338733" y="1260000"/>
            <a:ext cx="11487397" cy="2088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3816000"/>
            <a:ext cx="11487397" cy="2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2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ltGray">
          <a:xfrm>
            <a:off x="198509" y="5089927"/>
            <a:ext cx="3780000" cy="133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 bwMode="ltGray">
          <a:xfrm>
            <a:off x="1766165" y="5525444"/>
            <a:ext cx="3780000" cy="12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11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7397" cy="2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Таблица 2"/>
          <p:cNvSpPr>
            <a:spLocks noGrp="1"/>
          </p:cNvSpPr>
          <p:nvPr>
            <p:ph type="tbl" sz="quarter" idx="23"/>
          </p:nvPr>
        </p:nvSpPr>
        <p:spPr>
          <a:xfrm>
            <a:off x="338733" y="3816000"/>
            <a:ext cx="11487397" cy="20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1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Серые таблицы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8737" cy="44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3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260000"/>
            <a:ext cx="11487397" cy="1468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9"/>
          </p:nvPr>
        </p:nvSpPr>
        <p:spPr>
          <a:xfrm>
            <a:off x="339476" y="2808000"/>
            <a:ext cx="11487397" cy="309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0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6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3"/>
          <p:cNvSpPr>
            <a:spLocks noGrp="1"/>
          </p:cNvSpPr>
          <p:nvPr>
            <p:ph sz="quarter" idx="45" hasCustomPrompt="1"/>
          </p:nvPr>
        </p:nvSpPr>
        <p:spPr>
          <a:xfrm>
            <a:off x="1508790" y="3722700"/>
            <a:ext cx="3600000" cy="201600"/>
          </a:xfrm>
        </p:spPr>
        <p:txBody>
          <a:bodyPr lIns="0" tIns="0" rIns="0" bIns="0">
            <a:normAutofit/>
          </a:bodyPr>
          <a:lstStyle>
            <a:lvl1pPr>
              <a:defRPr sz="1300"/>
            </a:lvl1pPr>
          </a:lstStyle>
          <a:p>
            <a:pPr lvl="0"/>
            <a:r>
              <a:rPr lang="en-US" dirty="0" smtClean="0"/>
              <a:t>Reach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4" hasCustomPrompt="1"/>
          </p:nvPr>
        </p:nvSpPr>
        <p:spPr>
          <a:xfrm>
            <a:off x="1508790" y="1274775"/>
            <a:ext cx="3600000" cy="201600"/>
          </a:xfrm>
        </p:spPr>
        <p:txBody>
          <a:bodyPr lIns="0" tIns="0" rIns="0" bIns="0">
            <a:normAutofit/>
          </a:bodyPr>
          <a:lstStyle>
            <a:lvl1pPr>
              <a:defRPr sz="1300"/>
            </a:lvl1pPr>
          </a:lstStyle>
          <a:p>
            <a:pPr lvl="0"/>
            <a:r>
              <a:rPr lang="en-US" dirty="0" smtClean="0"/>
              <a:t>Reach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ltGray">
          <a:xfrm>
            <a:off x="198509" y="5089927"/>
            <a:ext cx="3780000" cy="133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 bwMode="ltGray">
          <a:xfrm>
            <a:off x="1766165" y="5525444"/>
            <a:ext cx="3780000" cy="126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11" name="Таблица 2"/>
          <p:cNvSpPr>
            <a:spLocks noGrp="1"/>
          </p:cNvSpPr>
          <p:nvPr>
            <p:ph type="tbl" sz="quarter" idx="16"/>
          </p:nvPr>
        </p:nvSpPr>
        <p:spPr>
          <a:xfrm>
            <a:off x="338733" y="1475900"/>
            <a:ext cx="11487397" cy="19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Таблица 2"/>
          <p:cNvSpPr>
            <a:spLocks noGrp="1"/>
          </p:cNvSpPr>
          <p:nvPr>
            <p:ph type="tbl" sz="quarter" idx="23"/>
          </p:nvPr>
        </p:nvSpPr>
        <p:spPr>
          <a:xfrm>
            <a:off x="338733" y="3924000"/>
            <a:ext cx="11487397" cy="19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2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иаграмма и леге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21"/>
          </p:nvPr>
        </p:nvSpPr>
        <p:spPr>
          <a:xfrm>
            <a:off x="8943044" y="1911287"/>
            <a:ext cx="2883289" cy="280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64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9295956" y="1950696"/>
            <a:ext cx="749918" cy="2722425"/>
            <a:chOff x="9295956" y="1950696"/>
            <a:chExt cx="749918" cy="2722425"/>
          </a:xfrm>
        </p:grpSpPr>
        <p:sp>
          <p:nvSpPr>
            <p:cNvPr id="8" name="Трапеция 7"/>
            <p:cNvSpPr>
              <a:spLocks/>
            </p:cNvSpPr>
            <p:nvPr userDrawn="1"/>
          </p:nvSpPr>
          <p:spPr bwMode="ltGray">
            <a:xfrm rot="16200000">
              <a:off x="9248776" y="3876023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grpSp>
          <p:nvGrpSpPr>
            <p:cNvPr id="20" name="Группа 19"/>
            <p:cNvGrpSpPr/>
            <p:nvPr userDrawn="1"/>
          </p:nvGrpSpPr>
          <p:grpSpPr>
            <a:xfrm>
              <a:off x="9295956" y="1950696"/>
              <a:ext cx="749918" cy="1783352"/>
              <a:chOff x="9295956" y="1929859"/>
              <a:chExt cx="749918" cy="1783352"/>
            </a:xfrm>
          </p:grpSpPr>
          <p:sp>
            <p:nvSpPr>
              <p:cNvPr id="11" name="Трапеция 10"/>
              <p:cNvSpPr>
                <a:spLocks/>
              </p:cNvSpPr>
              <p:nvPr userDrawn="1"/>
            </p:nvSpPr>
            <p:spPr bwMode="ltGray">
              <a:xfrm rot="16200000">
                <a:off x="9248776" y="2916113"/>
                <a:ext cx="844278" cy="749918"/>
              </a:xfrm>
              <a:prstGeom prst="trapezoid">
                <a:avLst>
                  <a:gd name="adj" fmla="val 14209"/>
                </a:avLst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300" b="1" dirty="0" err="1">
                  <a:solidFill>
                    <a:schemeClr val="tx1"/>
                  </a:solidFill>
                  <a:ea typeface="+mj-ea"/>
                  <a:cs typeface="+mj-cs"/>
                </a:endParaRPr>
              </a:p>
            </p:txBody>
          </p:sp>
          <p:sp>
            <p:nvSpPr>
              <p:cNvPr id="12" name="Трапеция 11"/>
              <p:cNvSpPr>
                <a:spLocks/>
              </p:cNvSpPr>
              <p:nvPr userDrawn="1"/>
            </p:nvSpPr>
            <p:spPr bwMode="ltGray">
              <a:xfrm rot="16200000">
                <a:off x="9248776" y="1977039"/>
                <a:ext cx="844278" cy="749918"/>
              </a:xfrm>
              <a:prstGeom prst="trapezoid">
                <a:avLst>
                  <a:gd name="adj" fmla="val 14209"/>
                </a:avLst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300" b="1" dirty="0" err="1">
                  <a:solidFill>
                    <a:schemeClr val="tx1"/>
                  </a:solidFill>
                  <a:ea typeface="+mj-ea"/>
                  <a:cs typeface="+mj-cs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иаграмма и леге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21"/>
          </p:nvPr>
        </p:nvSpPr>
        <p:spPr>
          <a:xfrm>
            <a:off x="8943044" y="1911287"/>
            <a:ext cx="2883289" cy="280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64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иаграмма и леге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2"/>
          </p:nvPr>
        </p:nvSpPr>
        <p:spPr>
          <a:xfrm>
            <a:off x="9295956" y="1260000"/>
            <a:ext cx="2530376" cy="53248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64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9295956" y="1950696"/>
            <a:ext cx="749918" cy="1783352"/>
            <a:chOff x="9295956" y="1929859"/>
            <a:chExt cx="749918" cy="1783352"/>
          </a:xfrm>
        </p:grpSpPr>
        <p:sp>
          <p:nvSpPr>
            <p:cNvPr id="17" name="Трапеция 16"/>
            <p:cNvSpPr>
              <a:spLocks/>
            </p:cNvSpPr>
            <p:nvPr userDrawn="1"/>
          </p:nvSpPr>
          <p:spPr bwMode="ltGray">
            <a:xfrm rot="16200000">
              <a:off x="9248776" y="2916113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sp>
          <p:nvSpPr>
            <p:cNvPr id="18" name="Трапеция 17"/>
            <p:cNvSpPr>
              <a:spLocks/>
            </p:cNvSpPr>
            <p:nvPr userDrawn="1"/>
          </p:nvSpPr>
          <p:spPr bwMode="ltGray">
            <a:xfrm rot="16200000">
              <a:off x="9248776" y="1977039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</p:grpSp>
      <p:sp>
        <p:nvSpPr>
          <p:cNvPr id="19" name="Text Placeholder 2"/>
          <p:cNvSpPr>
            <a:spLocks noGrp="1"/>
          </p:cNvSpPr>
          <p:nvPr userDrawn="1">
            <p:ph idx="21"/>
          </p:nvPr>
        </p:nvSpPr>
        <p:spPr>
          <a:xfrm>
            <a:off x="8943044" y="1911287"/>
            <a:ext cx="2883289" cy="280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948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иаграмма и леге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10129242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5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иаграмма и леге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21"/>
          </p:nvPr>
        </p:nvSpPr>
        <p:spPr>
          <a:xfrm>
            <a:off x="8943044" y="1887863"/>
            <a:ext cx="2883289" cy="3266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141388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2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726873" y="1260000"/>
            <a:ext cx="810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288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7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869533" y="1260000"/>
            <a:ext cx="89568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288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5099050" y="1226313"/>
            <a:ext cx="0" cy="4622037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8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606333" y="1260000"/>
            <a:ext cx="522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522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graphicFrame>
        <p:nvGraphicFramePr>
          <p:cNvPr id="9" name="Graph"/>
          <p:cNvGraphicFramePr>
            <a:graphicFrameLocks/>
          </p:cNvGraphicFramePr>
          <p:nvPr userDrawn="1">
            <p:extLst/>
          </p:nvPr>
        </p:nvGraphicFramePr>
        <p:xfrm>
          <a:off x="3132000" y="1260475"/>
          <a:ext cx="558006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13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Круглые та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020855" y="2830882"/>
            <a:ext cx="6162806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4045907" y="3792251"/>
            <a:ext cx="6150279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3958225" y="4751538"/>
            <a:ext cx="6328575" cy="0"/>
          </a:xfrm>
          <a:prstGeom prst="line">
            <a:avLst/>
          </a:prstGeom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8"/>
          </p:nvPr>
        </p:nvSpPr>
        <p:spPr>
          <a:xfrm>
            <a:off x="1219412" y="6109529"/>
            <a:ext cx="10080000" cy="162000"/>
          </a:xfrm>
        </p:spPr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42"/>
          </p:nvPr>
        </p:nvSpPr>
        <p:spPr>
          <a:xfrm>
            <a:off x="2390733" y="1800000"/>
            <a:ext cx="9435600" cy="3884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246873" y="1260000"/>
            <a:ext cx="558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558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3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114876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1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0276" y="280800"/>
            <a:ext cx="7552945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MM/YY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80276" y="5363185"/>
            <a:ext cx="7552945" cy="580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968026"/>
            <a:ext cx="7552945" cy="640081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7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8" name="Группа 7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9" name="Прямоугольник 8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0" name="Прямоугольник 9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1" name="Прямоугольник 10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1361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7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8" name="Группа 7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9" name="Прямоугольник 8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0" name="Прямоугольник 9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1" name="Прямоугольник 10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0276" y="280800"/>
            <a:ext cx="7552945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MM/YY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80276" y="5363185"/>
            <a:ext cx="7552945" cy="580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3606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7" name="Группа 6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9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0" name="Группа 9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11" name="Прямоугольник 10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2" name="Прямоугольник 11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5" name="Прямоугольник 14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0276" y="280800"/>
            <a:ext cx="7552945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MM/YY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0276" y="1256160"/>
            <a:ext cx="7552945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0276" y="5363185"/>
            <a:ext cx="7552945" cy="580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968026"/>
            <a:ext cx="7552945" cy="640081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021221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7" name="Группа 6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9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0" name="Группа 9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11" name="Прямоугольник 10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2" name="Прямоугольник 11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15" name="Прямоугольник 14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0276" y="5363185"/>
            <a:ext cx="7552945" cy="580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968026"/>
            <a:ext cx="7552945" cy="640081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258079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3" descr="dsr-3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3578"/>
            <a:ext cx="12192001" cy="6859667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0" y="-26277"/>
            <a:ext cx="12192001" cy="6884277"/>
            <a:chOff x="0" y="-26277"/>
            <a:chExt cx="12192001" cy="6884277"/>
          </a:xfrm>
        </p:grpSpPr>
        <p:pic>
          <p:nvPicPr>
            <p:cNvPr id="18" name="Изображение 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6277"/>
              <a:ext cx="12192001" cy="688427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9" name="Группа 18"/>
            <p:cNvGrpSpPr/>
            <p:nvPr userDrawn="1"/>
          </p:nvGrpSpPr>
          <p:grpSpPr>
            <a:xfrm>
              <a:off x="0" y="4587849"/>
              <a:ext cx="12192000" cy="2270151"/>
              <a:chOff x="0" y="4587849"/>
              <a:chExt cx="12192000" cy="2270151"/>
            </a:xfrm>
          </p:grpSpPr>
          <p:sp>
            <p:nvSpPr>
              <p:cNvPr id="20" name="Прямоугольник 19"/>
              <p:cNvSpPr/>
              <p:nvPr userDrawn="1"/>
            </p:nvSpPr>
            <p:spPr bwMode="ltGray">
              <a:xfrm>
                <a:off x="0" y="6305550"/>
                <a:ext cx="12192000" cy="5524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1" name="Прямоугольник 20"/>
              <p:cNvSpPr/>
              <p:nvPr userDrawn="1"/>
            </p:nvSpPr>
            <p:spPr bwMode="ltGray">
              <a:xfrm>
                <a:off x="0" y="4848834"/>
                <a:ext cx="406400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  <p:sp>
            <p:nvSpPr>
              <p:cNvPr id="22" name="Прямоугольник 21"/>
              <p:cNvSpPr/>
              <p:nvPr userDrawn="1"/>
            </p:nvSpPr>
            <p:spPr bwMode="ltGray">
              <a:xfrm>
                <a:off x="8495" y="4587849"/>
                <a:ext cx="67705" cy="200916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ru-RU" sz="1400" b="0" dirty="0" err="1" smtClean="0"/>
              </a:p>
            </p:txBody>
          </p:sp>
        </p:grp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0276" y="5363184"/>
            <a:ext cx="7552945" cy="13424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9752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Главная под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4530761"/>
            <a:ext cx="10703034" cy="1357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100000"/>
              </a:lnSpc>
              <a:defRPr sz="320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  <p:pic>
        <p:nvPicPr>
          <p:cNvPr id="6" name="Изображение 7" descr="creative_PPT_2.pdf"/>
          <p:cNvPicPr>
            <a:picLocks noChangeAspect="1"/>
          </p:cNvPicPr>
          <p:nvPr userDrawn="1"/>
        </p:nvPicPr>
        <p:blipFill rotWithShape="1">
          <a:blip r:embed="rId4" cstate="email">
            <a:clrChange>
              <a:clrFrom>
                <a:srgbClr val="00A590"/>
              </a:clrFrom>
              <a:clrTo>
                <a:srgbClr val="00A5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3" t="8320" r="87084" b="77487"/>
          <a:stretch/>
        </p:blipFill>
        <p:spPr>
          <a:xfrm>
            <a:off x="280276" y="280800"/>
            <a:ext cx="973394" cy="973393"/>
          </a:xfrm>
          <a:prstGeom prst="rect">
            <a:avLst/>
          </a:prstGeom>
        </p:spPr>
      </p:pic>
      <p:sp>
        <p:nvSpPr>
          <p:cNvPr id="7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280276" y="5888416"/>
            <a:ext cx="10702925" cy="96958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3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42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Главная под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4530761"/>
            <a:ext cx="10703034" cy="1357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100000"/>
              </a:lnSpc>
              <a:defRPr sz="320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  <p:pic>
        <p:nvPicPr>
          <p:cNvPr id="6" name="Изображение 7" descr="creative_PPT_2.pdf"/>
          <p:cNvPicPr>
            <a:picLocks noChangeAspect="1"/>
          </p:cNvPicPr>
          <p:nvPr userDrawn="1"/>
        </p:nvPicPr>
        <p:blipFill rotWithShape="1">
          <a:blip r:embed="rId4" cstate="email">
            <a:clrChange>
              <a:clrFrom>
                <a:srgbClr val="00A590"/>
              </a:clrFrom>
              <a:clrTo>
                <a:srgbClr val="00A5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3" t="8320" r="87084" b="77487"/>
          <a:stretch/>
        </p:blipFill>
        <p:spPr>
          <a:xfrm>
            <a:off x="280276" y="280800"/>
            <a:ext cx="973394" cy="9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5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95" y="-26277"/>
            <a:ext cx="12298007" cy="691931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5114961"/>
            <a:ext cx="10703034" cy="9429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90000"/>
              </a:lnSpc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0988" y="6057908"/>
            <a:ext cx="10702925" cy="41433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7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иаграмма и леге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21"/>
          </p:nvPr>
        </p:nvSpPr>
        <p:spPr>
          <a:xfrm>
            <a:off x="8943044" y="1911287"/>
            <a:ext cx="2883289" cy="280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64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7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sciope_ppt_last_13-13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77" y="0"/>
            <a:ext cx="12298007" cy="6919309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0276" y="4530761"/>
            <a:ext cx="10703034" cy="13576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ct val="100000"/>
              </a:lnSpc>
              <a:defRPr sz="230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Пример заголовка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4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иаграмма и леге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2"/>
          </p:nvPr>
        </p:nvSpPr>
        <p:spPr>
          <a:xfrm>
            <a:off x="9295956" y="1260000"/>
            <a:ext cx="2530376" cy="53248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idx="1"/>
          </p:nvPr>
        </p:nvSpPr>
        <p:spPr>
          <a:xfrm>
            <a:off x="338733" y="1260000"/>
            <a:ext cx="864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9295956" y="1950696"/>
            <a:ext cx="749918" cy="1783352"/>
            <a:chOff x="9295956" y="1929859"/>
            <a:chExt cx="749918" cy="1783352"/>
          </a:xfrm>
        </p:grpSpPr>
        <p:sp>
          <p:nvSpPr>
            <p:cNvPr id="17" name="Трапеция 16"/>
            <p:cNvSpPr>
              <a:spLocks/>
            </p:cNvSpPr>
            <p:nvPr userDrawn="1"/>
          </p:nvSpPr>
          <p:spPr bwMode="ltGray">
            <a:xfrm rot="16200000">
              <a:off x="9248776" y="2916113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sp>
          <p:nvSpPr>
            <p:cNvPr id="18" name="Трапеция 17"/>
            <p:cNvSpPr>
              <a:spLocks/>
            </p:cNvSpPr>
            <p:nvPr userDrawn="1"/>
          </p:nvSpPr>
          <p:spPr bwMode="ltGray">
            <a:xfrm rot="16200000">
              <a:off x="9248776" y="1977039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</p:grpSp>
      <p:sp>
        <p:nvSpPr>
          <p:cNvPr id="19" name="Text Placeholder 2"/>
          <p:cNvSpPr>
            <a:spLocks noGrp="1"/>
          </p:cNvSpPr>
          <p:nvPr userDrawn="1">
            <p:ph idx="21"/>
          </p:nvPr>
        </p:nvSpPr>
        <p:spPr>
          <a:xfrm>
            <a:off x="8943044" y="1911287"/>
            <a:ext cx="2883289" cy="280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525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869533" y="1260000"/>
            <a:ext cx="89568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288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5099050" y="1226313"/>
            <a:ext cx="0" cy="4622037"/>
          </a:xfrm>
          <a:prstGeom prst="line">
            <a:avLst/>
          </a:prstGeom>
          <a:ln w="63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7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606333" y="1260000"/>
            <a:ext cx="522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21"/>
          </p:nvPr>
        </p:nvSpPr>
        <p:spPr>
          <a:xfrm>
            <a:off x="338731" y="1260000"/>
            <a:ext cx="5220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Нажми для заполнения</a:t>
            </a:r>
            <a:endParaRPr lang="en-GB" dirty="0" smtClean="0"/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  <a:endParaRPr lang="en-GB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8733" y="833913"/>
            <a:ext cx="11487600" cy="39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41"/>
          </p:nvPr>
        </p:nvSpPr>
        <p:spPr>
          <a:xfrm>
            <a:off x="1219412" y="6333330"/>
            <a:ext cx="10080000" cy="385200"/>
          </a:xfrm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ACACAB"/>
                </a:solidFill>
              </a:defRPr>
            </a:lvl1pPr>
          </a:lstStyle>
          <a:p>
            <a:pPr lvl="0"/>
            <a:endParaRPr lang="ru-RU" dirty="0"/>
          </a:p>
        </p:txBody>
      </p:sp>
      <p:graphicFrame>
        <p:nvGraphicFramePr>
          <p:cNvPr id="9" name="Graph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30628173"/>
              </p:ext>
            </p:extLst>
          </p:nvPr>
        </p:nvGraphicFramePr>
        <p:xfrm>
          <a:off x="3132000" y="1260475"/>
          <a:ext cx="558006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51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localhost/Users/avoronkov/Desktop/PPT_PARTS/logo_for_ppt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file://localhost/Users/avoronkov/Desktop/Untitled-2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file://localhost/Users/avoronkov/Desktop/PPT_PARTS/logo_for_ppt.png" TargetMode="Externa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17" Type="http://schemas.openxmlformats.org/officeDocument/2006/relationships/image" Target="file://localhost/Users/avoronkov/Desktop/Untitled-2.png" TargetMode="Externa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image" Target="../media/image1.png"/><Relationship Id="rId47" Type="http://schemas.openxmlformats.org/officeDocument/2006/relationships/image" Target="file://localhost/Users/avoronkov/Desktop/Untitled-2.png" TargetMode="Externa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image" Target="file://localhost/Users/avoronkov/Desktop/PPT_PARTS/logo_for_ppt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ltGray">
          <a:xfrm>
            <a:off x="0" y="5980151"/>
            <a:ext cx="12192000" cy="868356"/>
          </a:xfrm>
          <a:prstGeom prst="rect">
            <a:avLst/>
          </a:prstGeom>
          <a:solidFill>
            <a:srgbClr val="F1F1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rgbClr val="131C6B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38733" y="1260000"/>
            <a:ext cx="11487600" cy="44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pic>
        <p:nvPicPr>
          <p:cNvPr id="3" name="logo_for_ppt.png" descr="/Users/avoronkov/Desktop/PPT_PARTS/logo_for_ppt.png"/>
          <p:cNvPicPr>
            <a:picLocks noChangeAspect="1"/>
          </p:cNvPicPr>
          <p:nvPr userDrawn="1"/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4" y="6109529"/>
            <a:ext cx="542544" cy="6096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11417841" y="6333329"/>
            <a:ext cx="409032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1219412" y="6109529"/>
            <a:ext cx="100800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0">
                <a:solidFill>
                  <a:srgbClr val="ACACAB"/>
                </a:solidFill>
              </a:defRPr>
            </a:lvl1pPr>
          </a:lstStyle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2313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7" r:id="rId2"/>
    <p:sldLayoutId id="2147483768" r:id="rId3"/>
    <p:sldLayoutId id="2147483774" r:id="rId4"/>
    <p:sldLayoutId id="2147483803" r:id="rId5"/>
    <p:sldLayoutId id="2147483801" r:id="rId6"/>
    <p:sldLayoutId id="2147483786" r:id="rId7"/>
    <p:sldLayoutId id="2147483804" r:id="rId8"/>
    <p:sldLayoutId id="2147483790" r:id="rId9"/>
    <p:sldLayoutId id="2147483797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ts val="2600"/>
        </a:lnSpc>
        <a:spcBef>
          <a:spcPts val="600"/>
        </a:spcBef>
        <a:buNone/>
        <a:tabLst>
          <a:tab pos="1617663" algn="l"/>
        </a:tabLst>
        <a:defRPr lang="ru-RU" sz="2300" b="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86000"/>
        <a:buFontTx/>
        <a:buBlip>
          <a:blip r:embed="rId14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6000"/>
        <a:buFontTx/>
        <a:buBlip>
          <a:blip r:embed="rId14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975" algn="l" defTabSz="914400" rtl="0" eaLnBrk="1" latinLnBrk="0" hangingPunct="1">
        <a:lnSpc>
          <a:spcPct val="100000"/>
        </a:lnSpc>
        <a:spcBef>
          <a:spcPts val="600"/>
        </a:spcBef>
        <a:buSzPct val="86000"/>
        <a:buFontTx/>
        <a:buBlip>
          <a:blip r:embed="rId15"/>
        </a:buBlip>
        <a:defRPr sz="1000" kern="1200">
          <a:solidFill>
            <a:srgbClr val="717171"/>
          </a:solidFill>
          <a:latin typeface="+mn-lt"/>
          <a:ea typeface="+mn-ea"/>
          <a:cs typeface="+mn-cs"/>
        </a:defRPr>
      </a:lvl4pPr>
      <a:lvl5pPr marL="285750" indent="-285750" algn="l" defTabSz="91440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6000"/>
        <a:buFontTx/>
        <a:buBlip>
          <a:blip r:embed="rId16" r:link="rId17"/>
        </a:buBlip>
        <a:defRPr sz="1400" kern="1200" baseline="0">
          <a:solidFill>
            <a:srgbClr val="313231"/>
          </a:solidFill>
          <a:latin typeface="+mn-lt"/>
          <a:ea typeface="+mn-ea"/>
          <a:cs typeface="+mn-cs"/>
        </a:defRPr>
      </a:lvl5pPr>
      <a:lvl6pPr marL="3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ltGray">
          <a:xfrm>
            <a:off x="0" y="5980151"/>
            <a:ext cx="12192000" cy="868356"/>
          </a:xfrm>
          <a:prstGeom prst="rect">
            <a:avLst/>
          </a:prstGeom>
          <a:solidFill>
            <a:srgbClr val="F1F1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rgbClr val="131C6B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38733" y="1260000"/>
            <a:ext cx="11487600" cy="44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pic>
        <p:nvPicPr>
          <p:cNvPr id="3" name="logo_for_ppt.png" descr="/Users/avoronkov/Desktop/PPT_PARTS/logo_for_ppt.png"/>
          <p:cNvPicPr>
            <a:picLocks noChangeAspect="1"/>
          </p:cNvPicPr>
          <p:nvPr/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4" y="6109529"/>
            <a:ext cx="542544" cy="6096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11417841" y="6333329"/>
            <a:ext cx="409032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1219412" y="6109529"/>
            <a:ext cx="100800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0">
                <a:solidFill>
                  <a:srgbClr val="ACACAB"/>
                </a:solidFill>
              </a:defRPr>
            </a:lvl1pPr>
          </a:lstStyle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8" name="Прямоугольник 7"/>
          <p:cNvSpPr/>
          <p:nvPr userDrawn="1"/>
        </p:nvSpPr>
        <p:spPr bwMode="ltGray">
          <a:xfrm>
            <a:off x="0" y="5980151"/>
            <a:ext cx="12192000" cy="868356"/>
          </a:xfrm>
          <a:prstGeom prst="rect">
            <a:avLst/>
          </a:prstGeom>
          <a:solidFill>
            <a:srgbClr val="F1F1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rgbClr val="131C6B"/>
              </a:solidFill>
            </a:endParaRPr>
          </a:p>
        </p:txBody>
      </p:sp>
      <p:pic>
        <p:nvPicPr>
          <p:cNvPr id="9" name="logo_for_ppt.png" descr="/Users/avoronkov/Desktop/PPT_PARTS/logo_for_ppt.png"/>
          <p:cNvPicPr>
            <a:picLocks noChangeAspect="1"/>
          </p:cNvPicPr>
          <p:nvPr userDrawn="1"/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4" y="6109529"/>
            <a:ext cx="54254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3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ts val="2600"/>
        </a:lnSpc>
        <a:spcBef>
          <a:spcPts val="600"/>
        </a:spcBef>
        <a:buNone/>
        <a:tabLst>
          <a:tab pos="1617663" algn="l"/>
        </a:tabLst>
        <a:defRPr lang="ru-RU" sz="2300" b="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86000"/>
        <a:buFontTx/>
        <a:buBlip>
          <a:blip r:embed="rId14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6000"/>
        <a:buFontTx/>
        <a:buBlip>
          <a:blip r:embed="rId14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975" algn="l" defTabSz="914400" rtl="0" eaLnBrk="1" latinLnBrk="0" hangingPunct="1">
        <a:lnSpc>
          <a:spcPct val="100000"/>
        </a:lnSpc>
        <a:spcBef>
          <a:spcPts val="600"/>
        </a:spcBef>
        <a:buSzPct val="86000"/>
        <a:buFontTx/>
        <a:buBlip>
          <a:blip r:embed="rId15"/>
        </a:buBlip>
        <a:defRPr sz="1000" kern="1200">
          <a:solidFill>
            <a:srgbClr val="717171"/>
          </a:solidFill>
          <a:latin typeface="+mn-lt"/>
          <a:ea typeface="+mn-ea"/>
          <a:cs typeface="+mn-cs"/>
        </a:defRPr>
      </a:lvl4pPr>
      <a:lvl5pPr marL="285750" indent="-285750" algn="l" defTabSz="91440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6000"/>
        <a:buFontTx/>
        <a:buBlip>
          <a:blip r:embed="rId16" r:link="rId17"/>
        </a:buBlip>
        <a:defRPr sz="1400" kern="1200" baseline="0">
          <a:solidFill>
            <a:srgbClr val="313231"/>
          </a:solidFill>
          <a:latin typeface="+mn-lt"/>
          <a:ea typeface="+mn-ea"/>
          <a:cs typeface="+mn-cs"/>
        </a:defRPr>
      </a:lvl5pPr>
      <a:lvl6pPr marL="3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ltGray">
          <a:xfrm>
            <a:off x="0" y="5980151"/>
            <a:ext cx="12192000" cy="868356"/>
          </a:xfrm>
          <a:prstGeom prst="rect">
            <a:avLst/>
          </a:prstGeom>
          <a:solidFill>
            <a:srgbClr val="F1F1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400" b="0" dirty="0" err="1" smtClean="0">
              <a:solidFill>
                <a:srgbClr val="131C6B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38733" y="1260000"/>
            <a:ext cx="11487600" cy="44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pic>
        <p:nvPicPr>
          <p:cNvPr id="3" name="logo_for_ppt.png" descr="/Users/avoronkov/Desktop/PPT_PARTS/logo_for_ppt.png"/>
          <p:cNvPicPr>
            <a:picLocks noChangeAspect="1"/>
          </p:cNvPicPr>
          <p:nvPr userDrawn="1"/>
        </p:nvPicPr>
        <p:blipFill>
          <a:blip r:embed="rId42" r:link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34" y="6109529"/>
            <a:ext cx="542544" cy="6096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8733" y="303128"/>
            <a:ext cx="11488140" cy="52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11417841" y="6333329"/>
            <a:ext cx="409032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FC064C6-F234-4152-A061-01B4DEE617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1219412" y="6109529"/>
            <a:ext cx="10080000" cy="16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b="0">
                <a:solidFill>
                  <a:srgbClr val="ACACAB"/>
                </a:solidFill>
              </a:defRPr>
            </a:lvl1pPr>
          </a:lstStyle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3046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  <p:sldLayoutId id="2147483846" r:id="rId30"/>
    <p:sldLayoutId id="2147483847" r:id="rId31"/>
    <p:sldLayoutId id="2147483848" r:id="rId32"/>
    <p:sldLayoutId id="2147483849" r:id="rId33"/>
    <p:sldLayoutId id="2147483850" r:id="rId34"/>
    <p:sldLayoutId id="2147483851" r:id="rId35"/>
    <p:sldLayoutId id="2147483852" r:id="rId36"/>
    <p:sldLayoutId id="2147483853" r:id="rId37"/>
    <p:sldLayoutId id="2147483854" r:id="rId38"/>
    <p:sldLayoutId id="2147483855" r:id="rId39"/>
    <p:sldLayoutId id="2147483856" r:id="rId4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ts val="2600"/>
        </a:lnSpc>
        <a:spcBef>
          <a:spcPts val="600"/>
        </a:spcBef>
        <a:buNone/>
        <a:tabLst>
          <a:tab pos="1617663" algn="l"/>
        </a:tabLst>
        <a:defRPr lang="ru-RU" sz="2300" b="0" kern="1200" cap="none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86000"/>
        <a:buFontTx/>
        <a:buBlip>
          <a:blip r:embed="rId44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86000"/>
        <a:buFontTx/>
        <a:buBlip>
          <a:blip r:embed="rId44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975" algn="l" defTabSz="914400" rtl="0" eaLnBrk="1" latinLnBrk="0" hangingPunct="1">
        <a:lnSpc>
          <a:spcPct val="100000"/>
        </a:lnSpc>
        <a:spcBef>
          <a:spcPts val="600"/>
        </a:spcBef>
        <a:buSzPct val="86000"/>
        <a:buFontTx/>
        <a:buBlip>
          <a:blip r:embed="rId45"/>
        </a:buBlip>
        <a:defRPr sz="1000" kern="1200">
          <a:solidFill>
            <a:srgbClr val="717171"/>
          </a:solidFill>
          <a:latin typeface="+mn-lt"/>
          <a:ea typeface="+mn-ea"/>
          <a:cs typeface="+mn-cs"/>
        </a:defRPr>
      </a:lvl4pPr>
      <a:lvl5pPr marL="285750" indent="-285750" algn="l" defTabSz="914400" rtl="0" eaLnBrk="1" latinLnBrk="0" hangingPunct="1">
        <a:lnSpc>
          <a:spcPct val="100000"/>
        </a:lnSpc>
        <a:spcBef>
          <a:spcPts val="600"/>
        </a:spcBef>
        <a:buClr>
          <a:srgbClr val="000000"/>
        </a:buClr>
        <a:buSzPct val="86000"/>
        <a:buFontTx/>
        <a:buBlip>
          <a:blip r:embed="rId46" r:link="rId47"/>
        </a:buBlip>
        <a:defRPr sz="1400" kern="1200" baseline="0">
          <a:solidFill>
            <a:srgbClr val="313231"/>
          </a:solidFill>
          <a:latin typeface="+mn-lt"/>
          <a:ea typeface="+mn-ea"/>
          <a:cs typeface="+mn-cs"/>
        </a:defRPr>
      </a:lvl5pPr>
      <a:lvl6pPr marL="3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image" Target="file://localhost/Users/avoronkov/Desktop/Untitled-2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9.xml"/><Relationship Id="rId5" Type="http://schemas.openxmlformats.org/officeDocument/2006/relationships/image" Target="file://localhost/Users/avoronkov/Desktop/Untitled-2.png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</a:t>
            </a:r>
            <a:br>
              <a:rPr lang="en-US" smtClean="0"/>
            </a:br>
            <a:r>
              <a:rPr lang="ru-RU" smtClean="0"/>
              <a:t>Ноябрь 2017</a:t>
            </a:r>
            <a:br>
              <a:rPr lang="ru-RU" smtClean="0"/>
            </a:br>
            <a:endParaRPr lang="ru-RU" dirty="0"/>
          </a:p>
        </p:txBody>
      </p:sp>
      <p:sp>
        <p:nvSpPr>
          <p:cNvPr id="10" name="Title_2"/>
          <p:cNvSpPr txBox="1">
            <a:spLocks noGrp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Desktop,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Россия 0+ </a:t>
            </a:r>
          </a:p>
          <a:p>
            <a:pPr eaLnBrk="0" hangingPunct="0">
              <a:defRPr/>
            </a:pPr>
            <a:endParaRPr lang="en-US" sz="3200" dirty="0">
              <a:solidFill>
                <a:srgbClr val="333333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953600"/>
              </p:ext>
            </p:extLst>
          </p:nvPr>
        </p:nvGraphicFramePr>
        <p:xfrm>
          <a:off x="2870200" y="1260475"/>
          <a:ext cx="89566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3232867262"/>
              </p:ext>
            </p:extLst>
          </p:nvPr>
        </p:nvGraphicFramePr>
        <p:xfrm>
          <a:off x="338138" y="1260475"/>
          <a:ext cx="288131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Desktop, </a:t>
            </a:r>
            <a:r>
              <a:rPr lang="en-US" dirty="0" err="1" smtClean="0"/>
              <a:t>Россия</a:t>
            </a:r>
            <a:r>
              <a:rPr lang="en-US" dirty="0" smtClean="0"/>
              <a:t> </a:t>
            </a:r>
            <a:r>
              <a:rPr lang="en-US" smtClean="0"/>
              <a:t>0+, </a:t>
            </a:r>
            <a:r>
              <a:rPr lang="en-US" err="1" smtClean="0"/>
              <a:t>Ноябрь</a:t>
            </a:r>
            <a:r>
              <a:rPr lang="en-US" smtClean="0"/>
              <a:t> 2017, </a:t>
            </a:r>
            <a:r>
              <a:rPr lang="en-US" dirty="0" smtClean="0"/>
              <a:t>% </a:t>
            </a:r>
            <a:r>
              <a:rPr lang="en-US" dirty="0" err="1" smtClean="0"/>
              <a:t>от</a:t>
            </a:r>
            <a:r>
              <a:rPr lang="en-US" dirty="0" smtClean="0"/>
              <a:t> Average Daily Reach</a:t>
            </a:r>
            <a:endParaRPr lang="ru-RU" dirty="0" smtClean="0"/>
          </a:p>
        </p:txBody>
      </p:sp>
      <p:sp>
        <p:nvSpPr>
          <p:cNvPr id="63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Структура </a:t>
            </a:r>
            <a:r>
              <a:rPr lang="ru-RU" smtClean="0"/>
              <a:t>аудитории Drive2.ru, </a:t>
            </a:r>
            <a:r>
              <a:rPr lang="ru-RU" dirty="0" smtClean="0"/>
              <a:t>в %. Уровень дохода семьи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099050" y="1332630"/>
            <a:ext cx="6891020" cy="153888"/>
            <a:chOff x="5099050" y="1332630"/>
            <a:chExt cx="6891020" cy="153888"/>
          </a:xfrm>
        </p:grpSpPr>
        <p:sp>
          <p:nvSpPr>
            <p:cNvPr id="10" name="TextBox 9"/>
            <p:cNvSpPr txBox="1"/>
            <p:nvPr/>
          </p:nvSpPr>
          <p:spPr>
            <a:xfrm>
              <a:off x="5099050" y="133263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Выше </a:t>
              </a: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среднего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55030" y="1332630"/>
              <a:ext cx="183504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Н</a:t>
              </a: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иже среднего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7040" y="1332630"/>
              <a:ext cx="1588698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С</a:t>
              </a: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редний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Прямоугольник 15"/>
            <p:cNvSpPr>
              <a:spLocks noChangeAspect="1"/>
            </p:cNvSpPr>
            <p:nvPr/>
          </p:nvSpPr>
          <p:spPr bwMode="ltGray">
            <a:xfrm>
              <a:off x="7627040" y="1379430"/>
              <a:ext cx="72000" cy="72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17" name="Прямоугольник 16"/>
            <p:cNvSpPr>
              <a:spLocks noChangeAspect="1"/>
            </p:cNvSpPr>
            <p:nvPr/>
          </p:nvSpPr>
          <p:spPr bwMode="ltGray">
            <a:xfrm>
              <a:off x="5099050" y="1379430"/>
              <a:ext cx="72000" cy="7200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18" name="Прямоугольник 17"/>
            <p:cNvSpPr>
              <a:spLocks noChangeAspect="1"/>
            </p:cNvSpPr>
            <p:nvPr/>
          </p:nvSpPr>
          <p:spPr bwMode="ltGray">
            <a:xfrm>
              <a:off x="10155030" y="1379430"/>
              <a:ext cx="72000" cy="72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732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Desktop, </a:t>
            </a:r>
            <a:r>
              <a:rPr lang="ru-RU" dirty="0" smtClean="0"/>
              <a:t>Россия </a:t>
            </a:r>
            <a:r>
              <a:rPr lang="ru-RU" smtClean="0"/>
              <a:t>0+, Ноябрь 2017, </a:t>
            </a:r>
            <a:r>
              <a:rPr lang="ru-RU" dirty="0" smtClean="0"/>
              <a:t>% от </a:t>
            </a:r>
            <a:r>
              <a:rPr lang="en-US" smtClean="0"/>
              <a:t>Monthly Reach, </a:t>
            </a:r>
            <a:r>
              <a:rPr lang="en-US" dirty="0" smtClean="0"/>
              <a:t>% </a:t>
            </a:r>
            <a:r>
              <a:rPr lang="ru-RU" dirty="0" smtClean="0"/>
              <a:t>от </a:t>
            </a:r>
            <a:r>
              <a:rPr lang="en-US" dirty="0" smtClean="0"/>
              <a:t>Average </a:t>
            </a:r>
            <a:r>
              <a:rPr lang="en-US" smtClean="0"/>
              <a:t>Weekly Reach, </a:t>
            </a:r>
            <a:r>
              <a:rPr lang="en-US" dirty="0" smtClean="0"/>
              <a:t>% </a:t>
            </a:r>
            <a:r>
              <a:rPr lang="ru-RU" dirty="0" smtClean="0"/>
              <a:t>от </a:t>
            </a:r>
            <a:r>
              <a:rPr lang="en-US" dirty="0" smtClean="0"/>
              <a:t>Average Daily Reach</a:t>
            </a:r>
          </a:p>
          <a:p>
            <a:endParaRPr lang="ru-RU" dirty="0"/>
          </a:p>
        </p:txBody>
      </p:sp>
      <p:sp>
        <p:nvSpPr>
          <p:cNvPr id="21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Структура </a:t>
            </a:r>
            <a:r>
              <a:rPr lang="ru-RU" smtClean="0"/>
              <a:t>аудитории Drive2.ru, </a:t>
            </a:r>
            <a:r>
              <a:rPr lang="ru-RU" dirty="0" smtClean="0"/>
              <a:t>в %. Пол / Возраст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5" name="Graph_1"/>
          <p:cNvGraphicFramePr>
            <a:graphicFrameLocks noGrp="1"/>
          </p:cNvGraphicFramePr>
          <p:nvPr>
            <p:ph type="chart" sz="quarter" idx="42"/>
            <p:extLst>
              <p:ext uri="{D42A27DB-BD31-4B8C-83A1-F6EECF244321}">
                <p14:modId xmlns:p14="http://schemas.microsoft.com/office/powerpoint/2010/main" val="1339520898"/>
              </p:ext>
            </p:extLst>
          </p:nvPr>
        </p:nvGraphicFramePr>
        <p:xfrm>
          <a:off x="2390775" y="1800225"/>
          <a:ext cx="9436100" cy="388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9924490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Ж 35-44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48554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М 12-24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037146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0" dirty="0">
                <a:solidFill>
                  <a:srgbClr val="3C3C3B"/>
                </a:solidFill>
                <a:latin typeface="Arial"/>
                <a:cs typeface="+mn-cs"/>
              </a:rPr>
              <a:t>Ж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 45-64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811834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Ж 25-34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361210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М 25-34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73866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М 35-44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86522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М 45-64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699178" y="1638000"/>
            <a:ext cx="1152000" cy="180000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Ж 12-24</a:t>
            </a:r>
          </a:p>
        </p:txBody>
      </p:sp>
      <p:sp>
        <p:nvSpPr>
          <p:cNvPr id="75" name="Овал 74"/>
          <p:cNvSpPr/>
          <p:nvPr/>
        </p:nvSpPr>
        <p:spPr>
          <a:xfrm>
            <a:off x="3248554" y="1656000"/>
            <a:ext cx="144000" cy="144000"/>
          </a:xfrm>
          <a:prstGeom prst="ellipse">
            <a:avLst/>
          </a:prstGeom>
          <a:solidFill>
            <a:srgbClr val="FCE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037146" y="1656000"/>
            <a:ext cx="144000" cy="144000"/>
          </a:xfrm>
          <a:prstGeom prst="ellipse">
            <a:avLst/>
          </a:prstGeom>
          <a:solidFill>
            <a:srgbClr val="3C3C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4361210" y="1656000"/>
            <a:ext cx="144000" cy="144000"/>
          </a:xfrm>
          <a:prstGeom prst="ellipse">
            <a:avLst/>
          </a:prstGeom>
          <a:solidFill>
            <a:srgbClr val="4C4C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473866" y="1656000"/>
            <a:ext cx="144000" cy="144000"/>
          </a:xfrm>
          <a:prstGeom prst="ellipse">
            <a:avLst/>
          </a:prstGeom>
          <a:solidFill>
            <a:srgbClr val="00AA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6586522" y="1656000"/>
            <a:ext cx="144000" cy="144000"/>
          </a:xfrm>
          <a:prstGeom prst="ellipse">
            <a:avLst/>
          </a:prstGeom>
          <a:solidFill>
            <a:srgbClr val="006F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7699178" y="1656000"/>
            <a:ext cx="144000" cy="144000"/>
          </a:xfrm>
          <a:prstGeom prst="ellipse">
            <a:avLst/>
          </a:prstGeom>
          <a:solidFill>
            <a:srgbClr val="6046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8811834" y="1656000"/>
            <a:ext cx="144000" cy="144000"/>
          </a:xfrm>
          <a:prstGeom prst="ellipse">
            <a:avLst/>
          </a:prstGeom>
          <a:solidFill>
            <a:srgbClr val="E9528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9924490" y="1656000"/>
            <a:ext cx="144000" cy="144000"/>
          </a:xfrm>
          <a:prstGeom prst="ellipse">
            <a:avLst/>
          </a:prstGeom>
          <a:solidFill>
            <a:srgbClr val="77777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mr"/>
          <p:cNvSpPr txBox="1">
            <a:spLocks/>
          </p:cNvSpPr>
          <p:nvPr/>
        </p:nvSpPr>
        <p:spPr>
          <a:xfrm>
            <a:off x="338400" y="2432050"/>
            <a:ext cx="2054225" cy="7207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6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6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6000"/>
              <a:buFontTx/>
              <a:buBlip>
                <a:blip r:embed="rId5"/>
              </a:buBlip>
              <a:defRPr sz="1000" kern="120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86000"/>
              <a:buFontTx/>
              <a:buBlip>
                <a:blip r:embed="rId6" r:link="rId7"/>
              </a:buBlip>
              <a:defRPr sz="1400" kern="1200" baseline="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5pPr>
            <a:lvl6pPr marL="3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300" b="0" dirty="0" smtClean="0"/>
              <a:t>Monthly Reach</a:t>
            </a:r>
            <a:endParaRPr lang="ru-RU" sz="1300" b="0" dirty="0"/>
          </a:p>
        </p:txBody>
      </p:sp>
      <p:sp>
        <p:nvSpPr>
          <p:cNvPr id="42" name="awr"/>
          <p:cNvSpPr txBox="1">
            <a:spLocks/>
          </p:cNvSpPr>
          <p:nvPr/>
        </p:nvSpPr>
        <p:spPr>
          <a:xfrm>
            <a:off x="338400" y="3298825"/>
            <a:ext cx="2054225" cy="7191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6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6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6000"/>
              <a:buFontTx/>
              <a:buBlip>
                <a:blip r:embed="rId5"/>
              </a:buBlip>
              <a:defRPr sz="1000" kern="120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86000"/>
              <a:buFontTx/>
              <a:buBlip>
                <a:blip r:embed="rId6" r:link="rId7"/>
              </a:buBlip>
              <a:defRPr sz="1400" kern="1200" baseline="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5pPr>
            <a:lvl6pPr marL="3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300" b="0" dirty="0" smtClean="0"/>
              <a:t>Average Weekly Reach</a:t>
            </a:r>
            <a:endParaRPr lang="ru-RU" sz="1300" b="0" dirty="0"/>
          </a:p>
        </p:txBody>
      </p:sp>
      <p:sp>
        <p:nvSpPr>
          <p:cNvPr id="43" name="adr"/>
          <p:cNvSpPr txBox="1">
            <a:spLocks/>
          </p:cNvSpPr>
          <p:nvPr/>
        </p:nvSpPr>
        <p:spPr>
          <a:xfrm>
            <a:off x="338400" y="4157663"/>
            <a:ext cx="2054225" cy="7207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6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6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6000"/>
              <a:buFontTx/>
              <a:buBlip>
                <a:blip r:embed="rId5"/>
              </a:buBlip>
              <a:defRPr sz="1000" kern="120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86000"/>
              <a:buFontTx/>
              <a:buBlip>
                <a:blip r:embed="rId6" r:link="rId7"/>
              </a:buBlip>
              <a:defRPr sz="1400" kern="1200" baseline="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5pPr>
            <a:lvl6pPr marL="3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300" b="0" dirty="0" smtClean="0"/>
              <a:t>Average Daily Reach</a:t>
            </a:r>
            <a:endParaRPr 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0403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_2"/>
          <p:cNvSpPr txBox="1"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86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6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6000"/>
              <a:buFontTx/>
              <a:buBlip>
                <a:blip r:embed="rId3"/>
              </a:buBlip>
              <a:defRPr sz="1000" kern="120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86000"/>
              <a:buFontTx/>
              <a:buBlip>
                <a:blip r:embed="rId4" r:link="rId5"/>
              </a:buBlip>
              <a:defRPr sz="1400" kern="1200" baseline="0">
                <a:solidFill>
                  <a:srgbClr val="313231"/>
                </a:solidFill>
                <a:latin typeface="+mn-lt"/>
                <a:ea typeface="+mn-ea"/>
                <a:cs typeface="+mn-cs"/>
              </a:defRPr>
            </a:lvl5pPr>
            <a:lvl6pPr marL="3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smtClean="0"/>
              <a:t>Desktop, </a:t>
            </a:r>
            <a:r>
              <a:rPr lang="ru-RU" b="0" dirty="0" smtClean="0"/>
              <a:t>Россия </a:t>
            </a:r>
            <a:r>
              <a:rPr lang="ru-RU" b="0" smtClean="0"/>
              <a:t>0+, Ноябрь 2017, </a:t>
            </a:r>
            <a:r>
              <a:rPr lang="ru-RU" b="0" dirty="0" smtClean="0"/>
              <a:t>% от </a:t>
            </a:r>
            <a:r>
              <a:rPr lang="en-US" b="0" smtClean="0"/>
              <a:t>Monthly Reach, </a:t>
            </a:r>
            <a:r>
              <a:rPr lang="en-US" b="0" dirty="0" smtClean="0"/>
              <a:t>% </a:t>
            </a:r>
            <a:r>
              <a:rPr lang="ru-RU" b="0" dirty="0" smtClean="0"/>
              <a:t>от </a:t>
            </a:r>
            <a:r>
              <a:rPr lang="en-US" b="0" dirty="0" smtClean="0"/>
              <a:t>Average </a:t>
            </a:r>
            <a:r>
              <a:rPr lang="en-US" b="0" smtClean="0"/>
              <a:t>Weekly Reach, </a:t>
            </a:r>
            <a:r>
              <a:rPr lang="en-US" b="0" dirty="0" smtClean="0"/>
              <a:t>% </a:t>
            </a:r>
            <a:r>
              <a:rPr lang="ru-RU" b="0" dirty="0" smtClean="0"/>
              <a:t>от </a:t>
            </a:r>
            <a:r>
              <a:rPr lang="en-US" b="0" dirty="0" smtClean="0"/>
              <a:t>Average Daily Reach</a:t>
            </a:r>
            <a:endParaRPr lang="ru-RU" b="0" dirty="0"/>
          </a:p>
        </p:txBody>
      </p:sp>
      <p:sp>
        <p:nvSpPr>
          <p:cNvPr id="21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Структура </a:t>
            </a:r>
            <a:r>
              <a:rPr lang="ru-RU" smtClean="0"/>
              <a:t>аудитории Drive2.ru, </a:t>
            </a:r>
            <a:r>
              <a:rPr lang="ru-RU" dirty="0" smtClean="0"/>
              <a:t>в %. Род занятий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4" name="Graph_1"/>
          <p:cNvGraphicFramePr>
            <a:graphicFrameLocks noGrp="1"/>
          </p:cNvGraphicFramePr>
          <p:nvPr>
            <p:ph type="chart" sz="quarter" idx="42"/>
            <p:extLst>
              <p:ext uri="{D42A27DB-BD31-4B8C-83A1-F6EECF244321}">
                <p14:modId xmlns:p14="http://schemas.microsoft.com/office/powerpoint/2010/main" val="1598991240"/>
              </p:ext>
            </p:extLst>
          </p:nvPr>
        </p:nvGraphicFramePr>
        <p:xfrm>
          <a:off x="2390775" y="1800225"/>
          <a:ext cx="9436100" cy="388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mr"/>
          <p:cNvSpPr>
            <a:spLocks noGrp="1"/>
          </p:cNvSpPr>
          <p:nvPr>
            <p:ph type="body" sz="quarter" idx="4294967295"/>
          </p:nvPr>
        </p:nvSpPr>
        <p:spPr>
          <a:xfrm>
            <a:off x="338400" y="2433600"/>
            <a:ext cx="2054225" cy="720725"/>
          </a:xfrm>
        </p:spPr>
        <p:txBody>
          <a:bodyPr lIns="0" tIns="0" rIns="0" bIns="0" anchor="ctr">
            <a:normAutofit/>
          </a:bodyPr>
          <a:lstStyle/>
          <a:p>
            <a:r>
              <a:rPr lang="en-US" sz="1300" dirty="0"/>
              <a:t>Monthly </a:t>
            </a:r>
            <a:r>
              <a:rPr lang="en-US" sz="1300" dirty="0" smtClean="0"/>
              <a:t>Reach</a:t>
            </a:r>
            <a:endParaRPr lang="ru-RU" sz="1300" dirty="0"/>
          </a:p>
        </p:txBody>
      </p:sp>
      <p:sp>
        <p:nvSpPr>
          <p:cNvPr id="9" name="awr"/>
          <p:cNvSpPr>
            <a:spLocks noGrp="1"/>
          </p:cNvSpPr>
          <p:nvPr>
            <p:ph type="body" sz="quarter" idx="4294967295"/>
          </p:nvPr>
        </p:nvSpPr>
        <p:spPr>
          <a:xfrm>
            <a:off x="338400" y="3298825"/>
            <a:ext cx="2054225" cy="719138"/>
          </a:xfrm>
        </p:spPr>
        <p:txBody>
          <a:bodyPr lIns="0" tIns="0" rIns="0" bIns="0" anchor="ctr">
            <a:normAutofit/>
          </a:bodyPr>
          <a:lstStyle/>
          <a:p>
            <a:r>
              <a:rPr lang="en-US" sz="1300" dirty="0"/>
              <a:t>Average Weekly </a:t>
            </a:r>
            <a:r>
              <a:rPr lang="en-US" sz="1300" dirty="0" smtClean="0"/>
              <a:t>Reach</a:t>
            </a:r>
            <a:endParaRPr lang="ru-RU" sz="1300" dirty="0"/>
          </a:p>
        </p:txBody>
      </p:sp>
      <p:sp>
        <p:nvSpPr>
          <p:cNvPr id="10" name="adr"/>
          <p:cNvSpPr>
            <a:spLocks noGrp="1"/>
          </p:cNvSpPr>
          <p:nvPr>
            <p:ph type="body" sz="quarter" idx="4294967295"/>
          </p:nvPr>
        </p:nvSpPr>
        <p:spPr>
          <a:xfrm>
            <a:off x="338400" y="4157663"/>
            <a:ext cx="2054225" cy="720725"/>
          </a:xfrm>
        </p:spPr>
        <p:txBody>
          <a:bodyPr lIns="0" tIns="0" rIns="0" bIns="0" anchor="ctr">
            <a:normAutofit/>
          </a:bodyPr>
          <a:lstStyle/>
          <a:p>
            <a:r>
              <a:rPr lang="en-US" sz="1300" dirty="0"/>
              <a:t>Average Daily </a:t>
            </a:r>
            <a:r>
              <a:rPr lang="en-US" sz="1300" dirty="0" smtClean="0"/>
              <a:t>Reach</a:t>
            </a:r>
            <a:endParaRPr lang="en-US" sz="1300" dirty="0"/>
          </a:p>
        </p:txBody>
      </p:sp>
      <p:sp>
        <p:nvSpPr>
          <p:cNvPr id="78" name="TextBox 77"/>
          <p:cNvSpPr txBox="1"/>
          <p:nvPr/>
        </p:nvSpPr>
        <p:spPr>
          <a:xfrm>
            <a:off x="11037146" y="1639252"/>
            <a:ext cx="1152000" cy="184666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Другое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739049" y="1639252"/>
            <a:ext cx="1152000" cy="184666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Домохозяйки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546653" y="1639252"/>
            <a:ext cx="1152000" cy="184666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Специалисты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44752" y="1639252"/>
            <a:ext cx="1152000" cy="184666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Служащие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42851" y="1639252"/>
            <a:ext cx="1152000" cy="184666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Рабочие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440950" y="1639252"/>
            <a:ext cx="1152000" cy="184666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rPr>
              <a:t>Учащиеся</a:t>
            </a:r>
          </a:p>
        </p:txBody>
      </p:sp>
      <p:sp>
        <p:nvSpPr>
          <p:cNvPr id="85" name="Овал 84"/>
          <p:cNvSpPr/>
          <p:nvPr/>
        </p:nvSpPr>
        <p:spPr>
          <a:xfrm>
            <a:off x="3248554" y="1656000"/>
            <a:ext cx="144000" cy="144000"/>
          </a:xfrm>
          <a:prstGeom prst="ellipse">
            <a:avLst/>
          </a:prstGeom>
          <a:solidFill>
            <a:srgbClr val="00AA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11037146" y="1656000"/>
            <a:ext cx="144000" cy="144000"/>
          </a:xfrm>
          <a:prstGeom prst="ellipse">
            <a:avLst/>
          </a:prstGeom>
          <a:solidFill>
            <a:srgbClr val="006F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546653" y="1656000"/>
            <a:ext cx="144000" cy="144000"/>
          </a:xfrm>
          <a:prstGeom prst="ellipse">
            <a:avLst/>
          </a:prstGeom>
          <a:solidFill>
            <a:srgbClr val="6046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5844752" y="1656000"/>
            <a:ext cx="144000" cy="144000"/>
          </a:xfrm>
          <a:prstGeom prst="ellipse">
            <a:avLst/>
          </a:prstGeom>
          <a:solidFill>
            <a:srgbClr val="77777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7142851" y="1656000"/>
            <a:ext cx="144000" cy="144000"/>
          </a:xfrm>
          <a:prstGeom prst="ellipse">
            <a:avLst/>
          </a:prstGeom>
          <a:solidFill>
            <a:srgbClr val="3C3C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8440950" y="1656000"/>
            <a:ext cx="144000" cy="144000"/>
          </a:xfrm>
          <a:prstGeom prst="ellipse">
            <a:avLst/>
          </a:prstGeom>
          <a:solidFill>
            <a:srgbClr val="FCE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9739049" y="1656000"/>
            <a:ext cx="144000" cy="144000"/>
          </a:xfrm>
          <a:prstGeom prst="ellipse">
            <a:avLst/>
          </a:prstGeom>
          <a:solidFill>
            <a:srgbClr val="9C9B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48554" y="1638000"/>
            <a:ext cx="1152000" cy="180000"/>
          </a:xfrm>
          <a:prstGeom prst="rect">
            <a:avLst/>
          </a:prstGeom>
          <a:noFill/>
        </p:spPr>
        <p:txBody>
          <a:bodyPr wrap="none" lIns="18000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0" dirty="0" smtClean="0">
                <a:solidFill>
                  <a:srgbClr val="3C3C3B"/>
                </a:solidFill>
                <a:latin typeface="Arial"/>
                <a:cs typeface="+mn-cs"/>
              </a:rPr>
              <a:t>Руководители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67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35120"/>
              </p:ext>
            </p:extLst>
          </p:nvPr>
        </p:nvGraphicFramePr>
        <p:xfrm>
          <a:off x="6605588" y="1260475"/>
          <a:ext cx="5221287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854646620"/>
              </p:ext>
            </p:extLst>
          </p:nvPr>
        </p:nvGraphicFramePr>
        <p:xfrm>
          <a:off x="338138" y="1260475"/>
          <a:ext cx="5221287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_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Desktop, </a:t>
            </a:r>
            <a:r>
              <a:rPr lang="ru-RU" dirty="0" smtClean="0"/>
              <a:t>Россия </a:t>
            </a:r>
            <a:r>
              <a:rPr lang="ru-RU" smtClean="0"/>
              <a:t>0+, Ноябрь 2017, </a:t>
            </a:r>
            <a:r>
              <a:rPr lang="en-US" dirty="0" smtClean="0"/>
              <a:t>Monthly Reach </a:t>
            </a:r>
            <a:r>
              <a:rPr lang="ru-RU" dirty="0" smtClean="0"/>
              <a:t>в </a:t>
            </a:r>
            <a:r>
              <a:rPr lang="ru-RU" err="1" smtClean="0"/>
              <a:t>тыс.чел</a:t>
            </a:r>
            <a:r>
              <a:rPr lang="ru-RU" smtClean="0"/>
              <a:t>., </a:t>
            </a:r>
            <a:r>
              <a:rPr lang="en-US" dirty="0" smtClean="0"/>
              <a:t>Affinity Index</a:t>
            </a:r>
            <a:endParaRPr lang="ru-RU" dirty="0"/>
          </a:p>
        </p:txBody>
      </p:sp>
      <p:sp>
        <p:nvSpPr>
          <p:cNvPr id="1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sp>
        <p:nvSpPr>
          <p:cNvPr id="17" name="Title_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11" name="Text_1"/>
          <p:cNvSpPr txBox="1"/>
          <p:nvPr/>
        </p:nvSpPr>
        <p:spPr>
          <a:xfrm>
            <a:off x="8035131" y="1335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latin typeface="+mn-lt"/>
              </a:rPr>
              <a:t>Affinity Index</a:t>
            </a:r>
            <a:endParaRPr lang="ru-RU" sz="1200" b="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7681" y="1335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latin typeface="+mn-lt"/>
              </a:rPr>
              <a:t>Monthly Reach</a:t>
            </a:r>
            <a:endParaRPr lang="ru-RU" sz="1200" b="0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1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165348"/>
              </p:ext>
            </p:extLst>
          </p:nvPr>
        </p:nvGraphicFramePr>
        <p:xfrm>
          <a:off x="6605588" y="1260475"/>
          <a:ext cx="5221287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1041085092"/>
              </p:ext>
            </p:extLst>
          </p:nvPr>
        </p:nvGraphicFramePr>
        <p:xfrm>
          <a:off x="338138" y="1260475"/>
          <a:ext cx="5221287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_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Desktop, </a:t>
            </a:r>
            <a:r>
              <a:rPr lang="ru-RU" dirty="0" smtClean="0"/>
              <a:t>Россия </a:t>
            </a:r>
            <a:r>
              <a:rPr lang="ru-RU" smtClean="0"/>
              <a:t>0+, Ноябрь 2017, </a:t>
            </a:r>
            <a:r>
              <a:rPr lang="en-US" dirty="0" smtClean="0"/>
              <a:t>Monthly Reach </a:t>
            </a:r>
            <a:r>
              <a:rPr lang="ru-RU" dirty="0" smtClean="0"/>
              <a:t>в </a:t>
            </a:r>
            <a:r>
              <a:rPr lang="ru-RU" err="1" smtClean="0"/>
              <a:t>тыс.чел</a:t>
            </a:r>
            <a:r>
              <a:rPr lang="ru-RU" smtClean="0"/>
              <a:t>., </a:t>
            </a:r>
            <a:r>
              <a:rPr lang="en-US" dirty="0" smtClean="0"/>
              <a:t>Affinity Internet</a:t>
            </a:r>
            <a:endParaRPr lang="ru-RU" dirty="0"/>
          </a:p>
        </p:txBody>
      </p:sp>
      <p:sp>
        <p:nvSpPr>
          <p:cNvPr id="1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sp>
        <p:nvSpPr>
          <p:cNvPr id="17" name="Title_3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11" name="Text_1"/>
          <p:cNvSpPr txBox="1"/>
          <p:nvPr/>
        </p:nvSpPr>
        <p:spPr>
          <a:xfrm>
            <a:off x="8035131" y="1335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smtClean="0">
                <a:latin typeface="+mn-lt"/>
              </a:rPr>
              <a:t>Affinity Internet</a:t>
            </a:r>
            <a:endParaRPr lang="ru-RU" sz="1200" b="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7681" y="1335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latin typeface="+mn-lt"/>
              </a:rPr>
              <a:t>Monthly Reach</a:t>
            </a:r>
            <a:endParaRPr lang="ru-RU" sz="1200" b="0" dirty="0"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 smtClean="0"/>
              <a:t>Россия 0+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dirty="0" smtClean="0"/>
              <a:t>Россия 100 </a:t>
            </a:r>
            <a:r>
              <a:rPr lang="en-US" dirty="0" smtClean="0"/>
              <a:t>k+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Monthly Reach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Average Weekly Reach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ru-RU" dirty="0" smtClean="0"/>
              <a:t>Среднее </a:t>
            </a:r>
            <a:r>
              <a:rPr lang="ru-RU"/>
              <a:t>количество </a:t>
            </a:r>
            <a:r>
              <a:rPr lang="ru-RU" smtClean="0"/>
              <a:t>человек, </a:t>
            </a:r>
            <a:r>
              <a:rPr lang="ru-RU" dirty="0"/>
              <a:t>заходивших на сайт </a:t>
            </a:r>
            <a:r>
              <a:rPr lang="ru-RU"/>
              <a:t>(</a:t>
            </a:r>
            <a:r>
              <a:rPr lang="ru-RU" smtClean="0"/>
              <a:t>проект, </a:t>
            </a:r>
            <a:r>
              <a:rPr lang="ru-RU" dirty="0"/>
              <a:t>раздел) хотя бы 1 раз за день из </a:t>
            </a:r>
            <a:r>
              <a:rPr lang="ru-RU" dirty="0" smtClean="0"/>
              <a:t>периода.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Average Daily Reach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ru-RU" dirty="0" smtClean="0"/>
              <a:t>Постоянные </a:t>
            </a:r>
            <a:r>
              <a:rPr lang="ru-RU" dirty="0"/>
              <a:t>жители городов РФ с численностью населения не менее 100 тыс.чел. 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 smtClean="0"/>
              <a:t>Постоянные </a:t>
            </a:r>
            <a:r>
              <a:rPr lang="ru-RU" dirty="0"/>
              <a:t>жители населённых пунктов РФ без учёта Калининградской </a:t>
            </a:r>
            <a:r>
              <a:rPr lang="ru-RU" dirty="0" smtClean="0"/>
              <a:t>области и Крыма.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Среднее </a:t>
            </a:r>
            <a:r>
              <a:rPr lang="ru-RU"/>
              <a:t>количество </a:t>
            </a:r>
            <a:r>
              <a:rPr lang="ru-RU" smtClean="0"/>
              <a:t>человек, </a:t>
            </a:r>
            <a:r>
              <a:rPr lang="ru-RU" dirty="0"/>
              <a:t>заходивших на сайт </a:t>
            </a:r>
            <a:r>
              <a:rPr lang="ru-RU"/>
              <a:t>(</a:t>
            </a:r>
            <a:r>
              <a:rPr lang="ru-RU" smtClean="0"/>
              <a:t>проект, </a:t>
            </a:r>
            <a:r>
              <a:rPr lang="ru-RU" dirty="0"/>
              <a:t>раздел) хотя бы 1 раз за </a:t>
            </a:r>
            <a:r>
              <a:rPr lang="ru-RU" dirty="0" smtClean="0"/>
              <a:t>неделю*. 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ru-RU" smtClean="0"/>
              <a:t>Количество человек, </a:t>
            </a:r>
            <a:r>
              <a:rPr lang="ru-RU" dirty="0"/>
              <a:t>заходивших на сайт </a:t>
            </a:r>
            <a:r>
              <a:rPr lang="ru-RU"/>
              <a:t>(</a:t>
            </a:r>
            <a:r>
              <a:rPr lang="ru-RU" smtClean="0"/>
              <a:t>проект, </a:t>
            </a:r>
            <a:r>
              <a:rPr lang="ru-RU" dirty="0"/>
              <a:t>раздел) хотя бы 1 раз за </a:t>
            </a:r>
            <a:r>
              <a:rPr lang="ru-RU" dirty="0" smtClean="0"/>
              <a:t>месяц.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Определения</a:t>
            </a:r>
            <a:r>
              <a:rPr lang="en-US" sz="2400" dirty="0"/>
              <a:t> </a:t>
            </a:r>
            <a:r>
              <a:rPr lang="ru-RU" sz="2400" dirty="0"/>
              <a:t>и комментарии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r>
              <a:rPr lang="en-US" dirty="0" smtClean="0"/>
              <a:t> </a:t>
            </a:r>
            <a:r>
              <a:rPr lang="ru-RU" dirty="0" smtClean="0"/>
              <a:t>Месяц </a:t>
            </a:r>
            <a:r>
              <a:rPr lang="ru-RU" dirty="0"/>
              <a:t>разбивается на интервалы из 7ми дней (искусственные </a:t>
            </a:r>
            <a:r>
              <a:rPr lang="ru-RU"/>
              <a:t>недели</a:t>
            </a:r>
            <a:r>
              <a:rPr lang="ru-RU" smtClean="0"/>
              <a:t>), </a:t>
            </a:r>
            <a:r>
              <a:rPr lang="ru-RU" dirty="0"/>
              <a:t>начиная с первого дня месяца. Далее рассчитывается средний арифметический охват </a:t>
            </a:r>
            <a:r>
              <a:rPr lang="ru-RU"/>
              <a:t>семидневных </a:t>
            </a:r>
            <a:r>
              <a:rPr lang="ru-RU" smtClean="0"/>
              <a:t>интервалов, </a:t>
            </a:r>
            <a:r>
              <a:rPr lang="ru-RU" dirty="0"/>
              <a:t>входящих в месяц. Если месяц не </a:t>
            </a:r>
            <a:r>
              <a:rPr lang="ru-RU"/>
              <a:t>кратен </a:t>
            </a:r>
            <a:r>
              <a:rPr lang="ru-RU" smtClean="0"/>
              <a:t>семи, </a:t>
            </a:r>
            <a:r>
              <a:rPr lang="ru-RU" dirty="0"/>
              <a:t>т.е. в состав периода попадает неполная </a:t>
            </a:r>
            <a:r>
              <a:rPr lang="ru-RU"/>
              <a:t>искусственная </a:t>
            </a:r>
            <a:r>
              <a:rPr lang="ru-RU" smtClean="0"/>
              <a:t>неделя, </a:t>
            </a:r>
            <a:r>
              <a:rPr lang="ru-RU" dirty="0"/>
              <a:t>в расчёте обрабатывается только полные </a:t>
            </a:r>
            <a:r>
              <a:rPr lang="ru-RU"/>
              <a:t>семидневные </a:t>
            </a:r>
            <a:r>
              <a:rPr lang="ru-RU" smtClean="0"/>
              <a:t>интервалы, </a:t>
            </a:r>
            <a:r>
              <a:rPr lang="ru-RU" dirty="0"/>
              <a:t>входящие в месяц.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59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 smtClean="0"/>
              <a:t>Среднее </a:t>
            </a:r>
            <a:r>
              <a:rPr lang="ru-RU" dirty="0"/>
              <a:t>количество контактов аудитории с сайтом за </a:t>
            </a:r>
            <a:r>
              <a:rPr lang="ru-RU" dirty="0" smtClean="0"/>
              <a:t>месяц.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Frequency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 smtClean="0"/>
              <a:t>Среднее </a:t>
            </a:r>
            <a:r>
              <a:rPr lang="ru-RU" dirty="0"/>
              <a:t>количество контактов аудитории с сайтом за </a:t>
            </a:r>
            <a:r>
              <a:rPr lang="ru-RU" dirty="0" smtClean="0"/>
              <a:t>день.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Average Weekly Frequency 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dirty="0" smtClean="0"/>
              <a:t>Среднее </a:t>
            </a:r>
            <a:r>
              <a:rPr lang="ru-RU" dirty="0"/>
              <a:t>количество контактов аудитории с сайтом за </a:t>
            </a:r>
            <a:r>
              <a:rPr lang="ru-RU" dirty="0" smtClean="0"/>
              <a:t>неделю.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Affinity Index 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dirty="0" smtClean="0"/>
              <a:t>Среднее </a:t>
            </a:r>
            <a:r>
              <a:rPr lang="ru-RU"/>
              <a:t>количество </a:t>
            </a:r>
            <a:r>
              <a:rPr lang="ru-RU" smtClean="0"/>
              <a:t>минут, </a:t>
            </a:r>
            <a:r>
              <a:rPr lang="ru-RU" dirty="0"/>
              <a:t>проведённых одним человеком на сайте за </a:t>
            </a:r>
            <a:r>
              <a:rPr lang="ru-RU" dirty="0" smtClean="0"/>
              <a:t>сутки.</a:t>
            </a:r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ru-RU" dirty="0" smtClean="0"/>
              <a:t>Отношение </a:t>
            </a:r>
            <a:r>
              <a:rPr lang="ru-RU" dirty="0"/>
              <a:t>доли целевой группы в аудитории интернет-проекта за месяц (в %) </a:t>
            </a:r>
            <a:br>
              <a:rPr lang="ru-RU" dirty="0"/>
            </a:br>
            <a:r>
              <a:rPr lang="ru-RU" dirty="0"/>
              <a:t>к ее доле в аудитории Интернета в целом 12-64 лет. Среднее значение индекса = </a:t>
            </a:r>
            <a:r>
              <a:rPr lang="ru-RU" dirty="0" smtClean="0"/>
              <a:t>100.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Average Daily </a:t>
            </a:r>
            <a:r>
              <a:rPr lang="en-US" dirty="0" smtClean="0"/>
              <a:t>Frequency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Average Minutes per Day </a:t>
            </a:r>
            <a:endParaRPr lang="ru-RU" dirty="0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ru-RU" dirty="0" smtClean="0"/>
              <a:t>Отношение </a:t>
            </a:r>
            <a:r>
              <a:rPr lang="ru-RU" dirty="0"/>
              <a:t>доли целевой группы в аудитории интернет-проекта за месяц (в %) </a:t>
            </a:r>
            <a:br>
              <a:rPr lang="ru-RU" dirty="0"/>
            </a:br>
            <a:r>
              <a:rPr lang="ru-RU" dirty="0"/>
              <a:t>к ее доле в населении 12-64 лет. Среднее значение индекса = </a:t>
            </a:r>
            <a:r>
              <a:rPr lang="ru-RU" dirty="0" smtClean="0"/>
              <a:t>100.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ru-RU" dirty="0"/>
              <a:t>Отсутствие данных по какой-либо социально демографической </a:t>
            </a:r>
            <a:r>
              <a:rPr lang="ru-RU"/>
              <a:t>группе </a:t>
            </a:r>
            <a:r>
              <a:rPr lang="ru-RU" smtClean="0"/>
              <a:t>означает, </a:t>
            </a:r>
            <a:r>
              <a:rPr lang="ru-RU" dirty="0"/>
              <a:t>что значение показателя не является </a:t>
            </a:r>
            <a:r>
              <a:rPr lang="ru-RU"/>
              <a:t>статистически </a:t>
            </a:r>
            <a:r>
              <a:rPr lang="ru-RU" smtClean="0"/>
              <a:t>значимым, </a:t>
            </a:r>
            <a:r>
              <a:rPr lang="ru-RU" dirty="0"/>
              <a:t>но </a:t>
            </a:r>
            <a:r>
              <a:rPr lang="ru-RU"/>
              <a:t>не </a:t>
            </a:r>
            <a:r>
              <a:rPr lang="ru-RU" smtClean="0"/>
              <a:t>означает, </a:t>
            </a:r>
            <a:r>
              <a:rPr lang="ru-RU" dirty="0"/>
              <a:t>что эта группа  полностью отсутствует в аудитории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Affinity Internet 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Определения</a:t>
            </a:r>
            <a:r>
              <a:rPr lang="en-US" sz="2400" dirty="0"/>
              <a:t> </a:t>
            </a:r>
            <a:r>
              <a:rPr lang="ru-RU" sz="2400" dirty="0"/>
              <a:t>и комментарии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010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_1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3987712221"/>
              </p:ext>
            </p:extLst>
          </p:nvPr>
        </p:nvGraphicFramePr>
        <p:xfrm>
          <a:off x="338138" y="1260475"/>
          <a:ext cx="11487600" cy="464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42467460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4253419028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ru-RU" sz="1000" b="0" i="0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400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i="0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i="0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Россия 0+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Россия 100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k+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Москва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СПб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Екб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00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Monthly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Тысяч человек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6 601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4 500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672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351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84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00">
                <a:tc vMerge="1">
                  <a:txBody>
                    <a:bodyPr/>
                    <a:lstStyle/>
                    <a:p>
                      <a:endParaRPr lang="ru-RU" sz="1000" dirty="0">
                        <a:latin typeface="Arial"/>
                      </a:endParaRPr>
                    </a:p>
                  </a:txBody>
                  <a:tcPr marL="83374" marR="83374" anchor="ctr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Reach%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от  населения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00">
                <a:tc vMerge="1">
                  <a:txBody>
                    <a:bodyPr/>
                    <a:lstStyle/>
                    <a:p>
                      <a:pPr algn="l"/>
                      <a:endParaRPr lang="ru-RU" sz="1200" b="0" dirty="0">
                        <a:latin typeface="+mn-lt"/>
                      </a:endParaRPr>
                    </a:p>
                  </a:txBody>
                  <a:tcPr marL="5326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Frequency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73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00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Weekly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Тысяч человек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2 747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1 888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279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136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00">
                <a:tc vMerge="1">
                  <a:txBody>
                    <a:bodyPr/>
                    <a:lstStyle/>
                    <a:p>
                      <a:endParaRPr lang="ru-RU" sz="1000" dirty="0">
                        <a:latin typeface="Arial"/>
                      </a:endParaRPr>
                    </a:p>
                  </a:txBody>
                  <a:tcPr marL="83374" marR="8337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Reach%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от  населения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000">
                <a:tc vMerge="1">
                  <a:txBody>
                    <a:bodyPr/>
                    <a:lstStyle/>
                    <a:p>
                      <a:pPr algn="l"/>
                      <a:endParaRPr lang="en-US" sz="1200" b="0" dirty="0" smtClean="0">
                        <a:latin typeface="+mn-lt"/>
                      </a:endParaRPr>
                    </a:p>
                  </a:txBody>
                  <a:tcPr marL="53269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Frequency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Среднее количество страниц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 человека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17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00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Daily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Тысяч человек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679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474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76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32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000">
                <a:tc vMerge="1">
                  <a:txBody>
                    <a:bodyPr/>
                    <a:lstStyle/>
                    <a:p>
                      <a:endParaRPr lang="ru-RU" sz="1000" dirty="0">
                        <a:latin typeface="Arial"/>
                      </a:endParaRPr>
                    </a:p>
                  </a:txBody>
                  <a:tcPr marL="83374" marR="83374" anchor="ctr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Reach%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от  населения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0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26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Frequency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00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Minutes per Day</a:t>
                      </a: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51366"/>
                  </a:ext>
                </a:extLst>
              </a:tr>
            </a:tbl>
          </a:graphicData>
        </a:graphic>
      </p:graphicFrame>
      <p:sp>
        <p:nvSpPr>
          <p:cNvPr id="5" name="Title_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mtClean="0"/>
              <a:t>Desktop, Россия 0+, Ноябрь 2017, 12-64 лет</a:t>
            </a:r>
            <a:endParaRPr lang="ru-RU" dirty="0"/>
          </a:p>
        </p:txBody>
      </p:sp>
      <p:sp>
        <p:nvSpPr>
          <p:cNvPr id="13314" name="Title_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1" name="Text_Prim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**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силу размера выборки значение не является статистически валидным.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57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_1"/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789728942"/>
              </p:ext>
            </p:extLst>
          </p:nvPr>
        </p:nvGraphicFramePr>
        <p:xfrm>
          <a:off x="338138" y="1260475"/>
          <a:ext cx="6951600" cy="464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42467460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ru-RU" sz="1000" b="0" i="0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400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i="0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i="0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Нск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Кзн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00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Monthly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Тысяч человек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95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00">
                <a:tc vMerge="1">
                  <a:txBody>
                    <a:bodyPr/>
                    <a:lstStyle/>
                    <a:p>
                      <a:endParaRPr lang="ru-RU" sz="1000" dirty="0">
                        <a:latin typeface="Arial"/>
                      </a:endParaRPr>
                    </a:p>
                  </a:txBody>
                  <a:tcPr marL="83374" marR="83374" anchor="ctr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Reach%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от  населения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00">
                <a:tc vMerge="1">
                  <a:txBody>
                    <a:bodyPr/>
                    <a:lstStyle/>
                    <a:p>
                      <a:pPr algn="l"/>
                      <a:endParaRPr lang="ru-RU" sz="1200" b="0" dirty="0">
                        <a:latin typeface="+mn-lt"/>
                      </a:endParaRPr>
                    </a:p>
                  </a:txBody>
                  <a:tcPr marL="5326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Frequency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7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00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Weekly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Тысяч человек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42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00">
                <a:tc vMerge="1">
                  <a:txBody>
                    <a:bodyPr/>
                    <a:lstStyle/>
                    <a:p>
                      <a:endParaRPr lang="ru-RU" sz="1000" dirty="0">
                        <a:latin typeface="Arial"/>
                      </a:endParaRPr>
                    </a:p>
                  </a:txBody>
                  <a:tcPr marL="83374" marR="8337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Reach%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от  населения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000">
                <a:tc vMerge="1">
                  <a:txBody>
                    <a:bodyPr/>
                    <a:lstStyle/>
                    <a:p>
                      <a:pPr algn="l"/>
                      <a:endParaRPr lang="en-US" sz="1200" b="0" dirty="0" smtClean="0">
                        <a:latin typeface="+mn-lt"/>
                      </a:endParaRPr>
                    </a:p>
                  </a:txBody>
                  <a:tcPr marL="53269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Frequency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Среднее количество страниц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 человека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00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Daily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Тысяч человек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000">
                <a:tc vMerge="1">
                  <a:txBody>
                    <a:bodyPr/>
                    <a:lstStyle/>
                    <a:p>
                      <a:endParaRPr lang="ru-RU" sz="1000" dirty="0">
                        <a:latin typeface="Arial"/>
                      </a:endParaRPr>
                    </a:p>
                  </a:txBody>
                  <a:tcPr marL="83374" marR="83374" anchor="ctr"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Reach%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от  населения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00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326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Frequency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00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Minutes per Day</a:t>
                      </a:r>
                    </a:p>
                  </a:txBody>
                  <a:tcPr marL="54000" marR="5400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400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51366"/>
                  </a:ext>
                </a:extLst>
              </a:tr>
            </a:tbl>
          </a:graphicData>
        </a:graphic>
      </p:graphicFrame>
      <p:sp>
        <p:nvSpPr>
          <p:cNvPr id="5" name="Title_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mtClean="0"/>
              <a:t>Desktop, Россия 0+, Ноябрь 2017, 12-64 лет</a:t>
            </a:r>
            <a:endParaRPr lang="ru-RU" dirty="0"/>
          </a:p>
        </p:txBody>
      </p:sp>
      <p:sp>
        <p:nvSpPr>
          <p:cNvPr id="13314" name="Title_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1" name="Text_Prim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**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силу размера выборки значение не является статистически валидным.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ph_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109033"/>
              </p:ext>
            </p:extLst>
          </p:nvPr>
        </p:nvGraphicFramePr>
        <p:xfrm>
          <a:off x="338138" y="1260475"/>
          <a:ext cx="864076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_2"/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>
            <a:normAutofit/>
          </a:bodyPr>
          <a:lstStyle/>
          <a:p>
            <a:r>
              <a:rPr lang="en-US" smtClean="0"/>
              <a:t>Desktop, </a:t>
            </a:r>
            <a:r>
              <a:rPr lang="en-US" dirty="0" err="1" smtClean="0"/>
              <a:t>Россия</a:t>
            </a:r>
            <a:r>
              <a:rPr lang="en-US" dirty="0" smtClean="0"/>
              <a:t> </a:t>
            </a:r>
            <a:r>
              <a:rPr lang="en-US" smtClean="0"/>
              <a:t>0+, Monthly Reach, </a:t>
            </a:r>
            <a:r>
              <a:rPr lang="en-US" dirty="0" smtClean="0"/>
              <a:t>Average </a:t>
            </a:r>
            <a:r>
              <a:rPr lang="en-US" smtClean="0"/>
              <a:t>Weekly Reach, </a:t>
            </a:r>
            <a:r>
              <a:rPr lang="en-US" dirty="0" smtClean="0"/>
              <a:t>Average Daily Reach в </a:t>
            </a:r>
            <a:r>
              <a:rPr lang="en-US" dirty="0" err="1" smtClean="0"/>
              <a:t>тыс.чел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mtClean="0"/>
              <a:t>Динамика аудитории </a:t>
            </a:r>
            <a:r>
              <a:rPr lang="en-US" smtClean="0"/>
              <a:t>Drive2.ru </a:t>
            </a:r>
            <a:endParaRPr lang="ru-RU" dirty="0"/>
          </a:p>
        </p:txBody>
      </p:sp>
      <p:sp>
        <p:nvSpPr>
          <p:cNvPr id="15" name="Text_1"/>
          <p:cNvSpPr txBox="1">
            <a:spLocks noGrp="1"/>
          </p:cNvSpPr>
          <p:nvPr>
            <p:ph type="body" sz="quarter" idx="41"/>
          </p:nvPr>
        </p:nvSpPr>
        <p:spPr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8" name="adr"/>
          <p:cNvSpPr>
            <a:spLocks/>
          </p:cNvSpPr>
          <p:nvPr userDrawn="1"/>
        </p:nvSpPr>
        <p:spPr bwMode="ltGray">
          <a:xfrm rot="16200000">
            <a:off x="9248776" y="3876023"/>
            <a:ext cx="844278" cy="749918"/>
          </a:xfrm>
          <a:prstGeom prst="trapezoid">
            <a:avLst>
              <a:gd name="adj" fmla="val 14209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300" b="1" dirty="0" err="1">
              <a:solidFill>
                <a:schemeClr val="tx1"/>
              </a:solidFill>
              <a:ea typeface="+mj-ea"/>
              <a:cs typeface="+mj-cs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9295956" y="1950696"/>
            <a:ext cx="749918" cy="1783352"/>
            <a:chOff x="9295956" y="1929859"/>
            <a:chExt cx="749918" cy="1783352"/>
          </a:xfrm>
        </p:grpSpPr>
        <p:sp>
          <p:nvSpPr>
            <p:cNvPr id="10" name="Трапеция 9"/>
            <p:cNvSpPr>
              <a:spLocks/>
            </p:cNvSpPr>
            <p:nvPr userDrawn="1"/>
          </p:nvSpPr>
          <p:spPr bwMode="ltGray">
            <a:xfrm rot="16200000">
              <a:off x="9248776" y="2916113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  <p:sp>
          <p:nvSpPr>
            <p:cNvPr id="11" name="Трапеция 10"/>
            <p:cNvSpPr>
              <a:spLocks/>
            </p:cNvSpPr>
            <p:nvPr userDrawn="1"/>
          </p:nvSpPr>
          <p:spPr bwMode="ltGray">
            <a:xfrm rot="16200000">
              <a:off x="9248776" y="1977039"/>
              <a:ext cx="844278" cy="749918"/>
            </a:xfrm>
            <a:prstGeom prst="trapezoid">
              <a:avLst>
                <a:gd name="adj" fmla="val 14209"/>
              </a:avLst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300" b="1" dirty="0" err="1">
                <a:solidFill>
                  <a:schemeClr val="tx1"/>
                </a:solidFill>
                <a:ea typeface="+mj-ea"/>
                <a:cs typeface="+mj-cs"/>
              </a:endParaRPr>
            </a:p>
          </p:txBody>
        </p:sp>
      </p:grpSp>
      <p:graphicFrame>
        <p:nvGraphicFramePr>
          <p:cNvPr id="18" name="Tab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3512002385"/>
              </p:ext>
            </p:extLst>
          </p:nvPr>
        </p:nvGraphicFramePr>
        <p:xfrm>
          <a:off x="8942388" y="1911350"/>
          <a:ext cx="2884026" cy="28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6 601
 тыс.чел.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55" marR="125955"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33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2 747
 тыс.чел.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55" marR="125955"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marL="65933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680
 </a:t>
                      </a:r>
                      <a:r>
                        <a:rPr lang="ru-RU" sz="14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25955" marR="125955"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33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bottom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9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268061"/>
              </p:ext>
            </p:extLst>
          </p:nvPr>
        </p:nvGraphicFramePr>
        <p:xfrm>
          <a:off x="2870200" y="1260475"/>
          <a:ext cx="89566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3639797910"/>
              </p:ext>
            </p:extLst>
          </p:nvPr>
        </p:nvGraphicFramePr>
        <p:xfrm>
          <a:off x="338138" y="1260475"/>
          <a:ext cx="288131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Desktop, </a:t>
            </a:r>
            <a:r>
              <a:rPr lang="ru-RU" dirty="0" smtClean="0"/>
              <a:t>Россия </a:t>
            </a:r>
            <a:r>
              <a:rPr lang="ru-RU" smtClean="0"/>
              <a:t>0+, Ноябрь 2017, </a:t>
            </a:r>
            <a:r>
              <a:rPr lang="ru-RU" dirty="0" smtClean="0"/>
              <a:t>% от </a:t>
            </a:r>
            <a:r>
              <a:rPr lang="en-US" dirty="0" smtClean="0"/>
              <a:t>Monthly Reach</a:t>
            </a:r>
          </a:p>
          <a:p>
            <a:endParaRPr lang="ru-RU" dirty="0"/>
          </a:p>
        </p:txBody>
      </p:sp>
      <p:sp>
        <p:nvSpPr>
          <p:cNvPr id="63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Структура </a:t>
            </a:r>
            <a:r>
              <a:rPr lang="ru-RU" smtClean="0"/>
              <a:t>аудитории Drive2.ru, </a:t>
            </a:r>
            <a:r>
              <a:rPr lang="ru-RU" dirty="0" smtClean="0"/>
              <a:t>в %. Пол / Возраст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5099050" y="1332630"/>
            <a:ext cx="7110950" cy="153888"/>
            <a:chOff x="5099050" y="1321200"/>
            <a:chExt cx="7110950" cy="153888"/>
          </a:xfrm>
        </p:grpSpPr>
        <p:sp>
          <p:nvSpPr>
            <p:cNvPr id="10" name="TextBox 9"/>
            <p:cNvSpPr txBox="1"/>
            <p:nvPr/>
          </p:nvSpPr>
          <p:spPr>
            <a:xfrm>
              <a:off x="10206724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Ж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35-44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905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noProof="0" dirty="0" smtClean="0">
                  <a:solidFill>
                    <a:srgbClr val="3C3C3B"/>
                  </a:solidFill>
                  <a:latin typeface="Arial"/>
                  <a:cs typeface="+mn-cs"/>
                </a:rPr>
                <a:t>М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12-24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5800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Ж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45-64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55445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Ж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25-34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50329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М 25-34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01608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М 35-44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52887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М 45-64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04166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Ж12-24</a:t>
              </a:r>
            </a:p>
          </p:txBody>
        </p:sp>
        <p:sp>
          <p:nvSpPr>
            <p:cNvPr id="3" name="Прямоугольник 2"/>
            <p:cNvSpPr>
              <a:spLocks noChangeAspect="1"/>
            </p:cNvSpPr>
            <p:nvPr/>
          </p:nvSpPr>
          <p:spPr bwMode="ltGray">
            <a:xfrm>
              <a:off x="8504166" y="1368000"/>
              <a:ext cx="72000" cy="7200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6" name="Прямоугольник 45"/>
            <p:cNvSpPr>
              <a:spLocks noChangeAspect="1"/>
            </p:cNvSpPr>
            <p:nvPr/>
          </p:nvSpPr>
          <p:spPr bwMode="ltGray">
            <a:xfrm>
              <a:off x="5099050" y="1368000"/>
              <a:ext cx="72000" cy="7200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7" name="Прямоугольник 46"/>
            <p:cNvSpPr>
              <a:spLocks noChangeAspect="1"/>
            </p:cNvSpPr>
            <p:nvPr/>
          </p:nvSpPr>
          <p:spPr bwMode="ltGray">
            <a:xfrm>
              <a:off x="9355445" y="1368000"/>
              <a:ext cx="72000" cy="720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8" name="Прямоугольник 47"/>
            <p:cNvSpPr>
              <a:spLocks noChangeAspect="1"/>
            </p:cNvSpPr>
            <p:nvPr/>
          </p:nvSpPr>
          <p:spPr bwMode="ltGray">
            <a:xfrm>
              <a:off x="5950329" y="1368000"/>
              <a:ext cx="72000" cy="72000"/>
            </a:xfrm>
            <a:prstGeom prst="rect">
              <a:avLst/>
            </a:prstGeom>
            <a:solidFill>
              <a:srgbClr val="4C4C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9" name="Прямоугольник 48"/>
            <p:cNvSpPr>
              <a:spLocks noChangeAspect="1"/>
            </p:cNvSpPr>
            <p:nvPr/>
          </p:nvSpPr>
          <p:spPr bwMode="ltGray">
            <a:xfrm>
              <a:off x="10206724" y="1368000"/>
              <a:ext cx="72000" cy="72000"/>
            </a:xfrm>
            <a:prstGeom prst="rect">
              <a:avLst/>
            </a:prstGeom>
            <a:solidFill>
              <a:srgbClr val="77777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0" name="Прямоугольник 49"/>
            <p:cNvSpPr>
              <a:spLocks noChangeAspect="1"/>
            </p:cNvSpPr>
            <p:nvPr/>
          </p:nvSpPr>
          <p:spPr bwMode="ltGray">
            <a:xfrm>
              <a:off x="6801608" y="1368000"/>
              <a:ext cx="72000" cy="72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1" name="Прямоугольник 50"/>
            <p:cNvSpPr>
              <a:spLocks noChangeAspect="1"/>
            </p:cNvSpPr>
            <p:nvPr/>
          </p:nvSpPr>
          <p:spPr bwMode="ltGray">
            <a:xfrm>
              <a:off x="11058000" y="1368000"/>
              <a:ext cx="72000" cy="72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2" name="Прямоугольник 51"/>
            <p:cNvSpPr>
              <a:spLocks noChangeAspect="1"/>
            </p:cNvSpPr>
            <p:nvPr/>
          </p:nvSpPr>
          <p:spPr bwMode="ltGray">
            <a:xfrm>
              <a:off x="7652887" y="1368000"/>
              <a:ext cx="72000" cy="7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9624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955510"/>
              </p:ext>
            </p:extLst>
          </p:nvPr>
        </p:nvGraphicFramePr>
        <p:xfrm>
          <a:off x="2870200" y="1260475"/>
          <a:ext cx="89566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1536764780"/>
              </p:ext>
            </p:extLst>
          </p:nvPr>
        </p:nvGraphicFramePr>
        <p:xfrm>
          <a:off x="338138" y="1260475"/>
          <a:ext cx="288131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Desktop, </a:t>
            </a:r>
            <a:r>
              <a:rPr lang="en-US" dirty="0" err="1" smtClean="0"/>
              <a:t>Россия</a:t>
            </a:r>
            <a:r>
              <a:rPr lang="en-US" dirty="0" smtClean="0"/>
              <a:t> </a:t>
            </a:r>
            <a:r>
              <a:rPr lang="en-US" smtClean="0"/>
              <a:t>0+, </a:t>
            </a:r>
            <a:r>
              <a:rPr lang="en-US" err="1" smtClean="0"/>
              <a:t>Ноябрь</a:t>
            </a:r>
            <a:r>
              <a:rPr lang="en-US" smtClean="0"/>
              <a:t> 2017, </a:t>
            </a:r>
            <a:r>
              <a:rPr lang="en-US" dirty="0" smtClean="0"/>
              <a:t>% </a:t>
            </a:r>
            <a:r>
              <a:rPr lang="en-US" dirty="0" err="1" smtClean="0"/>
              <a:t>от</a:t>
            </a:r>
            <a:r>
              <a:rPr lang="en-US" dirty="0" smtClean="0"/>
              <a:t> Average Daily Reach</a:t>
            </a:r>
          </a:p>
          <a:p>
            <a:endParaRPr lang="ru-RU" dirty="0"/>
          </a:p>
        </p:txBody>
      </p:sp>
      <p:sp>
        <p:nvSpPr>
          <p:cNvPr id="63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Структура </a:t>
            </a:r>
            <a:r>
              <a:rPr lang="ru-RU" smtClean="0"/>
              <a:t>аудитории Drive2.ru, </a:t>
            </a:r>
            <a:r>
              <a:rPr lang="ru-RU" dirty="0" smtClean="0"/>
              <a:t>в %. Пол / Возраст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5099050" y="1332630"/>
            <a:ext cx="7110950" cy="153888"/>
            <a:chOff x="5099050" y="1321200"/>
            <a:chExt cx="7110950" cy="153888"/>
          </a:xfrm>
        </p:grpSpPr>
        <p:sp>
          <p:nvSpPr>
            <p:cNvPr id="10" name="TextBox 9"/>
            <p:cNvSpPr txBox="1"/>
            <p:nvPr/>
          </p:nvSpPr>
          <p:spPr>
            <a:xfrm>
              <a:off x="10206724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Ж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35-44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905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noProof="0" dirty="0" smtClean="0">
                  <a:solidFill>
                    <a:srgbClr val="3C3C3B"/>
                  </a:solidFill>
                  <a:latin typeface="Arial"/>
                  <a:cs typeface="+mn-cs"/>
                </a:rPr>
                <a:t>М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12-24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5800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Ж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45-64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55445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Ж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 25-34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50329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М 25-34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01608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М 35-44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52887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М 45-64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04166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Ж12-24</a:t>
              </a:r>
            </a:p>
          </p:txBody>
        </p:sp>
        <p:sp>
          <p:nvSpPr>
            <p:cNvPr id="3" name="Прямоугольник 2"/>
            <p:cNvSpPr>
              <a:spLocks noChangeAspect="1"/>
            </p:cNvSpPr>
            <p:nvPr/>
          </p:nvSpPr>
          <p:spPr bwMode="ltGray">
            <a:xfrm>
              <a:off x="8504166" y="1368000"/>
              <a:ext cx="72000" cy="7200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6" name="Прямоугольник 45"/>
            <p:cNvSpPr>
              <a:spLocks noChangeAspect="1"/>
            </p:cNvSpPr>
            <p:nvPr/>
          </p:nvSpPr>
          <p:spPr bwMode="ltGray">
            <a:xfrm>
              <a:off x="5099050" y="1368000"/>
              <a:ext cx="72000" cy="7200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7" name="Прямоугольник 46"/>
            <p:cNvSpPr>
              <a:spLocks noChangeAspect="1"/>
            </p:cNvSpPr>
            <p:nvPr/>
          </p:nvSpPr>
          <p:spPr bwMode="ltGray">
            <a:xfrm>
              <a:off x="9355445" y="1368000"/>
              <a:ext cx="72000" cy="720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8" name="Прямоугольник 47"/>
            <p:cNvSpPr>
              <a:spLocks noChangeAspect="1"/>
            </p:cNvSpPr>
            <p:nvPr/>
          </p:nvSpPr>
          <p:spPr bwMode="ltGray">
            <a:xfrm>
              <a:off x="5950329" y="1368000"/>
              <a:ext cx="72000" cy="72000"/>
            </a:xfrm>
            <a:prstGeom prst="rect">
              <a:avLst/>
            </a:prstGeom>
            <a:solidFill>
              <a:srgbClr val="4C4C4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49" name="Прямоугольник 48"/>
            <p:cNvSpPr>
              <a:spLocks noChangeAspect="1"/>
            </p:cNvSpPr>
            <p:nvPr/>
          </p:nvSpPr>
          <p:spPr bwMode="ltGray">
            <a:xfrm>
              <a:off x="10206724" y="1368000"/>
              <a:ext cx="72000" cy="72000"/>
            </a:xfrm>
            <a:prstGeom prst="rect">
              <a:avLst/>
            </a:prstGeom>
            <a:solidFill>
              <a:srgbClr val="77777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0" name="Прямоугольник 49"/>
            <p:cNvSpPr>
              <a:spLocks noChangeAspect="1"/>
            </p:cNvSpPr>
            <p:nvPr/>
          </p:nvSpPr>
          <p:spPr bwMode="ltGray">
            <a:xfrm>
              <a:off x="6801608" y="1368000"/>
              <a:ext cx="72000" cy="72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1" name="Прямоугольник 50"/>
            <p:cNvSpPr>
              <a:spLocks noChangeAspect="1"/>
            </p:cNvSpPr>
            <p:nvPr/>
          </p:nvSpPr>
          <p:spPr bwMode="ltGray">
            <a:xfrm>
              <a:off x="11058000" y="1368000"/>
              <a:ext cx="72000" cy="72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2" name="Прямоугольник 51"/>
            <p:cNvSpPr>
              <a:spLocks noChangeAspect="1"/>
            </p:cNvSpPr>
            <p:nvPr/>
          </p:nvSpPr>
          <p:spPr bwMode="ltGray">
            <a:xfrm>
              <a:off x="7652887" y="1368000"/>
              <a:ext cx="72000" cy="7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5652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137078"/>
              </p:ext>
            </p:extLst>
          </p:nvPr>
        </p:nvGraphicFramePr>
        <p:xfrm>
          <a:off x="2870200" y="1260475"/>
          <a:ext cx="89566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3624673937"/>
              </p:ext>
            </p:extLst>
          </p:nvPr>
        </p:nvGraphicFramePr>
        <p:xfrm>
          <a:off x="338138" y="1260475"/>
          <a:ext cx="288131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Desktop, </a:t>
            </a:r>
            <a:r>
              <a:rPr lang="ru-RU" dirty="0" smtClean="0"/>
              <a:t>Россия </a:t>
            </a:r>
            <a:r>
              <a:rPr lang="ru-RU" smtClean="0"/>
              <a:t>0+, Ноябрь 2017, </a:t>
            </a:r>
            <a:r>
              <a:rPr lang="ru-RU" dirty="0" smtClean="0"/>
              <a:t>% от </a:t>
            </a:r>
            <a:r>
              <a:rPr lang="en-US" dirty="0" smtClean="0"/>
              <a:t>Monthly Reach</a:t>
            </a:r>
          </a:p>
          <a:p>
            <a:endParaRPr lang="ru-RU" dirty="0"/>
          </a:p>
        </p:txBody>
      </p:sp>
      <p:sp>
        <p:nvSpPr>
          <p:cNvPr id="63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Структура </a:t>
            </a:r>
            <a:r>
              <a:rPr lang="ru-RU" smtClean="0"/>
              <a:t>аудитории Drive2.ru, </a:t>
            </a:r>
            <a:r>
              <a:rPr lang="ru-RU" dirty="0" smtClean="0"/>
              <a:t>в %. Род занятий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5099050" y="1332630"/>
            <a:ext cx="6696710" cy="153888"/>
            <a:chOff x="5099050" y="1321200"/>
            <a:chExt cx="6696710" cy="153888"/>
          </a:xfrm>
        </p:grpSpPr>
        <p:sp>
          <p:nvSpPr>
            <p:cNvPr id="44" name="TextBox 43"/>
            <p:cNvSpPr txBox="1"/>
            <p:nvPr/>
          </p:nvSpPr>
          <p:spPr>
            <a:xfrm>
              <a:off x="954668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Домохозяйки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9905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Р</a:t>
              </a: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уководители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543650" y="1321200"/>
              <a:ext cx="125211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Д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р. неработающие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53168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noProof="0" dirty="0" smtClean="0">
                  <a:solidFill>
                    <a:srgbClr val="3C3C3B"/>
                  </a:solidFill>
                  <a:latin typeface="Arial"/>
                  <a:cs typeface="+mn-cs"/>
                </a:rPr>
                <a:t>С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пециалисты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50136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noProof="0" dirty="0" smtClean="0">
                  <a:solidFill>
                    <a:srgbClr val="3C3C3B"/>
                  </a:solidFill>
                  <a:latin typeface="Arial"/>
                  <a:cs typeface="+mn-cs"/>
                </a:rPr>
                <a:t>С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лужащие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87084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Рабочие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98302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Учащиеся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Прямоугольник 51"/>
            <p:cNvSpPr>
              <a:spLocks noChangeAspect="1"/>
            </p:cNvSpPr>
            <p:nvPr/>
          </p:nvSpPr>
          <p:spPr bwMode="ltGray">
            <a:xfrm>
              <a:off x="8698302" y="1368000"/>
              <a:ext cx="72000" cy="7200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3" name="Прямоугольник 52"/>
            <p:cNvSpPr>
              <a:spLocks noChangeAspect="1"/>
            </p:cNvSpPr>
            <p:nvPr/>
          </p:nvSpPr>
          <p:spPr bwMode="ltGray">
            <a:xfrm>
              <a:off x="5099050" y="1368000"/>
              <a:ext cx="72000" cy="72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4" name="Прямоугольник 53"/>
            <p:cNvSpPr>
              <a:spLocks noChangeAspect="1"/>
            </p:cNvSpPr>
            <p:nvPr/>
          </p:nvSpPr>
          <p:spPr bwMode="ltGray">
            <a:xfrm>
              <a:off x="9546680" y="1368000"/>
              <a:ext cx="72000" cy="72000"/>
            </a:xfrm>
            <a:prstGeom prst="rect">
              <a:avLst/>
            </a:prstGeom>
            <a:solidFill>
              <a:srgbClr val="9C9B9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5" name="Прямоугольник 54"/>
            <p:cNvSpPr>
              <a:spLocks noChangeAspect="1"/>
            </p:cNvSpPr>
            <p:nvPr/>
          </p:nvSpPr>
          <p:spPr bwMode="ltGray">
            <a:xfrm>
              <a:off x="6153168" y="1368000"/>
              <a:ext cx="72000" cy="7200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7" name="Прямоугольник 56"/>
            <p:cNvSpPr>
              <a:spLocks noChangeAspect="1"/>
            </p:cNvSpPr>
            <p:nvPr/>
          </p:nvSpPr>
          <p:spPr bwMode="ltGray">
            <a:xfrm>
              <a:off x="7150136" y="1368000"/>
              <a:ext cx="72000" cy="72000"/>
            </a:xfrm>
            <a:prstGeom prst="rect">
              <a:avLst/>
            </a:prstGeom>
            <a:solidFill>
              <a:srgbClr val="77777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8" name="Прямоугольник 57"/>
            <p:cNvSpPr>
              <a:spLocks noChangeAspect="1"/>
            </p:cNvSpPr>
            <p:nvPr/>
          </p:nvSpPr>
          <p:spPr bwMode="ltGray">
            <a:xfrm>
              <a:off x="10543650" y="1368000"/>
              <a:ext cx="72000" cy="7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9" name="Прямоугольник 58"/>
            <p:cNvSpPr>
              <a:spLocks noChangeAspect="1"/>
            </p:cNvSpPr>
            <p:nvPr/>
          </p:nvSpPr>
          <p:spPr bwMode="ltGray">
            <a:xfrm>
              <a:off x="7987084" y="1368000"/>
              <a:ext cx="72000" cy="72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2435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677599"/>
              </p:ext>
            </p:extLst>
          </p:nvPr>
        </p:nvGraphicFramePr>
        <p:xfrm>
          <a:off x="2870200" y="1260475"/>
          <a:ext cx="89566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333751565"/>
              </p:ext>
            </p:extLst>
          </p:nvPr>
        </p:nvGraphicFramePr>
        <p:xfrm>
          <a:off x="338138" y="1260475"/>
          <a:ext cx="288131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Desktop, </a:t>
            </a:r>
            <a:r>
              <a:rPr lang="en-US" dirty="0" err="1" smtClean="0"/>
              <a:t>Россия</a:t>
            </a:r>
            <a:r>
              <a:rPr lang="en-US" dirty="0" smtClean="0"/>
              <a:t> </a:t>
            </a:r>
            <a:r>
              <a:rPr lang="en-US" smtClean="0"/>
              <a:t>0+, </a:t>
            </a:r>
            <a:r>
              <a:rPr lang="en-US" err="1" smtClean="0"/>
              <a:t>Ноябрь</a:t>
            </a:r>
            <a:r>
              <a:rPr lang="en-US" smtClean="0"/>
              <a:t> 2017, </a:t>
            </a:r>
            <a:r>
              <a:rPr lang="en-US" dirty="0" smtClean="0"/>
              <a:t>% </a:t>
            </a:r>
            <a:r>
              <a:rPr lang="en-US" dirty="0" err="1" smtClean="0"/>
              <a:t>от</a:t>
            </a:r>
            <a:r>
              <a:rPr lang="en-US" dirty="0" smtClean="0"/>
              <a:t> Average Daily Reach</a:t>
            </a:r>
          </a:p>
          <a:p>
            <a:endParaRPr lang="ru-RU" dirty="0"/>
          </a:p>
        </p:txBody>
      </p:sp>
      <p:sp>
        <p:nvSpPr>
          <p:cNvPr id="63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Структура </a:t>
            </a:r>
            <a:r>
              <a:rPr lang="ru-RU" smtClean="0"/>
              <a:t>аудитории Drive2.ru, </a:t>
            </a:r>
            <a:r>
              <a:rPr lang="ru-RU" dirty="0" smtClean="0"/>
              <a:t>в %. Род занятий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5099050" y="1332630"/>
            <a:ext cx="6696710" cy="153888"/>
            <a:chOff x="5099050" y="1321200"/>
            <a:chExt cx="6696710" cy="153888"/>
          </a:xfrm>
        </p:grpSpPr>
        <p:sp>
          <p:nvSpPr>
            <p:cNvPr id="44" name="TextBox 43"/>
            <p:cNvSpPr txBox="1"/>
            <p:nvPr/>
          </p:nvSpPr>
          <p:spPr>
            <a:xfrm>
              <a:off x="954668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Домохозяйки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99050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Р</a:t>
              </a: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уководители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543650" y="1321200"/>
              <a:ext cx="125211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Д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р. неработающие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53168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noProof="0" dirty="0" smtClean="0">
                  <a:solidFill>
                    <a:srgbClr val="3C3C3B"/>
                  </a:solidFill>
                  <a:latin typeface="Arial"/>
                  <a:cs typeface="+mn-cs"/>
                </a:rPr>
                <a:t>С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пециалисты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50136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noProof="0" dirty="0" smtClean="0">
                  <a:solidFill>
                    <a:srgbClr val="3C3C3B"/>
                  </a:solidFill>
                  <a:latin typeface="Arial"/>
                  <a:cs typeface="+mn-cs"/>
                </a:rPr>
                <a:t>С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C3C3B"/>
                  </a:solidFill>
                  <a:effectLst/>
                  <a:uLnTx/>
                  <a:uFillTx/>
                  <a:latin typeface="Arial"/>
                  <a:cs typeface="+mn-cs"/>
                </a:rPr>
                <a:t>лужащие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87084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Рабочие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98302" y="132120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Учащиеся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Прямоугольник 51"/>
            <p:cNvSpPr>
              <a:spLocks noChangeAspect="1"/>
            </p:cNvSpPr>
            <p:nvPr/>
          </p:nvSpPr>
          <p:spPr bwMode="ltGray">
            <a:xfrm>
              <a:off x="8698302" y="1368000"/>
              <a:ext cx="72000" cy="72000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3" name="Прямоугольник 52"/>
            <p:cNvSpPr>
              <a:spLocks noChangeAspect="1"/>
            </p:cNvSpPr>
            <p:nvPr/>
          </p:nvSpPr>
          <p:spPr bwMode="ltGray">
            <a:xfrm>
              <a:off x="5099050" y="1368000"/>
              <a:ext cx="72000" cy="72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4" name="Прямоугольник 53"/>
            <p:cNvSpPr>
              <a:spLocks noChangeAspect="1"/>
            </p:cNvSpPr>
            <p:nvPr/>
          </p:nvSpPr>
          <p:spPr bwMode="ltGray">
            <a:xfrm>
              <a:off x="9546680" y="1368000"/>
              <a:ext cx="72000" cy="72000"/>
            </a:xfrm>
            <a:prstGeom prst="rect">
              <a:avLst/>
            </a:prstGeom>
            <a:solidFill>
              <a:srgbClr val="9C9B9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5" name="Прямоугольник 54"/>
            <p:cNvSpPr>
              <a:spLocks noChangeAspect="1"/>
            </p:cNvSpPr>
            <p:nvPr/>
          </p:nvSpPr>
          <p:spPr bwMode="ltGray">
            <a:xfrm>
              <a:off x="6153168" y="1368000"/>
              <a:ext cx="72000" cy="7200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7" name="Прямоугольник 56"/>
            <p:cNvSpPr>
              <a:spLocks noChangeAspect="1"/>
            </p:cNvSpPr>
            <p:nvPr/>
          </p:nvSpPr>
          <p:spPr bwMode="ltGray">
            <a:xfrm>
              <a:off x="7150136" y="1368000"/>
              <a:ext cx="72000" cy="72000"/>
            </a:xfrm>
            <a:prstGeom prst="rect">
              <a:avLst/>
            </a:prstGeom>
            <a:solidFill>
              <a:srgbClr val="77777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8" name="Прямоугольник 57"/>
            <p:cNvSpPr>
              <a:spLocks noChangeAspect="1"/>
            </p:cNvSpPr>
            <p:nvPr/>
          </p:nvSpPr>
          <p:spPr bwMode="ltGray">
            <a:xfrm>
              <a:off x="10543650" y="1368000"/>
              <a:ext cx="72000" cy="7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59" name="Прямоугольник 58"/>
            <p:cNvSpPr>
              <a:spLocks noChangeAspect="1"/>
            </p:cNvSpPr>
            <p:nvPr/>
          </p:nvSpPr>
          <p:spPr bwMode="ltGray">
            <a:xfrm>
              <a:off x="7987084" y="1368000"/>
              <a:ext cx="72000" cy="72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048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_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642689"/>
              </p:ext>
            </p:extLst>
          </p:nvPr>
        </p:nvGraphicFramePr>
        <p:xfrm>
          <a:off x="2870200" y="1260475"/>
          <a:ext cx="8956675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_1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1235612627"/>
              </p:ext>
            </p:extLst>
          </p:nvPr>
        </p:nvGraphicFramePr>
        <p:xfrm>
          <a:off x="338138" y="1260475"/>
          <a:ext cx="288131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_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Desktop, </a:t>
            </a:r>
            <a:r>
              <a:rPr lang="ru-RU" dirty="0" smtClean="0"/>
              <a:t>Россия </a:t>
            </a:r>
            <a:r>
              <a:rPr lang="ru-RU" smtClean="0"/>
              <a:t>0+, Ноябрь 2017, </a:t>
            </a:r>
            <a:r>
              <a:rPr lang="ru-RU" dirty="0" smtClean="0"/>
              <a:t>% от </a:t>
            </a:r>
            <a:r>
              <a:rPr lang="en-US" dirty="0" smtClean="0"/>
              <a:t>Monthly Reach</a:t>
            </a:r>
            <a:endParaRPr lang="ru-RU" dirty="0" smtClean="0"/>
          </a:p>
        </p:txBody>
      </p:sp>
      <p:sp>
        <p:nvSpPr>
          <p:cNvPr id="63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dirty="0" smtClean="0"/>
              <a:t>Структура </a:t>
            </a:r>
            <a:r>
              <a:rPr lang="ru-RU" smtClean="0"/>
              <a:t>аудитории Drive2.ru, </a:t>
            </a:r>
            <a:r>
              <a:rPr lang="ru-RU" dirty="0" smtClean="0"/>
              <a:t>в %. Уровень дохода семьи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en-US" smtClean="0"/>
              <a:t>Drive2.ru, Desktop, </a:t>
            </a:r>
            <a:r>
              <a:rPr lang="ru-RU" smtClean="0"/>
              <a:t>Ноябрь 2017.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7FC064C6-F234-4152-A061-01B4DEE6179A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099050" y="1332630"/>
            <a:ext cx="6891020" cy="153888"/>
            <a:chOff x="5099050" y="1332630"/>
            <a:chExt cx="6891020" cy="153888"/>
          </a:xfrm>
        </p:grpSpPr>
        <p:sp>
          <p:nvSpPr>
            <p:cNvPr id="10" name="TextBox 9"/>
            <p:cNvSpPr txBox="1"/>
            <p:nvPr/>
          </p:nvSpPr>
          <p:spPr>
            <a:xfrm>
              <a:off x="5099050" y="1332630"/>
              <a:ext cx="115200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Выше </a:t>
              </a: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среднего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55030" y="1332630"/>
              <a:ext cx="1835040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Н</a:t>
              </a: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иже среднего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7040" y="1332630"/>
              <a:ext cx="1588698" cy="153888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0" kern="0" dirty="0">
                  <a:solidFill>
                    <a:srgbClr val="3C3C3B"/>
                  </a:solidFill>
                  <a:latin typeface="Arial"/>
                  <a:cs typeface="+mn-cs"/>
                </a:rPr>
                <a:t>С</a:t>
              </a:r>
              <a:r>
                <a:rPr lang="ru-RU" sz="1000" b="0" kern="0" dirty="0" smtClean="0">
                  <a:solidFill>
                    <a:srgbClr val="3C3C3B"/>
                  </a:solidFill>
                  <a:latin typeface="Arial"/>
                  <a:cs typeface="+mn-cs"/>
                </a:rPr>
                <a:t>редний</a:t>
              </a: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Прямоугольник 15"/>
            <p:cNvSpPr>
              <a:spLocks noChangeAspect="1"/>
            </p:cNvSpPr>
            <p:nvPr/>
          </p:nvSpPr>
          <p:spPr bwMode="ltGray">
            <a:xfrm>
              <a:off x="7627040" y="1379430"/>
              <a:ext cx="72000" cy="720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17" name="Прямоугольник 16"/>
            <p:cNvSpPr>
              <a:spLocks noChangeAspect="1"/>
            </p:cNvSpPr>
            <p:nvPr/>
          </p:nvSpPr>
          <p:spPr bwMode="ltGray">
            <a:xfrm>
              <a:off x="5099050" y="1379430"/>
              <a:ext cx="72000" cy="72000"/>
            </a:xfrm>
            <a:prstGeom prst="rect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  <p:sp>
          <p:nvSpPr>
            <p:cNvPr id="18" name="Прямоугольник 17"/>
            <p:cNvSpPr>
              <a:spLocks noChangeAspect="1"/>
            </p:cNvSpPr>
            <p:nvPr/>
          </p:nvSpPr>
          <p:spPr bwMode="ltGray">
            <a:xfrm>
              <a:off x="10155030" y="1379430"/>
              <a:ext cx="72000" cy="72000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 sz="1400" b="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043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scope_Структура">
  <a:themeElements>
    <a:clrScheme name="Mediascope 3">
      <a:dk1>
        <a:srgbClr val="3C3C3B"/>
      </a:dk1>
      <a:lt1>
        <a:srgbClr val="FFFFFF"/>
      </a:lt1>
      <a:dk2>
        <a:srgbClr val="4C4C4B"/>
      </a:dk2>
      <a:lt2>
        <a:srgbClr val="BCBCBB"/>
      </a:lt2>
      <a:accent1>
        <a:srgbClr val="00AA95"/>
      </a:accent1>
      <a:accent2>
        <a:srgbClr val="FCE800"/>
      </a:accent2>
      <a:accent3>
        <a:srgbClr val="777776"/>
      </a:accent3>
      <a:accent4>
        <a:srgbClr val="604695"/>
      </a:accent4>
      <a:accent5>
        <a:srgbClr val="006FB8"/>
      </a:accent5>
      <a:accent6>
        <a:srgbClr val="E95288"/>
      </a:accent6>
      <a:hlink>
        <a:srgbClr val="FCE800"/>
      </a:hlink>
      <a:folHlink>
        <a:srgbClr val="3C3C3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TNS PowerPoint template 16x9 - for reports and proposals.potx" id="{DCC7BBC4-84F1-431F-9EE2-915DB0D0E67C}" vid="{50B473D7-3A9E-411B-BF0E-C2FC8B7EC07E}"/>
    </a:ext>
  </a:extLst>
</a:theme>
</file>

<file path=ppt/theme/theme2.xml><?xml version="1.0" encoding="utf-8"?>
<a:theme xmlns:a="http://schemas.openxmlformats.org/drawingml/2006/main" name="WebIndex_Theme_mediascope green RU">
  <a:themeElements>
    <a:clrScheme name="Mediascope 3">
      <a:dk1>
        <a:srgbClr val="3C3C3B"/>
      </a:dk1>
      <a:lt1>
        <a:srgbClr val="FFFFFF"/>
      </a:lt1>
      <a:dk2>
        <a:srgbClr val="4C4C4B"/>
      </a:dk2>
      <a:lt2>
        <a:srgbClr val="BCBCBB"/>
      </a:lt2>
      <a:accent1>
        <a:srgbClr val="00AA95"/>
      </a:accent1>
      <a:accent2>
        <a:srgbClr val="FCE800"/>
      </a:accent2>
      <a:accent3>
        <a:srgbClr val="777776"/>
      </a:accent3>
      <a:accent4>
        <a:srgbClr val="604695"/>
      </a:accent4>
      <a:accent5>
        <a:srgbClr val="006FB8"/>
      </a:accent5>
      <a:accent6>
        <a:srgbClr val="E95288"/>
      </a:accent6>
      <a:hlink>
        <a:srgbClr val="FCE800"/>
      </a:hlink>
      <a:folHlink>
        <a:srgbClr val="3C3C3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WebIndex_Theme_mediascope green RU" id="{4CD5B644-9EDB-4A82-9221-037103C8DE92}" vid="{7D83E76A-981A-411C-B3E6-DC7C844DA106}"/>
    </a:ext>
  </a:extLst>
</a:theme>
</file>

<file path=ppt/theme/theme3.xml><?xml version="1.0" encoding="utf-8"?>
<a:theme xmlns:a="http://schemas.openxmlformats.org/drawingml/2006/main" name="1_Mediascope_Структура">
  <a:themeElements>
    <a:clrScheme name="Mediascope 3">
      <a:dk1>
        <a:srgbClr val="3C3C3B"/>
      </a:dk1>
      <a:lt1>
        <a:srgbClr val="FFFFFF"/>
      </a:lt1>
      <a:dk2>
        <a:srgbClr val="4C4C4B"/>
      </a:dk2>
      <a:lt2>
        <a:srgbClr val="BCBCBB"/>
      </a:lt2>
      <a:accent1>
        <a:srgbClr val="00AA95"/>
      </a:accent1>
      <a:accent2>
        <a:srgbClr val="FCE800"/>
      </a:accent2>
      <a:accent3>
        <a:srgbClr val="777776"/>
      </a:accent3>
      <a:accent4>
        <a:srgbClr val="604695"/>
      </a:accent4>
      <a:accent5>
        <a:srgbClr val="006FB8"/>
      </a:accent5>
      <a:accent6>
        <a:srgbClr val="E95288"/>
      </a:accent6>
      <a:hlink>
        <a:srgbClr val="FCE800"/>
      </a:hlink>
      <a:folHlink>
        <a:srgbClr val="3C3C3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TNS PowerPoint template 16x9 - for reports and proposals.potx" id="{DCC7BBC4-84F1-431F-9EE2-915DB0D0E67C}" vid="{50B473D7-3A9E-411B-BF0E-C2FC8B7EC07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Mediascope 2">
    <a:dk1>
      <a:srgbClr val="3C3C3B"/>
    </a:dk1>
    <a:lt1>
      <a:srgbClr val="FFFFFF"/>
    </a:lt1>
    <a:dk2>
      <a:srgbClr val="4C4C4B"/>
    </a:dk2>
    <a:lt2>
      <a:srgbClr val="BCBCBB"/>
    </a:lt2>
    <a:accent1>
      <a:srgbClr val="00AA95"/>
    </a:accent1>
    <a:accent2>
      <a:srgbClr val="FCE800"/>
    </a:accent2>
    <a:accent3>
      <a:srgbClr val="777776"/>
    </a:accent3>
    <a:accent4>
      <a:srgbClr val="604695"/>
    </a:accent4>
    <a:accent5>
      <a:srgbClr val="006FB8"/>
    </a:accent5>
    <a:accent6>
      <a:srgbClr val="E95288"/>
    </a:accent6>
    <a:hlink>
      <a:srgbClr val="00AA95"/>
    </a:hlink>
    <a:folHlink>
      <a:srgbClr val="FCE8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15484</TotalTime>
  <Words>1263</Words>
  <Application>Microsoft Office PowerPoint</Application>
  <PresentationFormat>Широкоэкранный</PresentationFormat>
  <Paragraphs>299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Mediascope_Структура</vt:lpstr>
      <vt:lpstr>WebIndex_Theme_mediascope green RU</vt:lpstr>
      <vt:lpstr>1_Mediascope_Структура</vt:lpstr>
      <vt:lpstr>Аудитория Drive2.ru Ноябрь 2017 </vt:lpstr>
      <vt:lpstr>Аудитория Drive2.ru</vt:lpstr>
      <vt:lpstr>Аудитория Drive2.ru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Ирина Гуля</cp:lastModifiedBy>
  <cp:revision>614</cp:revision>
  <dcterms:created xsi:type="dcterms:W3CDTF">2012-03-23T16:33:37Z</dcterms:created>
  <dcterms:modified xsi:type="dcterms:W3CDTF">2018-01-09T08:33:07Z</dcterms:modified>
</cp:coreProperties>
</file>