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80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458" userDrawn="1">
          <p15:clr>
            <a:srgbClr val="A4A3A4"/>
          </p15:clr>
        </p15:guide>
        <p15:guide id="4" orient="horz" pos="3192" userDrawn="1">
          <p15:clr>
            <a:srgbClr val="A4A3A4"/>
          </p15:clr>
        </p15:guide>
        <p15:guide id="5" orient="horz" pos="2873" userDrawn="1">
          <p15:clr>
            <a:srgbClr val="A4A3A4"/>
          </p15:clr>
        </p15:guide>
        <p15:guide id="6" orient="horz" pos="982" userDrawn="1">
          <p15:clr>
            <a:srgbClr val="A4A3A4"/>
          </p15:clr>
        </p15:guide>
        <p15:guide id="7" orient="horz" pos="188" userDrawn="1">
          <p15:clr>
            <a:srgbClr val="A4A3A4"/>
          </p15:clr>
        </p15:guide>
        <p15:guide id="8" orient="horz" pos="3509" userDrawn="1">
          <p15:clr>
            <a:srgbClr val="A4A3A4"/>
          </p15:clr>
        </p15:guide>
        <p15:guide id="9" orient="horz" pos="663" userDrawn="1">
          <p15:clr>
            <a:srgbClr val="A4A3A4"/>
          </p15:clr>
        </p15:guide>
        <p15:guide id="10" pos="240" userDrawn="1">
          <p15:clr>
            <a:srgbClr val="A4A3A4"/>
          </p15:clr>
        </p15:guide>
        <p15:guide id="11" pos="1085" userDrawn="1">
          <p15:clr>
            <a:srgbClr val="A4A3A4"/>
          </p15:clr>
        </p15:guide>
        <p15:guide id="12" pos="4441" userDrawn="1">
          <p15:clr>
            <a:srgbClr val="A4A3A4"/>
          </p15:clr>
        </p15:guide>
        <p15:guide id="13" pos="468" userDrawn="1">
          <p15:clr>
            <a:srgbClr val="A4A3A4"/>
          </p15:clr>
        </p15:guide>
        <p15:guide id="14" pos="7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B"/>
    <a:srgbClr val="777776"/>
    <a:srgbClr val="9C9B9B"/>
    <a:srgbClr val="737374"/>
    <a:srgbClr val="9C9C9B"/>
    <a:srgbClr val="FF0090"/>
    <a:srgbClr val="99CF00"/>
    <a:srgbClr val="D60093"/>
    <a:srgbClr val="FF9900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6" autoAdjust="0"/>
    <p:restoredTop sz="96120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240"/>
        <p:guide pos="1085"/>
        <p:guide pos="4441"/>
        <p:guide pos="468"/>
        <p:guide pos="7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AA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18.100000000000001</c:v>
                </c:pt>
                <c:pt idx="1">
                  <c:v>19.2</c:v>
                </c:pt>
                <c:pt idx="2">
                  <c:v>13.8</c:v>
                </c:pt>
                <c:pt idx="3">
                  <c:v>12.9</c:v>
                </c:pt>
                <c:pt idx="4">
                  <c:v>20.100000000000001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34.4</c:v>
                </c:pt>
                <c:pt idx="1">
                  <c:v>40.4</c:v>
                </c:pt>
                <c:pt idx="2">
                  <c:v>46</c:v>
                </c:pt>
                <c:pt idx="3">
                  <c:v>30.7</c:v>
                </c:pt>
                <c:pt idx="4">
                  <c:v>24.6</c:v>
                </c:pt>
                <c:pt idx="5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15.1</c:v>
                </c:pt>
                <c:pt idx="1">
                  <c:v>12.6</c:v>
                </c:pt>
                <c:pt idx="2">
                  <c:v>13.2</c:v>
                </c:pt>
                <c:pt idx="3">
                  <c:v>22</c:v>
                </c:pt>
                <c:pt idx="4">
                  <c:v>17.5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14.9</c:v>
                </c:pt>
                <c:pt idx="1">
                  <c:v>14.5</c:v>
                </c:pt>
                <c:pt idx="2">
                  <c:v>14.2</c:v>
                </c:pt>
                <c:pt idx="3">
                  <c:v>19.7</c:v>
                </c:pt>
                <c:pt idx="4">
                  <c:v>19</c:v>
                </c:pt>
                <c:pt idx="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FCE8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12.1</c:v>
                </c:pt>
                <c:pt idx="1">
                  <c:v>7.7</c:v>
                </c:pt>
                <c:pt idx="2">
                  <c:v>7.2</c:v>
                </c:pt>
                <c:pt idx="3">
                  <c:v>11.5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1.5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rgbClr val="006F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3.5</c:v>
                </c:pt>
                <c:pt idx="1">
                  <c:v>3.5</c:v>
                </c:pt>
                <c:pt idx="2">
                  <c:v>3.4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15.1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E-48A7-A444-0AF761FE2E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18.600000000000001</c:v>
                </c:pt>
                <c:pt idx="1">
                  <c:v>26.5</c:v>
                </c:pt>
                <c:pt idx="2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E-48A7-A444-0AF761FE2E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17.100000000000001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E-48A7-A444-0AF761FE2E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</c:v>
                </c:pt>
                <c:pt idx="2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E-48A7-A444-0AF761FE2E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12.9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E-48A7-A444-0AF761FE2E9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E-48A7-A444-0AF761FE2E9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18.899999999999999</c:v>
                </c:pt>
                <c:pt idx="1">
                  <c:v>7.4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E-48A7-A444-0AF761F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AA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17.600000000000001</c:v>
                </c:pt>
                <c:pt idx="1">
                  <c:v>10.1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37.4</c:v>
                </c:pt>
                <c:pt idx="1">
                  <c:v>46.1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1">
                  <c:v>20.7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13.6</c:v>
                </c:pt>
                <c:pt idx="1">
                  <c:v>12.3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FCE8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11.7</c:v>
                </c:pt>
                <c:pt idx="1">
                  <c:v>4.4000000000000004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rgbClr val="006F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3.3</c:v>
                </c:pt>
                <c:pt idx="1">
                  <c:v>4.3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15.4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E-48A7-A444-0AF761FE2E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18.600000000000001</c:v>
                </c:pt>
                <c:pt idx="1">
                  <c:v>26.2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E-48A7-A444-0AF761FE2E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16.600000000000001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E-48A7-A444-0AF761FE2E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13.9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E-48A7-A444-0AF761FE2E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13.1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E-48A7-A444-0AF761FE2E9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5.5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E-48A7-A444-0AF761FE2E9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18.899999999999999</c:v>
                </c:pt>
                <c:pt idx="1">
                  <c:v>7.9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E-48A7-A444-0AF761F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44.5</c:v>
                </c:pt>
                <c:pt idx="1">
                  <c:v>54.2</c:v>
                </c:pt>
                <c:pt idx="2">
                  <c:v>50.3</c:v>
                </c:pt>
                <c:pt idx="3">
                  <c:v>53.7</c:v>
                </c:pt>
                <c:pt idx="4">
                  <c:v>36.299999999999997</c:v>
                </c:pt>
                <c:pt idx="5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39.9</c:v>
                </c:pt>
                <c:pt idx="1">
                  <c:v>31</c:v>
                </c:pt>
                <c:pt idx="2">
                  <c:v>33.6</c:v>
                </c:pt>
                <c:pt idx="3">
                  <c:v>32.299999999999997</c:v>
                </c:pt>
                <c:pt idx="4">
                  <c:v>46.9</c:v>
                </c:pt>
                <c:pt idx="5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3.6</c:v>
                </c:pt>
                <c:pt idx="1">
                  <c:v>1.2</c:v>
                </c:pt>
                <c:pt idx="2">
                  <c:v>4.4000000000000004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40.799999999999997</c:v>
                </c:pt>
                <c:pt idx="2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5-4B3F-B644-9E0BB4BF6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42.4</c:v>
                </c:pt>
                <c:pt idx="1">
                  <c:v>44.7</c:v>
                </c:pt>
                <c:pt idx="2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5-4B3F-B644-9E0BB4BF6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6.7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5-4B3F-B644-9E0BB4BF6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41.9</c:v>
                </c:pt>
                <c:pt idx="1">
                  <c:v>52.7</c:v>
                </c:pt>
                <c:pt idx="2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41.2</c:v>
                </c:pt>
                <c:pt idx="1">
                  <c:v>28.9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3.5</c:v>
                </c:pt>
                <c:pt idx="1">
                  <c:v>1.3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40.799999999999997</c:v>
                </c:pt>
                <c:pt idx="2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5-4B3F-B644-9E0BB4BF6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42.4</c:v>
                </c:pt>
                <c:pt idx="1">
                  <c:v>45.1</c:v>
                </c:pt>
                <c:pt idx="2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5-4B3F-B644-9E0BB4BF6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6.6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5-4B3F-B644-9E0BB4BF6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7E-4BAE-915D-286A39B8EA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7E-4BAE-915D-286A39B8EA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7E-4BAE-915D-286A39B8EA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7E-4BAE-915D-286A39B8EA1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7E-4BAE-915D-286A39B8EA1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2FB-49B9-8370-D66DA1ECE71C}"/>
              </c:ext>
            </c:extLst>
          </c:dPt>
          <c:dPt>
            <c:idx val="6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7E-4BAE-915D-286A39B8EA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7E-4BAE-915D-286A39B8EA1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7E-4BAE-915D-286A39B8EA1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7E-4BAE-915D-286A39B8EA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7E-4BAE-915D-286A39B8EA1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7E-4BAE-915D-286A39B8EA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2-4129-9E7B-7EAC89279CA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7E-4BAE-915D-286A39B8EA1C}"/>
              </c:ext>
            </c:extLst>
          </c:dPt>
          <c:dPt>
            <c:idx val="14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7E-4BAE-915D-286A39B8EA1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7E-4BAE-915D-286A39B8EA1C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7E-4BAE-915D-286A39B8EA1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7E-4BAE-915D-286A39B8EA1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7E-4BAE-915D-286A39B8EA1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2-4129-9E7B-7EAC89279CA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7E-4BAE-915D-286A39B8EA1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2FB-49B9-8370-D66DA1ECE71C}"/>
              </c:ext>
            </c:extLst>
          </c:dPt>
          <c:dPt>
            <c:idx val="22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2-4129-9E7B-7EAC89279CA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B2-4129-9E7B-7EAC89279CA3}"/>
              </c:ext>
            </c:extLst>
          </c:dPt>
          <c:dLbls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C07E-4BAE-915D-286A39B8EA1C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07E-4BAE-915D-286A39B8EA1C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CB2-4129-9E7B-7EAC89279C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0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0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4.3</c:v>
                </c:pt>
                <c:pt idx="1">
                  <c:v>3.6</c:v>
                </c:pt>
                <c:pt idx="2">
                  <c:v>4.8</c:v>
                </c:pt>
                <c:pt idx="3">
                  <c:v>3.2</c:v>
                </c:pt>
                <c:pt idx="4">
                  <c:v>17.3</c:v>
                </c:pt>
                <c:pt idx="5">
                  <c:v>16.5</c:v>
                </c:pt>
                <c:pt idx="6">
                  <c:v>34.799999999999997</c:v>
                </c:pt>
                <c:pt idx="7">
                  <c:v>15.6</c:v>
                </c:pt>
                <c:pt idx="8">
                  <c:v>5.5</c:v>
                </c:pt>
                <c:pt idx="9">
                  <c:v>4.9000000000000004</c:v>
                </c:pt>
                <c:pt idx="10">
                  <c:v>6.1</c:v>
                </c:pt>
                <c:pt idx="11">
                  <c:v>3.2</c:v>
                </c:pt>
                <c:pt idx="12">
                  <c:v>18</c:v>
                </c:pt>
                <c:pt idx="13">
                  <c:v>18.100000000000001</c:v>
                </c:pt>
                <c:pt idx="14">
                  <c:v>29.5</c:v>
                </c:pt>
                <c:pt idx="15">
                  <c:v>14.9</c:v>
                </c:pt>
                <c:pt idx="16">
                  <c:v>6.5</c:v>
                </c:pt>
                <c:pt idx="17">
                  <c:v>5.9</c:v>
                </c:pt>
                <c:pt idx="18">
                  <c:v>6.8</c:v>
                </c:pt>
                <c:pt idx="19">
                  <c:v>4.7</c:v>
                </c:pt>
                <c:pt idx="20">
                  <c:v>17.600000000000001</c:v>
                </c:pt>
                <c:pt idx="21">
                  <c:v>19</c:v>
                </c:pt>
                <c:pt idx="22">
                  <c:v>26.3</c:v>
                </c:pt>
                <c:pt idx="23">
                  <c:v>13.3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07E-4BAE-915D-286A39B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40"/>
        <c:showNegBubbles val="0"/>
        <c:axId val="735881016"/>
        <c:axId val="735925952"/>
      </c:bubbleChart>
      <c:valAx>
        <c:axId val="7358810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4"/>
          <c:min val="0"/>
        </c:scaling>
        <c:delete val="1"/>
        <c:axPos val="r"/>
        <c:majorGridlines>
          <c:spPr>
            <a:ln w="635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8101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7E-4BAE-915D-286A39B8EA1C}"/>
              </c:ext>
            </c:extLst>
          </c:dPt>
          <c:dPt>
            <c:idx val="1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7E-4BAE-915D-286A39B8EA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7E-4BAE-915D-286A39B8EA1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7E-4BAE-915D-286A39B8EA1C}"/>
              </c:ext>
            </c:extLst>
          </c:dPt>
          <c:dPt>
            <c:idx val="4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7E-4BAE-915D-286A39B8EA1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7A8E-46B3-8430-E643288F560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07E-4BAE-915D-286A39B8EA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7E-4BAE-915D-286A39B8EA1C}"/>
              </c:ext>
            </c:extLst>
          </c:dPt>
          <c:dPt>
            <c:idx val="8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7E-4BAE-915D-286A39B8EA1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7E-4BAE-915D-286A39B8EA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7E-4BAE-915D-286A39B8EA1C}"/>
              </c:ext>
            </c:extLst>
          </c:dPt>
          <c:dPt>
            <c:idx val="11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7E-4BAE-915D-286A39B8EA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A8E-46B3-8430-E643288F560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7E-4BAE-915D-286A39B8EA1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7E-4BAE-915D-286A39B8EA1C}"/>
              </c:ext>
            </c:extLst>
          </c:dPt>
          <c:dPt>
            <c:idx val="15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7E-4BAE-915D-286A39B8EA1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7E-4BAE-915D-286A39B8EA1C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7E-4BAE-915D-286A39B8EA1C}"/>
              </c:ext>
            </c:extLst>
          </c:dPt>
          <c:dPt>
            <c:idx val="18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7E-4BAE-915D-286A39B8EA1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7A8E-46B3-8430-E643288F560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07E-4BAE-915D-286A39B8EA1C}"/>
              </c:ext>
            </c:extLst>
          </c:dPt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07E-4BAE-915D-286A39B8EA1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07E-4BAE-915D-286A39B8EA1C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07E-4BAE-915D-286A39B8EA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0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0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6.1</c:v>
                </c:pt>
                <c:pt idx="1">
                  <c:v>1.9</c:v>
                </c:pt>
                <c:pt idx="2">
                  <c:v>9.1999999999999993</c:v>
                </c:pt>
                <c:pt idx="3">
                  <c:v>16.899999999999999</c:v>
                </c:pt>
                <c:pt idx="4">
                  <c:v>17.8</c:v>
                </c:pt>
                <c:pt idx="5">
                  <c:v>30</c:v>
                </c:pt>
                <c:pt idx="6">
                  <c:v>17.100000000000001</c:v>
                </c:pt>
                <c:pt idx="7">
                  <c:v>5.2</c:v>
                </c:pt>
                <c:pt idx="8">
                  <c:v>2.2999999999999998</c:v>
                </c:pt>
                <c:pt idx="9">
                  <c:v>9.9</c:v>
                </c:pt>
                <c:pt idx="10">
                  <c:v>17</c:v>
                </c:pt>
                <c:pt idx="11">
                  <c:v>17.2</c:v>
                </c:pt>
                <c:pt idx="12">
                  <c:v>29.9</c:v>
                </c:pt>
                <c:pt idx="13">
                  <c:v>17.5</c:v>
                </c:pt>
                <c:pt idx="14">
                  <c:v>4.7</c:v>
                </c:pt>
                <c:pt idx="15">
                  <c:v>2.4</c:v>
                </c:pt>
                <c:pt idx="16">
                  <c:v>10</c:v>
                </c:pt>
                <c:pt idx="17">
                  <c:v>18.899999999999999</c:v>
                </c:pt>
                <c:pt idx="18">
                  <c:v>15.5</c:v>
                </c:pt>
                <c:pt idx="19">
                  <c:v>29.5</c:v>
                </c:pt>
                <c:pt idx="20">
                  <c:v>17.8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07E-4BAE-915D-286A39B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40"/>
        <c:showNegBubbles val="0"/>
        <c:axId val="735881016"/>
        <c:axId val="735925952"/>
      </c:bubbleChart>
      <c:valAx>
        <c:axId val="7358810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4"/>
          <c:min val="0"/>
        </c:scaling>
        <c:delete val="1"/>
        <c:axPos val="r"/>
        <c:majorGridlines>
          <c:spPr>
            <a:ln w="635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8101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0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0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0">
                  <c:v>10</c:v>
                </c:pt>
                <c:pt idx="1">
                  <c:v>5.3</c:v>
                </c:pt>
                <c:pt idx="2">
                  <c:v>14.2</c:v>
                </c:pt>
                <c:pt idx="3">
                  <c:v>10.5</c:v>
                </c:pt>
                <c:pt idx="4">
                  <c:v>14.8</c:v>
                </c:pt>
                <c:pt idx="5">
                  <c:v>31.6</c:v>
                </c:pt>
                <c:pt idx="6">
                  <c:v>21.3</c:v>
                </c:pt>
                <c:pt idx="7">
                  <c:v>2.5</c:v>
                </c:pt>
                <c:pt idx="8">
                  <c:v>5</c:v>
                </c:pt>
                <c:pt idx="9">
                  <c:v>12.9</c:v>
                </c:pt>
                <c:pt idx="10">
                  <c:v>9.6999999999999993</c:v>
                </c:pt>
                <c:pt idx="11">
                  <c:v>14.1</c:v>
                </c:pt>
                <c:pt idx="12">
                  <c:v>32.6</c:v>
                </c:pt>
                <c:pt idx="13">
                  <c:v>23.2</c:v>
                </c:pt>
                <c:pt idx="14">
                  <c:v>3.2</c:v>
                </c:pt>
                <c:pt idx="15">
                  <c:v>5.6</c:v>
                </c:pt>
                <c:pt idx="16">
                  <c:v>11.2</c:v>
                </c:pt>
                <c:pt idx="17">
                  <c:v>8.4</c:v>
                </c:pt>
                <c:pt idx="18">
                  <c:v>12</c:v>
                </c:pt>
                <c:pt idx="19">
                  <c:v>33.299999999999997</c:v>
                </c:pt>
                <c:pt idx="20">
                  <c:v>26.3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4716-4370-B4A0-EA9B35E78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735881016"/>
        <c:axId val="735925952"/>
      </c:bubbleChart>
      <c:valAx>
        <c:axId val="735881016"/>
        <c:scaling>
          <c:orientation val="maxMin"/>
          <c:max val="45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3.6"/>
          <c:min val="0.4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88101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777776"/>
            </a:solidFill>
            <a:ln w="635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141</c:v>
                </c:pt>
                <c:pt idx="1">
                  <c:v>224</c:v>
                </c:pt>
                <c:pt idx="2">
                  <c:v>193</c:v>
                </c:pt>
                <c:pt idx="3">
                  <c:v>103</c:v>
                </c:pt>
                <c:pt idx="4">
                  <c:v>52</c:v>
                </c:pt>
                <c:pt idx="5">
                  <c:v>59</c:v>
                </c:pt>
                <c:pt idx="6">
                  <c:v>57</c:v>
                </c:pt>
                <c:pt idx="7">
                  <c:v>31</c:v>
                </c:pt>
                <c:pt idx="9">
                  <c:v>177</c:v>
                </c:pt>
                <c:pt idx="10">
                  <c:v>158</c:v>
                </c:pt>
                <c:pt idx="11">
                  <c:v>118</c:v>
                </c:pt>
                <c:pt idx="12">
                  <c:v>95</c:v>
                </c:pt>
                <c:pt idx="13">
                  <c:v>83</c:v>
                </c:pt>
                <c:pt idx="14">
                  <c:v>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F7-4003-B055-534AB24FD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100"/>
        <c:auto val="1"/>
        <c:lblAlgn val="ctr"/>
        <c:lblOffset val="100"/>
        <c:noMultiLvlLbl val="0"/>
      </c:catAx>
      <c:valAx>
        <c:axId val="45908736"/>
        <c:scaling>
          <c:orientation val="minMax"/>
          <c:max val="250"/>
          <c:min val="-5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3463929487116859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927.7</c:v>
                </c:pt>
                <c:pt idx="1">
                  <c:v>1837.6</c:v>
                </c:pt>
                <c:pt idx="2">
                  <c:v>1325.8</c:v>
                </c:pt>
                <c:pt idx="3">
                  <c:v>1228.5</c:v>
                </c:pt>
                <c:pt idx="4">
                  <c:v>326.2</c:v>
                </c:pt>
                <c:pt idx="5">
                  <c:v>478.3</c:v>
                </c:pt>
                <c:pt idx="6">
                  <c:v>413.7</c:v>
                </c:pt>
                <c:pt idx="7">
                  <c:v>456.2</c:v>
                </c:pt>
                <c:pt idx="9">
                  <c:v>1244.0999999999999</c:v>
                </c:pt>
                <c:pt idx="10">
                  <c:v>2061.4</c:v>
                </c:pt>
                <c:pt idx="11">
                  <c:v>1086.3</c:v>
                </c:pt>
                <c:pt idx="12">
                  <c:v>1322.9</c:v>
                </c:pt>
                <c:pt idx="13">
                  <c:v>702.3</c:v>
                </c:pt>
                <c:pt idx="14">
                  <c:v>166.2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C-4BE2-9BD7-EA42E93A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908736"/>
        <c:crosses val="autoZero"/>
        <c:auto val="1"/>
        <c:lblAlgn val="ctr"/>
        <c:lblOffset val="100"/>
        <c:noMultiLvlLbl val="0"/>
      </c:catAx>
      <c:valAx>
        <c:axId val="459087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777776"/>
            </a:solidFill>
            <a:ln w="635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128</c:v>
                </c:pt>
                <c:pt idx="1">
                  <c:v>193</c:v>
                </c:pt>
                <c:pt idx="2">
                  <c:v>179</c:v>
                </c:pt>
                <c:pt idx="3">
                  <c:v>130</c:v>
                </c:pt>
                <c:pt idx="4">
                  <c:v>47</c:v>
                </c:pt>
                <c:pt idx="5">
                  <c:v>57</c:v>
                </c:pt>
                <c:pt idx="6">
                  <c:v>50</c:v>
                </c:pt>
                <c:pt idx="7">
                  <c:v>36</c:v>
                </c:pt>
                <c:pt idx="9">
                  <c:v>118</c:v>
                </c:pt>
                <c:pt idx="10">
                  <c:v>111</c:v>
                </c:pt>
                <c:pt idx="11">
                  <c:v>91</c:v>
                </c:pt>
                <c:pt idx="12">
                  <c:v>135</c:v>
                </c:pt>
                <c:pt idx="13">
                  <c:v>78</c:v>
                </c:pt>
                <c:pt idx="14">
                  <c:v>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F7-4003-B055-534AB24FD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100"/>
        <c:auto val="1"/>
        <c:lblAlgn val="ctr"/>
        <c:lblOffset val="100"/>
        <c:noMultiLvlLbl val="0"/>
      </c:catAx>
      <c:valAx>
        <c:axId val="45908736"/>
        <c:scaling>
          <c:orientation val="minMax"/>
          <c:max val="250"/>
          <c:min val="-5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3463929487116859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927.7</c:v>
                </c:pt>
                <c:pt idx="1">
                  <c:v>1837.6</c:v>
                </c:pt>
                <c:pt idx="2">
                  <c:v>1325.8</c:v>
                </c:pt>
                <c:pt idx="3">
                  <c:v>1228.5</c:v>
                </c:pt>
                <c:pt idx="4">
                  <c:v>326.2</c:v>
                </c:pt>
                <c:pt idx="5">
                  <c:v>478.3</c:v>
                </c:pt>
                <c:pt idx="6">
                  <c:v>413.7</c:v>
                </c:pt>
                <c:pt idx="7">
                  <c:v>456.2</c:v>
                </c:pt>
                <c:pt idx="9">
                  <c:v>1244.0999999999999</c:v>
                </c:pt>
                <c:pt idx="10">
                  <c:v>2061.4</c:v>
                </c:pt>
                <c:pt idx="11">
                  <c:v>1086.3</c:v>
                </c:pt>
                <c:pt idx="12">
                  <c:v>1322.9</c:v>
                </c:pt>
                <c:pt idx="13">
                  <c:v>702.3</c:v>
                </c:pt>
                <c:pt idx="14">
                  <c:v>166.2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C-4BE2-9BD7-EA42E93A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908736"/>
        <c:crosses val="autoZero"/>
        <c:auto val="1"/>
        <c:lblAlgn val="ctr"/>
        <c:lblOffset val="100"/>
        <c:noMultiLvlLbl val="0"/>
      </c:catAx>
      <c:valAx>
        <c:axId val="459087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0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0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0">
                  <c:v>10</c:v>
                </c:pt>
                <c:pt idx="1">
                  <c:v>5.3</c:v>
                </c:pt>
                <c:pt idx="2">
                  <c:v>14.2</c:v>
                </c:pt>
                <c:pt idx="3">
                  <c:v>10.5</c:v>
                </c:pt>
                <c:pt idx="4">
                  <c:v>14.8</c:v>
                </c:pt>
                <c:pt idx="5">
                  <c:v>31.6</c:v>
                </c:pt>
                <c:pt idx="6">
                  <c:v>21.3</c:v>
                </c:pt>
                <c:pt idx="7">
                  <c:v>2.5</c:v>
                </c:pt>
                <c:pt idx="8">
                  <c:v>5</c:v>
                </c:pt>
                <c:pt idx="9">
                  <c:v>12.9</c:v>
                </c:pt>
                <c:pt idx="10">
                  <c:v>9.6999999999999993</c:v>
                </c:pt>
                <c:pt idx="11">
                  <c:v>14.1</c:v>
                </c:pt>
                <c:pt idx="12">
                  <c:v>32.6</c:v>
                </c:pt>
                <c:pt idx="13">
                  <c:v>23.2</c:v>
                </c:pt>
                <c:pt idx="14">
                  <c:v>3.2</c:v>
                </c:pt>
                <c:pt idx="15">
                  <c:v>5.6</c:v>
                </c:pt>
                <c:pt idx="16">
                  <c:v>11.2</c:v>
                </c:pt>
                <c:pt idx="17">
                  <c:v>8.4</c:v>
                </c:pt>
                <c:pt idx="18">
                  <c:v>12</c:v>
                </c:pt>
                <c:pt idx="19">
                  <c:v>33.299999999999997</c:v>
                </c:pt>
                <c:pt idx="20">
                  <c:v>26.3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36EF-4B99-910F-CD31891C0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735881016"/>
        <c:axId val="735925952"/>
      </c:bubbleChart>
      <c:valAx>
        <c:axId val="735881016"/>
        <c:scaling>
          <c:orientation val="maxMin"/>
          <c:max val="46"/>
          <c:min val="-3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4"/>
          <c:min val="0"/>
        </c:scaling>
        <c:delete val="1"/>
        <c:axPos val="r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8101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063782571162138E-2"/>
          <c:y val="3.6890334360378862E-2"/>
          <c:w val="0.90241267594718766"/>
          <c:h val="0.82054817834793392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Лист1!$A$2:$A$20</c:f>
              <c:numCache>
                <c:formatCode>[$-419]mmm\ \'yy;@</c:formatCode>
                <c:ptCount val="1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</c:numCache>
            </c:numRef>
          </c:cat>
          <c:val>
            <c:numRef>
              <c:f>Лист1!$B$2:$B$20</c:f>
              <c:numCache>
                <c:formatCode>0.0</c:formatCode>
                <c:ptCount val="19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  <c:pt idx="15">
                  <c:v>6106</c:v>
                </c:pt>
                <c:pt idx="16">
                  <c:v>6317.4</c:v>
                </c:pt>
                <c:pt idx="17">
                  <c:v>6203.7</c:v>
                </c:pt>
                <c:pt idx="18">
                  <c:v>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D-43B6-B625-216B0A5B8B6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Лист1!$A$2:$A$20</c:f>
              <c:numCache>
                <c:formatCode>[$-419]mmm\ \'yy;@</c:formatCode>
                <c:ptCount val="1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</c:numCache>
            </c:numRef>
          </c:cat>
          <c:val>
            <c:numRef>
              <c:f>Лист1!$C$2:$C$20</c:f>
              <c:numCache>
                <c:formatCode>0.0</c:formatCode>
                <c:ptCount val="19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  <c:pt idx="15">
                  <c:v>2388.8000000000002</c:v>
                </c:pt>
                <c:pt idx="16">
                  <c:v>2459.8000000000002</c:v>
                </c:pt>
                <c:pt idx="17">
                  <c:v>2613.3000000000002</c:v>
                </c:pt>
                <c:pt idx="18">
                  <c:v>2800.4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D-43B6-B625-216B0A5B8B6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Лист1!$A$2:$A$20</c:f>
              <c:numCache>
                <c:formatCode>[$-419]mmm\ \'yy;@</c:formatCode>
                <c:ptCount val="1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</c:numCache>
            </c:numRef>
          </c:cat>
          <c:val>
            <c:numRef>
              <c:f>Лист1!$D$2:$D$20</c:f>
              <c:numCache>
                <c:formatCode>0.0</c:formatCode>
                <c:ptCount val="19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  <c:pt idx="15">
                  <c:v>604.9</c:v>
                </c:pt>
                <c:pt idx="16">
                  <c:v>661.7</c:v>
                </c:pt>
                <c:pt idx="17">
                  <c:v>664.5</c:v>
                </c:pt>
                <c:pt idx="18">
                  <c:v>730.8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D-43B6-B625-216B0A5B8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030432"/>
        <c:axId val="2129032208"/>
      </c:areaChart>
      <c:dateAx>
        <c:axId val="2129030432"/>
        <c:scaling>
          <c:orientation val="minMax"/>
        </c:scaling>
        <c:delete val="0"/>
        <c:axPos val="b"/>
        <c:numFmt formatCode="[$-419]mmm\ \'yy;@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prstDash val="solid"/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032208"/>
        <c:crosses val="autoZero"/>
        <c:auto val="1"/>
        <c:lblOffset val="100"/>
        <c:baseTimeUnit val="months"/>
      </c:dateAx>
      <c:valAx>
        <c:axId val="21290322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03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12.9</c:v>
                </c:pt>
                <c:pt idx="1">
                  <c:v>10.1</c:v>
                </c:pt>
                <c:pt idx="2">
                  <c:v>12.1</c:v>
                </c:pt>
                <c:pt idx="3">
                  <c:v>19.3</c:v>
                </c:pt>
                <c:pt idx="4">
                  <c:v>11.2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26.5</c:v>
                </c:pt>
                <c:pt idx="1">
                  <c:v>26.9</c:v>
                </c:pt>
                <c:pt idx="2">
                  <c:v>25</c:v>
                </c:pt>
                <c:pt idx="3">
                  <c:v>26.8</c:v>
                </c:pt>
                <c:pt idx="4">
                  <c:v>21</c:v>
                </c:pt>
                <c:pt idx="5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19.8</c:v>
                </c:pt>
                <c:pt idx="1">
                  <c:v>25.4</c:v>
                </c:pt>
                <c:pt idx="2">
                  <c:v>24.1</c:v>
                </c:pt>
                <c:pt idx="3">
                  <c:v>21.1</c:v>
                </c:pt>
                <c:pt idx="4">
                  <c:v>19.899999999999999</c:v>
                </c:pt>
                <c:pt idx="5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rgbClr val="006DB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16.100000000000001</c:v>
                </c:pt>
                <c:pt idx="1">
                  <c:v>18.7</c:v>
                </c:pt>
                <c:pt idx="2">
                  <c:v>18.399999999999999</c:v>
                </c:pt>
                <c:pt idx="3">
                  <c:v>13.1</c:v>
                </c:pt>
                <c:pt idx="4">
                  <c:v>19.100000000000001</c:v>
                </c:pt>
                <c:pt idx="5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rgbClr val="6345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7.5</c:v>
                </c:pt>
                <c:pt idx="1">
                  <c:v>5.0999999999999996</c:v>
                </c:pt>
                <c:pt idx="2">
                  <c:v>9.5</c:v>
                </c:pt>
                <c:pt idx="3">
                  <c:v>3.3</c:v>
                </c:pt>
                <c:pt idx="4">
                  <c:v>9</c:v>
                </c:pt>
                <c:pt idx="5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5.0999999999999996</c:v>
                </c:pt>
                <c:pt idx="1">
                  <c:v>3.5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7.1</c:v>
                </c:pt>
                <c:pt idx="1">
                  <c:v>7</c:v>
                </c:pt>
                <c:pt idx="2">
                  <c:v>6.8</c:v>
                </c:pt>
                <c:pt idx="3">
                  <c:v>8.4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B07-8BAC-92221C4262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13.6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9-4B07-8BAC-92221C4262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9-4B07-8BAC-92221C4262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13.5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9-4B07-8BAC-92221C4262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9-4B07-8BAC-92221C4262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9-4B07-8BAC-92221C4262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11.8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C9-4B07-8BAC-92221C4262A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C9-4B07-8BAC-92221C426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18.600000000000001</c:v>
                </c:pt>
                <c:pt idx="1">
                  <c:v>21.1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34.4</c:v>
                </c:pt>
                <c:pt idx="1">
                  <c:v>27.2</c:v>
                </c:pt>
                <c:pt idx="2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15.5</c:v>
                </c:pt>
                <c:pt idx="1">
                  <c:v>20.6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rgbClr val="006DB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15</c:v>
                </c:pt>
                <c:pt idx="1">
                  <c:v>16.2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rgbClr val="6345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7.5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3.8</c:v>
                </c:pt>
                <c:pt idx="1">
                  <c:v>1.1000000000000001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5</c:v>
                </c:pt>
                <c:pt idx="1">
                  <c:v>4.5999999999999996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B07-8BAC-92221C4262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9-4B07-8BAC-92221C4262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10.8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9-4B07-8BAC-92221C4262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14.5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9-4B07-8BAC-92221C4262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9-4B07-8BAC-92221C4262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9-4B07-8BAC-92221C4262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11.5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C9-4B07-8BAC-92221C4262A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C9-4B07-8BAC-92221C426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15/12/2017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5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66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90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06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1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7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25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25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п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 userDrawn="1"/>
        </p:nvCxnSpPr>
        <p:spPr>
          <a:xfrm>
            <a:off x="1635124" y="38100"/>
            <a:ext cx="0" cy="367665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7730404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6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п холдин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1546224" y="38100"/>
            <a:ext cx="0" cy="367665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5488778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0"/>
          </p:nvPr>
        </p:nvSpPr>
        <p:spPr>
          <a:xfrm>
            <a:off x="338733" y="3425617"/>
            <a:ext cx="3944071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629344"/>
            <a:ext cx="11487397" cy="2274657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80000"/>
              </a:lnSpc>
              <a:buFontTx/>
              <a:buBlip>
                <a:blip r:embed="rId2"/>
              </a:buBlip>
              <a:defRPr sz="85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5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133350" y="1464532"/>
            <a:ext cx="95821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33350" y="1676463"/>
            <a:ext cx="97345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ерые табл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8737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е серые таб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2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44"/>
          </p:nvPr>
        </p:nvSpPr>
        <p:spPr>
          <a:xfrm>
            <a:off x="6210000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LD_Сер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332000"/>
            <a:ext cx="11488737" cy="40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00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4" y="2432525"/>
            <a:ext cx="20537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3" y="32984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3" y="41580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816000"/>
            <a:ext cx="11487397" cy="20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3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9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38733" y="757922"/>
            <a:ext cx="11487397" cy="5146078"/>
          </a:xfrm>
          <a:prstGeom prst="rect">
            <a:avLst/>
          </a:prstGeom>
        </p:spPr>
        <p:txBody>
          <a:bodyPr lIns="0" tIns="0" rIns="0" bIns="0" anchor="t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769" y="1260000"/>
            <a:ext cx="114876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lnSpc>
                <a:spcPct val="80000"/>
              </a:lnSpc>
              <a:buFontTx/>
              <a:buBlip>
                <a:blip r:embed="rId3"/>
              </a:buBlip>
            </a:pPr>
            <a:endParaRPr lang="ru-RU" sz="1000" b="0" dirty="0" err="1" smtClean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8733" y="1332000"/>
            <a:ext cx="11487397" cy="43524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20400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1468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2808000"/>
            <a:ext cx="11487397" cy="30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3"/>
          <p:cNvSpPr>
            <a:spLocks noGrp="1"/>
          </p:cNvSpPr>
          <p:nvPr>
            <p:ph sz="quarter" idx="45" hasCustomPrompt="1"/>
          </p:nvPr>
        </p:nvSpPr>
        <p:spPr>
          <a:xfrm>
            <a:off x="1508790" y="3722700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4" hasCustomPrompt="1"/>
          </p:nvPr>
        </p:nvSpPr>
        <p:spPr>
          <a:xfrm>
            <a:off x="1508790" y="1274775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4759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9240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9295956" y="1950696"/>
            <a:ext cx="749918" cy="2722425"/>
            <a:chOff x="9295956" y="1950696"/>
            <a:chExt cx="749918" cy="2722425"/>
          </a:xfrm>
        </p:grpSpPr>
        <p:sp>
          <p:nvSpPr>
            <p:cNvPr id="8" name="Трапеция 7"/>
            <p:cNvSpPr>
              <a:spLocks/>
            </p:cNvSpPr>
            <p:nvPr userDrawn="1"/>
          </p:nvSpPr>
          <p:spPr bwMode="ltGray">
            <a:xfrm rot="16200000">
              <a:off x="9248776" y="387602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grpSp>
          <p:nvGrpSpPr>
            <p:cNvPr id="20" name="Группа 19"/>
            <p:cNvGrpSpPr/>
            <p:nvPr userDrawn="1"/>
          </p:nvGrpSpPr>
          <p:grpSpPr>
            <a:xfrm>
              <a:off x="9295956" y="1950696"/>
              <a:ext cx="749918" cy="1783352"/>
              <a:chOff x="9295956" y="1929859"/>
              <a:chExt cx="749918" cy="1783352"/>
            </a:xfrm>
          </p:grpSpPr>
          <p:sp>
            <p:nvSpPr>
              <p:cNvPr id="11" name="Трапеция 10"/>
              <p:cNvSpPr>
                <a:spLocks/>
              </p:cNvSpPr>
              <p:nvPr userDrawn="1"/>
            </p:nvSpPr>
            <p:spPr bwMode="ltGray">
              <a:xfrm rot="16200000">
                <a:off x="9248776" y="2916113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2" name="Трапеция 11"/>
              <p:cNvSpPr>
                <a:spLocks/>
              </p:cNvSpPr>
              <p:nvPr userDrawn="1"/>
            </p:nvSpPr>
            <p:spPr bwMode="ltGray">
              <a:xfrm rot="16200000">
                <a:off x="9248776" y="1977039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иаграмма и леге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9295956" y="1260000"/>
            <a:ext cx="2530376" cy="532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7" name="Трапеция 16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8" name="Трапеция 17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19" name="Text Placeholder 2"/>
          <p:cNvSpPr>
            <a:spLocks noGrp="1"/>
          </p:cNvSpPr>
          <p:nvPr userDrawn="1"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25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0129242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1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иаграмма и леге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21"/>
          </p:nvPr>
        </p:nvSpPr>
        <p:spPr>
          <a:xfrm>
            <a:off x="8943044" y="1887863"/>
            <a:ext cx="2883289" cy="3266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141388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26873" y="1260000"/>
            <a:ext cx="810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869533" y="1260000"/>
            <a:ext cx="89568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5099050" y="1226313"/>
            <a:ext cx="0" cy="4622037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606333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aphicFrame>
        <p:nvGraphicFramePr>
          <p:cNvPr id="9" name="Graph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0628173"/>
              </p:ext>
            </p:extLst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1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466558"/>
            <a:ext cx="8438903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63279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569838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63279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466558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 bwMode="ltGray">
          <a:xfrm>
            <a:off x="3387969" y="236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7969" y="346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7969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46873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6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484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27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0276" y="125616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18019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04379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8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" name="Группа 18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0" name="Прямоугольник 19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1" name="Прямоугольник 20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2" name="Прямоугольник 21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0276" y="5363184"/>
            <a:ext cx="7552945" cy="134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885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888416"/>
            <a:ext cx="10702925" cy="9695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3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5114961"/>
            <a:ext cx="10703034" cy="942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0988" y="6057908"/>
            <a:ext cx="10702925" cy="41433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8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346558"/>
            <a:ext cx="8438903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03279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389838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03279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346558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 bwMode="ltGray">
          <a:xfrm>
            <a:off x="3387969" y="230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7969" y="334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7969" y="438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389838"/>
            <a:ext cx="259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sciope_ppt_last_13-13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7" y="0"/>
            <a:ext cx="12298007" cy="6919309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23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 userDrawn="1"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38733" y="757922"/>
            <a:ext cx="11487397" cy="5146078"/>
          </a:xfrm>
          <a:prstGeom prst="rect">
            <a:avLst/>
          </a:prstGeom>
        </p:spPr>
        <p:txBody>
          <a:bodyPr lIns="0" tIns="0" rIns="0" bIns="0" anchor="t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28" name="Прямоугольник 27"/>
          <p:cNvSpPr/>
          <p:nvPr/>
        </p:nvSpPr>
        <p:spPr bwMode="ltGray">
          <a:xfrm>
            <a:off x="338769" y="1260000"/>
            <a:ext cx="114876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lnSpc>
                <a:spcPct val="80000"/>
              </a:lnSpc>
              <a:buFontTx/>
              <a:buBlip>
                <a:blip r:embed="rId3"/>
              </a:buBlip>
            </a:pPr>
            <a:endParaRPr lang="ru-RU" sz="1000" b="0" dirty="0" err="1" smtClean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8733" y="1332000"/>
            <a:ext cx="11487397" cy="43524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20400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 bwMode="ltGray">
          <a:xfrm>
            <a:off x="338769" y="1260000"/>
            <a:ext cx="114876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lnSpc>
                <a:spcPct val="80000"/>
              </a:lnSpc>
              <a:buFontTx/>
              <a:buBlip>
                <a:blip r:embed="rId3"/>
              </a:buBlip>
            </a:pPr>
            <a:endParaRPr lang="ru-RU" sz="10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466558"/>
            <a:ext cx="8438903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63279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569838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63279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466558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Прямоугольник 36"/>
          <p:cNvSpPr/>
          <p:nvPr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ltGray">
          <a:xfrm>
            <a:off x="3387969" y="236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ltGray">
          <a:xfrm>
            <a:off x="3387969" y="346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7969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 bwMode="ltGray">
          <a:xfrm>
            <a:off x="3387969" y="236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 bwMode="ltGray">
          <a:xfrm>
            <a:off x="3387969" y="346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7969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346558"/>
            <a:ext cx="8438903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03279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389838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03279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346558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Прямоугольник 36"/>
          <p:cNvSpPr/>
          <p:nvPr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ltGray">
          <a:xfrm>
            <a:off x="3387969" y="230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ltGray">
          <a:xfrm>
            <a:off x="3387969" y="334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7969" y="438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389838"/>
            <a:ext cx="259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 bwMode="ltGray">
          <a:xfrm>
            <a:off x="3387969" y="230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 bwMode="ltGray">
          <a:xfrm>
            <a:off x="3387969" y="334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7969" y="438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2087459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291491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3742377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56983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35"/>
          </p:nvPr>
        </p:nvSpPr>
        <p:spPr>
          <a:xfrm>
            <a:off x="3388473" y="2087459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36"/>
          </p:nvPr>
        </p:nvSpPr>
        <p:spPr>
          <a:xfrm>
            <a:off x="3388473" y="1260000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742377"/>
            <a:ext cx="843840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8"/>
          </p:nvPr>
        </p:nvSpPr>
        <p:spPr>
          <a:xfrm>
            <a:off x="3388473" y="291491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рямоугольник 21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641536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95076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950768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4023072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332304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713838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641536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332304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023072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Прямоугольник 50"/>
          <p:cNvSpPr/>
          <p:nvPr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71383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7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4728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5364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5364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63456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4092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21838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21838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18536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4472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0409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821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4728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4092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63456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Прямоугольник 50"/>
          <p:cNvSpPr/>
          <p:nvPr/>
        </p:nvSpPr>
        <p:spPr bwMode="ltGray">
          <a:xfrm>
            <a:off x="3388473" y="36345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2282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2282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Прямоугольник 55"/>
          <p:cNvSpPr/>
          <p:nvPr/>
        </p:nvSpPr>
        <p:spPr bwMode="ltGray">
          <a:xfrm>
            <a:off x="3388473" y="42282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Прямоугольник 31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 bwMode="ltGray">
          <a:xfrm>
            <a:off x="3388473" y="18536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8473" y="24472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8473" y="30409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 bwMode="ltGray">
          <a:xfrm>
            <a:off x="3388473" y="4821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 bwMode="ltGray">
          <a:xfrm>
            <a:off x="3388473" y="36345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 bwMode="ltGray">
          <a:xfrm>
            <a:off x="3388473" y="42282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29824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7791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7791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33648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281736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93838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93838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17791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2982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28173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89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29824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281736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852273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Прямоугольник 50"/>
          <p:cNvSpPr/>
          <p:nvPr/>
        </p:nvSpPr>
        <p:spPr bwMode="ltGray">
          <a:xfrm>
            <a:off x="3388473" y="385227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3852273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3747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Прямоугольник 55"/>
          <p:cNvSpPr/>
          <p:nvPr/>
        </p:nvSpPr>
        <p:spPr bwMode="ltGray">
          <a:xfrm>
            <a:off x="3388473" y="43747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3747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33648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Прямоугольник 36"/>
          <p:cNvSpPr/>
          <p:nvPr/>
        </p:nvSpPr>
        <p:spPr bwMode="ltGray">
          <a:xfrm>
            <a:off x="3388473" y="33364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 bwMode="ltGray">
          <a:xfrm>
            <a:off x="3388473" y="17791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 bwMode="ltGray">
          <a:xfrm>
            <a:off x="3388473" y="22982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 bwMode="ltGray">
          <a:xfrm>
            <a:off x="3388473" y="28173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 userDrawn="1"/>
        </p:nvSpPr>
        <p:spPr bwMode="ltGray">
          <a:xfrm>
            <a:off x="3388473" y="489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 userDrawn="1"/>
        </p:nvSpPr>
        <p:spPr bwMode="ltGray">
          <a:xfrm>
            <a:off x="3388473" y="385227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 bwMode="ltGray">
          <a:xfrm>
            <a:off x="3388473" y="43747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 bwMode="ltGray">
          <a:xfrm>
            <a:off x="3388473" y="33364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26542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43271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43271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593084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09813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53429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53429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1843271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42654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00981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53429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26542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09813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176355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Прямоугольник 50"/>
          <p:cNvSpPr/>
          <p:nvPr/>
        </p:nvSpPr>
        <p:spPr bwMode="ltGray">
          <a:xfrm>
            <a:off x="3388473" y="4176355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176355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759626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Прямоугольник 55"/>
          <p:cNvSpPr/>
          <p:nvPr/>
        </p:nvSpPr>
        <p:spPr bwMode="ltGray">
          <a:xfrm>
            <a:off x="3388473" y="475962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759626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593084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Прямоугольник 36"/>
          <p:cNvSpPr/>
          <p:nvPr/>
        </p:nvSpPr>
        <p:spPr bwMode="ltGray">
          <a:xfrm>
            <a:off x="3388473" y="359308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8473" y="1843271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 bwMode="ltGray">
          <a:xfrm>
            <a:off x="3388473" y="242654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 bwMode="ltGray">
          <a:xfrm>
            <a:off x="3388473" y="300981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 bwMode="ltGray">
          <a:xfrm>
            <a:off x="3388473" y="53429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 userDrawn="1"/>
        </p:nvSpPr>
        <p:spPr bwMode="ltGray">
          <a:xfrm>
            <a:off x="3388473" y="4176355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 userDrawn="1"/>
        </p:nvSpPr>
        <p:spPr bwMode="ltGray">
          <a:xfrm>
            <a:off x="3388473" y="475962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 bwMode="ltGray">
          <a:xfrm>
            <a:off x="3388473" y="359308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2087459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291491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3742377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56983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9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35"/>
          </p:nvPr>
        </p:nvSpPr>
        <p:spPr>
          <a:xfrm>
            <a:off x="3388473" y="2087459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36"/>
          </p:nvPr>
        </p:nvSpPr>
        <p:spPr>
          <a:xfrm>
            <a:off x="3388473" y="1260000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742377"/>
            <a:ext cx="843840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8"/>
          </p:nvPr>
        </p:nvSpPr>
        <p:spPr>
          <a:xfrm>
            <a:off x="3388473" y="291491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п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1635124" y="38100"/>
            <a:ext cx="0" cy="367665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30404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3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6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1635124" y="38100"/>
            <a:ext cx="0" cy="367665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7730404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п холдин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1546224" y="38100"/>
            <a:ext cx="0" cy="367665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88778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3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4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0"/>
          </p:nvPr>
        </p:nvSpPr>
        <p:spPr>
          <a:xfrm>
            <a:off x="338733" y="3425617"/>
            <a:ext cx="3944071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629344"/>
            <a:ext cx="11487397" cy="2274657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80000"/>
              </a:lnSpc>
              <a:buFontTx/>
              <a:buBlip>
                <a:blip r:embed="rId2"/>
              </a:buBlip>
              <a:defRPr sz="85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5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3350" y="1464532"/>
            <a:ext cx="95821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3350" y="1676463"/>
            <a:ext cx="97345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>
            <a:off x="1546224" y="38100"/>
            <a:ext cx="0" cy="367665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5488778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>
            <a:off x="133350" y="1464532"/>
            <a:ext cx="95821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>
            <a:off x="133350" y="1676463"/>
            <a:ext cx="97345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Серые табл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8737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47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Две серые таб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2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44"/>
          </p:nvPr>
        </p:nvSpPr>
        <p:spPr>
          <a:xfrm>
            <a:off x="6210000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LD_Сер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332000"/>
            <a:ext cx="11488737" cy="40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9085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02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4" y="2432525"/>
            <a:ext cx="20537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3" y="32984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3" y="41580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2390775" y="1799772"/>
          <a:ext cx="9436100" cy="38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Овал 17"/>
          <p:cNvSpPr/>
          <p:nvPr/>
        </p:nvSpPr>
        <p:spPr>
          <a:xfrm>
            <a:off x="10683544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19" name="Овал 18"/>
          <p:cNvSpPr/>
          <p:nvPr/>
        </p:nvSpPr>
        <p:spPr>
          <a:xfrm>
            <a:off x="4323273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21" name="Овал 20"/>
          <p:cNvSpPr/>
          <p:nvPr/>
        </p:nvSpPr>
        <p:spPr>
          <a:xfrm>
            <a:off x="5596307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22" name="Овал 21"/>
          <p:cNvSpPr/>
          <p:nvPr/>
        </p:nvSpPr>
        <p:spPr>
          <a:xfrm>
            <a:off x="6868689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23" name="Овал 22"/>
          <p:cNvSpPr/>
          <p:nvPr/>
        </p:nvSpPr>
        <p:spPr>
          <a:xfrm>
            <a:off x="8137101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24" name="Овал 23"/>
          <p:cNvSpPr/>
          <p:nvPr/>
        </p:nvSpPr>
        <p:spPr>
          <a:xfrm>
            <a:off x="9408688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sp>
        <p:nvSpPr>
          <p:cNvPr id="25" name="Овал 24"/>
          <p:cNvSpPr/>
          <p:nvPr/>
        </p:nvSpPr>
        <p:spPr>
          <a:xfrm>
            <a:off x="3047576" y="1615909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755544" y="1431129"/>
            <a:ext cx="0" cy="3218887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19576" y="1283494"/>
            <a:ext cx="0" cy="2364016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95273" y="1288329"/>
            <a:ext cx="0" cy="335280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68307" y="1126329"/>
            <a:ext cx="0" cy="335280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0689" y="1278729"/>
            <a:ext cx="0" cy="335280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209101" y="1026310"/>
            <a:ext cx="0" cy="335280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480688" y="1364449"/>
            <a:ext cx="0" cy="335280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4" y="2432525"/>
            <a:ext cx="20537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3" y="32984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3" y="41580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75260" y="2792525"/>
            <a:ext cx="353568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7660" y="3658475"/>
            <a:ext cx="353568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80060" y="4518075"/>
            <a:ext cx="353568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4" y="2397600"/>
            <a:ext cx="20537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3" y="3358800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3" y="4320000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/>
          </p:nvPr>
        </p:nvGraphicFramePr>
        <p:xfrm>
          <a:off x="2390775" y="1799772"/>
          <a:ext cx="9436100" cy="38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3248554" y="1283494"/>
            <a:ext cx="144000" cy="2364016"/>
            <a:chOff x="3047576" y="1283494"/>
            <a:chExt cx="144000" cy="2364016"/>
          </a:xfrm>
        </p:grpSpPr>
        <p:sp>
          <p:nvSpPr>
            <p:cNvPr id="35" name="Овал 34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1037146" y="1283494"/>
            <a:ext cx="144000" cy="2364016"/>
            <a:chOff x="3047576" y="1283494"/>
            <a:chExt cx="144000" cy="2364016"/>
          </a:xfrm>
        </p:grpSpPr>
        <p:sp>
          <p:nvSpPr>
            <p:cNvPr id="38" name="Овал 37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4546653" y="1283494"/>
            <a:ext cx="144000" cy="2364016"/>
            <a:chOff x="3047576" y="1283494"/>
            <a:chExt cx="144000" cy="2364016"/>
          </a:xfrm>
        </p:grpSpPr>
        <p:sp>
          <p:nvSpPr>
            <p:cNvPr id="41" name="Овал 40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5844752" y="1283494"/>
            <a:ext cx="144000" cy="2364016"/>
            <a:chOff x="3047576" y="1283494"/>
            <a:chExt cx="144000" cy="2364016"/>
          </a:xfrm>
        </p:grpSpPr>
        <p:sp>
          <p:nvSpPr>
            <p:cNvPr id="44" name="Овал 43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7142851" y="1283494"/>
            <a:ext cx="144000" cy="2364016"/>
            <a:chOff x="3047576" y="1283494"/>
            <a:chExt cx="144000" cy="2364016"/>
          </a:xfrm>
        </p:grpSpPr>
        <p:sp>
          <p:nvSpPr>
            <p:cNvPr id="47" name="Овал 46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8440950" y="1283494"/>
            <a:ext cx="144000" cy="2364016"/>
            <a:chOff x="3047576" y="1283494"/>
            <a:chExt cx="144000" cy="2364016"/>
          </a:xfrm>
        </p:grpSpPr>
        <p:sp>
          <p:nvSpPr>
            <p:cNvPr id="50" name="Овал 49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9739049" y="1283494"/>
            <a:ext cx="144000" cy="2364016"/>
            <a:chOff x="3047576" y="1283494"/>
            <a:chExt cx="144000" cy="2364016"/>
          </a:xfrm>
        </p:grpSpPr>
        <p:sp>
          <p:nvSpPr>
            <p:cNvPr id="53" name="Овал 52"/>
            <p:cNvSpPr/>
            <p:nvPr/>
          </p:nvSpPr>
          <p:spPr>
            <a:xfrm>
              <a:off x="3047576" y="1615909"/>
              <a:ext cx="144000" cy="144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119576" y="1283494"/>
              <a:ext cx="0" cy="2364016"/>
            </a:xfrm>
            <a:prstGeom prst="line">
              <a:avLst/>
            </a:prstGeom>
            <a:ln w="9525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5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816000"/>
            <a:ext cx="11487397" cy="20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92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9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98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641536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95076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950768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4023072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332304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713838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641536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332304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023072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71383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рямоугольник 14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1468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2808000"/>
            <a:ext cx="11487397" cy="30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08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3"/>
          <p:cNvSpPr>
            <a:spLocks noGrp="1"/>
          </p:cNvSpPr>
          <p:nvPr>
            <p:ph sz="quarter" idx="45" hasCustomPrompt="1"/>
          </p:nvPr>
        </p:nvSpPr>
        <p:spPr>
          <a:xfrm>
            <a:off x="1508790" y="3722700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4" hasCustomPrompt="1"/>
          </p:nvPr>
        </p:nvSpPr>
        <p:spPr>
          <a:xfrm>
            <a:off x="1508790" y="1274775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4759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9240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рямоугольник 14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9295956" y="1950696"/>
            <a:ext cx="749918" cy="2722425"/>
            <a:chOff x="9295956" y="1950696"/>
            <a:chExt cx="749918" cy="2722425"/>
          </a:xfrm>
        </p:grpSpPr>
        <p:sp>
          <p:nvSpPr>
            <p:cNvPr id="8" name="Трапеция 7"/>
            <p:cNvSpPr>
              <a:spLocks/>
            </p:cNvSpPr>
            <p:nvPr/>
          </p:nvSpPr>
          <p:spPr bwMode="ltGray">
            <a:xfrm rot="16200000">
              <a:off x="9248776" y="387602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9295956" y="1950696"/>
              <a:ext cx="749918" cy="1783352"/>
              <a:chOff x="9295956" y="1929859"/>
              <a:chExt cx="749918" cy="1783352"/>
            </a:xfrm>
          </p:grpSpPr>
          <p:sp>
            <p:nvSpPr>
              <p:cNvPr id="11" name="Трапеция 10"/>
              <p:cNvSpPr>
                <a:spLocks/>
              </p:cNvSpPr>
              <p:nvPr/>
            </p:nvSpPr>
            <p:spPr bwMode="ltGray">
              <a:xfrm rot="16200000">
                <a:off x="9248776" y="2916113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2" name="Трапеция 11"/>
              <p:cNvSpPr>
                <a:spLocks/>
              </p:cNvSpPr>
              <p:nvPr/>
            </p:nvSpPr>
            <p:spPr bwMode="ltGray">
              <a:xfrm rot="16200000">
                <a:off x="9248776" y="1977039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9295956" y="1950696"/>
            <a:ext cx="749918" cy="2722425"/>
            <a:chOff x="9295956" y="1950696"/>
            <a:chExt cx="749918" cy="2722425"/>
          </a:xfrm>
        </p:grpSpPr>
        <p:sp>
          <p:nvSpPr>
            <p:cNvPr id="16" name="Трапеция 15"/>
            <p:cNvSpPr>
              <a:spLocks/>
            </p:cNvSpPr>
            <p:nvPr userDrawn="1"/>
          </p:nvSpPr>
          <p:spPr bwMode="ltGray">
            <a:xfrm rot="16200000">
              <a:off x="9248776" y="387602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grpSp>
          <p:nvGrpSpPr>
            <p:cNvPr id="17" name="Группа 16"/>
            <p:cNvGrpSpPr/>
            <p:nvPr userDrawn="1"/>
          </p:nvGrpSpPr>
          <p:grpSpPr>
            <a:xfrm>
              <a:off x="9295956" y="1950696"/>
              <a:ext cx="749918" cy="1783352"/>
              <a:chOff x="9295956" y="1929859"/>
              <a:chExt cx="749918" cy="1783352"/>
            </a:xfrm>
          </p:grpSpPr>
          <p:sp>
            <p:nvSpPr>
              <p:cNvPr id="18" name="Трапеция 17"/>
              <p:cNvSpPr>
                <a:spLocks/>
              </p:cNvSpPr>
              <p:nvPr userDrawn="1"/>
            </p:nvSpPr>
            <p:spPr bwMode="ltGray">
              <a:xfrm rot="16200000">
                <a:off x="9248776" y="2916113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9" name="Трапеция 18"/>
              <p:cNvSpPr>
                <a:spLocks/>
              </p:cNvSpPr>
              <p:nvPr userDrawn="1"/>
            </p:nvSpPr>
            <p:spPr bwMode="ltGray">
              <a:xfrm rot="16200000">
                <a:off x="9248776" y="1977039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4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Диаграмма и леге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6" name="Text Placeholder 2"/>
          <p:cNvSpPr>
            <a:spLocks noGrp="1"/>
          </p:cNvSpPr>
          <p:nvPr>
            <p:ph idx="21"/>
          </p:nvPr>
        </p:nvSpPr>
        <p:spPr>
          <a:xfrm>
            <a:off x="8943044" y="2377493"/>
            <a:ext cx="2883289" cy="186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9295956" y="1727123"/>
            <a:ext cx="2530376" cy="532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295956" y="2420017"/>
            <a:ext cx="749918" cy="1783352"/>
            <a:chOff x="9295956" y="1929859"/>
            <a:chExt cx="749918" cy="1783352"/>
          </a:xfrm>
        </p:grpSpPr>
        <p:sp>
          <p:nvSpPr>
            <p:cNvPr id="39" name="Трапеция 38"/>
            <p:cNvSpPr>
              <a:spLocks/>
            </p:cNvSpPr>
            <p:nvPr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40" name="Трапеция 39"/>
            <p:cNvSpPr>
              <a:spLocks/>
            </p:cNvSpPr>
            <p:nvPr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5" name="Трапеция 14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6" name="Трапеция 15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385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0129242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68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Диаграмма и леге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21"/>
          </p:nvPr>
        </p:nvSpPr>
        <p:spPr>
          <a:xfrm>
            <a:off x="8943044" y="1887863"/>
            <a:ext cx="2883289" cy="3266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141388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7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26873" y="1260000"/>
            <a:ext cx="810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35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46873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aphicFrame>
        <p:nvGraphicFramePr>
          <p:cNvPr id="9" name="Graph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0628173"/>
              </p:ext>
            </p:extLst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2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9999448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7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4728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5364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5364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63456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4092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21838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21838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8536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4472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0409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821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4728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4092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63456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36345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2282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2282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2282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7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pic>
        <p:nvPicPr>
          <p:cNvPr id="14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8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" name="Группа 18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0" name="Прямоугольник 19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1" name="Прямоугольник 20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2" name="Прямоугольник 21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0009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7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8" name="Группа 17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9" name="Прямоугольник 18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0" name="Прямоугольник 19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1" name="Прямоугольник 20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821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3" descr="dsr-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0276" y="125616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8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20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" name="Группа 20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2" name="Прямоугольник 21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3" name="Прямоугольник 22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4" name="Прямоугольник 23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51576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3" descr="dsr-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7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8" name="Группа 17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9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" name="Группа 19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1" name="Прямоугольник 20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2" name="Прямоугольник 21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3" name="Прямоугольник 22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9014368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 descr="dsr-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8" name="Изображение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0" name="Прямоугольник 19"/>
              <p:cNvSpPr/>
              <p:nvPr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1" name="Прямоугольник 20"/>
              <p:cNvSpPr/>
              <p:nvPr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2" name="Прямоугольник 21"/>
              <p:cNvSpPr/>
              <p:nvPr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0276" y="5363184"/>
            <a:ext cx="7552945" cy="134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2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4" name="Прямоугольник 13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6" name="Прямоугольник 15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423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888416"/>
            <a:ext cx="10702925" cy="9695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pic>
        <p:nvPicPr>
          <p:cNvPr id="8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pic>
        <p:nvPicPr>
          <p:cNvPr id="9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pic>
        <p:nvPicPr>
          <p:cNvPr id="8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5114961"/>
            <a:ext cx="10703034" cy="942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0988" y="6057908"/>
            <a:ext cx="10702925" cy="41433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sciope_ppt_last_13-13.pn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7" y="0"/>
            <a:ext cx="12298007" cy="6919309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23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5" name="mediasciope_ppt_last_13-13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7" y="0"/>
            <a:ext cx="12298007" cy="69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29824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7791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7791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33648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281736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93838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93838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7791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2982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28173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89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29824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281736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852273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385227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3852273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3747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3747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3747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33648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8473" y="33364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26542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43271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43271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593084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09813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53429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53429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843271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42654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00981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53429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26542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09813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176355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4176355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176355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759626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75962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759626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593084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8473" y="359308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47" Type="http://schemas.openxmlformats.org/officeDocument/2006/relationships/image" Target="file://localhost/Users/avoronkov/Desktop/Untitled-2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file://localhost/Users/avoronkov/Desktop/PPT_PARTS/logo_for_ppt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image" Target="file://localhost/Users/avoronkov/Desktop/PPT_PARTS/logo_for_ppt.png" TargetMode="Externa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image" Target="../media/image1.png"/><Relationship Id="rId45" Type="http://schemas.openxmlformats.org/officeDocument/2006/relationships/image" Target="file://localhost/Users/avoronkov/Desktop/Untitled-2.png" TargetMode="Externa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3" name="logo_for_ppt.png" descr="/Users/avoronkov/Desktop/PPT_PARTS/logo_for_ppt.png"/>
          <p:cNvPicPr>
            <a:picLocks noChangeAspect="1"/>
          </p:cNvPicPr>
          <p:nvPr userDrawn="1"/>
        </p:nvPicPr>
        <p:blipFill>
          <a:blip r:embed="rId42" r:link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11417841" y="6333329"/>
            <a:ext cx="40903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19412" y="6109529"/>
            <a:ext cx="100800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>
                <a:solidFill>
                  <a:srgbClr val="ACACAB"/>
                </a:solidFill>
              </a:defRPr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31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803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801" r:id="rId23"/>
    <p:sldLayoutId id="2147483786" r:id="rId24"/>
    <p:sldLayoutId id="2147483787" r:id="rId25"/>
    <p:sldLayoutId id="2147483788" r:id="rId26"/>
    <p:sldLayoutId id="2147483789" r:id="rId27"/>
    <p:sldLayoutId id="2147483804" r:id="rId28"/>
    <p:sldLayoutId id="2147483790" r:id="rId29"/>
    <p:sldLayoutId id="2147483802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796" r:id="rId36"/>
    <p:sldLayoutId id="2147483797" r:id="rId37"/>
    <p:sldLayoutId id="2147483798" r:id="rId38"/>
    <p:sldLayoutId id="2147483799" r:id="rId39"/>
    <p:sldLayoutId id="2147483800" r:id="rId4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600"/>
        </a:lnSpc>
        <a:spcBef>
          <a:spcPts val="600"/>
        </a:spcBef>
        <a:buNone/>
        <a:tabLst>
          <a:tab pos="1617663" algn="l"/>
        </a:tabLst>
        <a:defRPr lang="ru-RU" sz="23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6000"/>
        <a:buFontTx/>
        <a:buBlip>
          <a:blip r:embed="rId4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6000"/>
        <a:buFontTx/>
        <a:buBlip>
          <a:blip r:embed="rId4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975" algn="l" defTabSz="914400" rtl="0" eaLnBrk="1" latinLnBrk="0" hangingPunct="1">
        <a:lnSpc>
          <a:spcPct val="100000"/>
        </a:lnSpc>
        <a:spcBef>
          <a:spcPts val="600"/>
        </a:spcBef>
        <a:buSzPct val="86000"/>
        <a:buFontTx/>
        <a:buBlip>
          <a:blip r:embed="rId45"/>
        </a:buBlip>
        <a:defRPr sz="1000" kern="1200">
          <a:solidFill>
            <a:srgbClr val="71717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6000"/>
        <a:buFontTx/>
        <a:buBlip>
          <a:blip r:embed="rId46" r:link="rId47"/>
        </a:buBlip>
        <a:defRPr sz="1400" kern="1200" baseline="0">
          <a:solidFill>
            <a:srgbClr val="313231"/>
          </a:solidFill>
          <a:latin typeface="+mn-lt"/>
          <a:ea typeface="+mn-ea"/>
          <a:cs typeface="+mn-cs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3" name="logo_for_ppt.png" descr="/Users/avoronkov/Desktop/PPT_PARTS/logo_for_ppt.png"/>
          <p:cNvPicPr>
            <a:picLocks noChangeAspect="1"/>
          </p:cNvPicPr>
          <p:nvPr/>
        </p:nvPicPr>
        <p:blipFill>
          <a:blip r:embed="rId40" r:link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11417841" y="6333329"/>
            <a:ext cx="40903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19412" y="6109529"/>
            <a:ext cx="100800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rgbClr val="ACACAB"/>
                </a:solidFill>
              </a:defRPr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8" name="Прямоугольник 7"/>
          <p:cNvSpPr/>
          <p:nvPr userDrawn="1"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pic>
        <p:nvPicPr>
          <p:cNvPr id="9" name="logo_for_ppt.png" descr="/Users/avoronkov/Desktop/PPT_PARTS/logo_for_ppt.png"/>
          <p:cNvPicPr>
            <a:picLocks noChangeAspect="1"/>
          </p:cNvPicPr>
          <p:nvPr userDrawn="1"/>
        </p:nvPicPr>
        <p:blipFill>
          <a:blip r:embed="rId40" r:link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600"/>
        </a:lnSpc>
        <a:spcBef>
          <a:spcPts val="600"/>
        </a:spcBef>
        <a:buNone/>
        <a:tabLst>
          <a:tab pos="1617663" algn="l"/>
        </a:tabLst>
        <a:defRPr lang="ru-RU" sz="23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6000"/>
        <a:buFontTx/>
        <a:buBlip>
          <a:blip r:embed="rId42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6000"/>
        <a:buFontTx/>
        <a:buBlip>
          <a:blip r:embed="rId42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975" algn="l" defTabSz="914400" rtl="0" eaLnBrk="1" latinLnBrk="0" hangingPunct="1">
        <a:lnSpc>
          <a:spcPct val="100000"/>
        </a:lnSpc>
        <a:spcBef>
          <a:spcPts val="600"/>
        </a:spcBef>
        <a:buSzPct val="86000"/>
        <a:buFontTx/>
        <a:buBlip>
          <a:blip r:embed="rId43"/>
        </a:buBlip>
        <a:defRPr sz="1000" kern="1200">
          <a:solidFill>
            <a:srgbClr val="71717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6000"/>
        <a:buFontTx/>
        <a:buBlip>
          <a:blip r:embed="rId44" r:link="rId45"/>
        </a:buBlip>
        <a:defRPr sz="1400" kern="1200" baseline="0">
          <a:solidFill>
            <a:srgbClr val="313231"/>
          </a:solidFill>
          <a:latin typeface="+mn-lt"/>
          <a:ea typeface="+mn-ea"/>
          <a:cs typeface="+mn-cs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file://localhost/Users/avoronkov/Desktop/Untitled-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9.xml"/><Relationship Id="rId5" Type="http://schemas.openxmlformats.org/officeDocument/2006/relationships/image" Target="file://localhost/Users/avoronkov/Desktop/Untitled-2.png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br>
              <a:rPr lang="en-US" smtClean="0"/>
            </a:br>
            <a:r>
              <a:rPr lang="ru-RU" smtClean="0"/>
              <a:t>Октябрь 2017</a:t>
            </a:r>
            <a:br>
              <a:rPr lang="ru-RU" smtClean="0"/>
            </a:br>
            <a:endParaRPr lang="ru-RU" dirty="0"/>
          </a:p>
        </p:txBody>
      </p:sp>
      <p:sp>
        <p:nvSpPr>
          <p:cNvPr id="10" name="Title_2"/>
          <p:cNvSpPr txBox="1"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Desktop, </a:t>
            </a:r>
            <a:r>
              <a:rPr lang="ru-RU" smtClean="0">
                <a:latin typeface="Arial" pitchFamily="34" charset="0"/>
                <a:cs typeface="Arial" pitchFamily="34" charset="0"/>
              </a:rPr>
              <a:t>Россия 0+ </a:t>
            </a:r>
          </a:p>
          <a:p>
            <a:pPr eaLnBrk="0" hangingPunct="0">
              <a:defRPr/>
            </a:pPr>
            <a:endParaRPr lang="en-US" sz="3200" dirty="0">
              <a:solidFill>
                <a:srgbClr val="3333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smtClean="0"/>
              <a:t>Россия 0+, Октябрь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Reach, % </a:t>
            </a:r>
            <a:r>
              <a:rPr lang="ru-RU" smtClean="0"/>
              <a:t>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  <p:sp>
        <p:nvSpPr>
          <p:cNvPr id="21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5" name="Graph_1"/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1287544223"/>
              </p:ext>
            </p:extLst>
          </p:nvPr>
        </p:nvGraphicFramePr>
        <p:xfrm>
          <a:off x="2390775" y="1800225"/>
          <a:ext cx="9436100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9924490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35-44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8554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12-24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037146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>
                <a:solidFill>
                  <a:srgbClr val="3C3C3B"/>
                </a:solidFill>
                <a:latin typeface="Arial"/>
                <a:cs typeface="+mn-cs"/>
              </a:rPr>
              <a:t>Ж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 45-64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811834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25-34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61210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25-34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73866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35-44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86522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45-64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699178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12-24</a:t>
            </a:r>
          </a:p>
        </p:txBody>
      </p:sp>
      <p:sp>
        <p:nvSpPr>
          <p:cNvPr id="75" name="Овал 74"/>
          <p:cNvSpPr/>
          <p:nvPr/>
        </p:nvSpPr>
        <p:spPr>
          <a:xfrm>
            <a:off x="3248554" y="1656000"/>
            <a:ext cx="144000" cy="144000"/>
          </a:xfrm>
          <a:prstGeom prst="ellipse">
            <a:avLst/>
          </a:prstGeom>
          <a:solidFill>
            <a:srgbClr val="FCE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037146" y="1656000"/>
            <a:ext cx="144000" cy="144000"/>
          </a:xfrm>
          <a:prstGeom prst="ellipse">
            <a:avLst/>
          </a:prstGeom>
          <a:solidFill>
            <a:srgbClr val="3C3C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361210" y="1656000"/>
            <a:ext cx="144000" cy="144000"/>
          </a:xfrm>
          <a:prstGeom prst="ellipse">
            <a:avLst/>
          </a:prstGeom>
          <a:solidFill>
            <a:srgbClr val="4C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473866" y="1656000"/>
            <a:ext cx="144000" cy="144000"/>
          </a:xfrm>
          <a:prstGeom prst="ellipse">
            <a:avLst/>
          </a:prstGeom>
          <a:solidFill>
            <a:srgbClr val="00AA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586522" y="1656000"/>
            <a:ext cx="144000" cy="144000"/>
          </a:xfrm>
          <a:prstGeom prst="ellipse">
            <a:avLst/>
          </a:prstGeom>
          <a:solidFill>
            <a:srgbClr val="006F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7699178" y="1656000"/>
            <a:ext cx="144000" cy="144000"/>
          </a:xfrm>
          <a:prstGeom prst="ellipse">
            <a:avLst/>
          </a:prstGeom>
          <a:solidFill>
            <a:srgbClr val="6046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8811834" y="1656000"/>
            <a:ext cx="144000" cy="144000"/>
          </a:xfrm>
          <a:prstGeom prst="ellipse">
            <a:avLst/>
          </a:prstGeom>
          <a:solidFill>
            <a:srgbClr val="E952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9924490" y="1656000"/>
            <a:ext cx="144000" cy="144000"/>
          </a:xfrm>
          <a:prstGeom prst="ellipse">
            <a:avLst/>
          </a:prstGeom>
          <a:solidFill>
            <a:srgbClr val="777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mr"/>
          <p:cNvSpPr txBox="1">
            <a:spLocks/>
          </p:cNvSpPr>
          <p:nvPr/>
        </p:nvSpPr>
        <p:spPr>
          <a:xfrm>
            <a:off x="338400" y="2432050"/>
            <a:ext cx="2054225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Monthly Reach</a:t>
            </a:r>
            <a:endParaRPr lang="ru-RU" sz="1300" b="0" dirty="0"/>
          </a:p>
        </p:txBody>
      </p:sp>
      <p:sp>
        <p:nvSpPr>
          <p:cNvPr id="42" name="awr"/>
          <p:cNvSpPr txBox="1">
            <a:spLocks/>
          </p:cNvSpPr>
          <p:nvPr/>
        </p:nvSpPr>
        <p:spPr>
          <a:xfrm>
            <a:off x="338400" y="3298825"/>
            <a:ext cx="2054225" cy="7191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Average Weekly Reach</a:t>
            </a:r>
            <a:endParaRPr lang="ru-RU" sz="1300" b="0" dirty="0"/>
          </a:p>
        </p:txBody>
      </p:sp>
      <p:sp>
        <p:nvSpPr>
          <p:cNvPr id="43" name="adr"/>
          <p:cNvSpPr txBox="1">
            <a:spLocks/>
          </p:cNvSpPr>
          <p:nvPr/>
        </p:nvSpPr>
        <p:spPr>
          <a:xfrm>
            <a:off x="338400" y="4157663"/>
            <a:ext cx="2054225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Average Daily Reach</a:t>
            </a:r>
            <a:endParaRPr 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11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_2"/>
          <p:cNvSpPr txBox="1"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3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4" r:link="rId5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Desktop, </a:t>
            </a:r>
            <a:r>
              <a:rPr lang="ru-RU" b="0" smtClean="0"/>
              <a:t>Россия 0+, Октябрь 2017, % от </a:t>
            </a:r>
            <a:r>
              <a:rPr lang="en-US" b="0" smtClean="0"/>
              <a:t>Monthly Reach, % </a:t>
            </a:r>
            <a:r>
              <a:rPr lang="ru-RU" b="0" smtClean="0"/>
              <a:t>от </a:t>
            </a:r>
            <a:r>
              <a:rPr lang="en-US" b="0" smtClean="0"/>
              <a:t>Average Weekly Reach, % </a:t>
            </a:r>
            <a:r>
              <a:rPr lang="ru-RU" b="0" smtClean="0"/>
              <a:t>от </a:t>
            </a:r>
            <a:r>
              <a:rPr lang="en-US" b="0" smtClean="0"/>
              <a:t>Average Daily Reach</a:t>
            </a:r>
            <a:endParaRPr lang="ru-RU" b="0" dirty="0"/>
          </a:p>
        </p:txBody>
      </p:sp>
      <p:sp>
        <p:nvSpPr>
          <p:cNvPr id="21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Graph_1"/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3852549443"/>
              </p:ext>
            </p:extLst>
          </p:nvPr>
        </p:nvGraphicFramePr>
        <p:xfrm>
          <a:off x="2390775" y="1800225"/>
          <a:ext cx="9436100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mr"/>
          <p:cNvSpPr>
            <a:spLocks noGrp="1"/>
          </p:cNvSpPr>
          <p:nvPr>
            <p:ph type="body" sz="quarter" idx="4294967295"/>
          </p:nvPr>
        </p:nvSpPr>
        <p:spPr>
          <a:xfrm>
            <a:off x="338400" y="2433600"/>
            <a:ext cx="2054225" cy="720725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Monthly </a:t>
            </a:r>
            <a:r>
              <a:rPr lang="en-US" sz="1300" dirty="0" smtClean="0"/>
              <a:t>Reach</a:t>
            </a:r>
            <a:endParaRPr lang="ru-RU" sz="1300" dirty="0"/>
          </a:p>
        </p:txBody>
      </p:sp>
      <p:sp>
        <p:nvSpPr>
          <p:cNvPr id="9" name="awr"/>
          <p:cNvSpPr>
            <a:spLocks noGrp="1"/>
          </p:cNvSpPr>
          <p:nvPr>
            <p:ph type="body" sz="quarter" idx="4294967295"/>
          </p:nvPr>
        </p:nvSpPr>
        <p:spPr>
          <a:xfrm>
            <a:off x="338400" y="3298825"/>
            <a:ext cx="2054225" cy="719138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Average Weekly </a:t>
            </a:r>
            <a:r>
              <a:rPr lang="en-US" sz="1300" dirty="0" smtClean="0"/>
              <a:t>Reach</a:t>
            </a:r>
            <a:endParaRPr lang="ru-RU" sz="1300" dirty="0"/>
          </a:p>
        </p:txBody>
      </p:sp>
      <p:sp>
        <p:nvSpPr>
          <p:cNvPr id="10" name="adr"/>
          <p:cNvSpPr>
            <a:spLocks noGrp="1"/>
          </p:cNvSpPr>
          <p:nvPr>
            <p:ph type="body" sz="quarter" idx="4294967295"/>
          </p:nvPr>
        </p:nvSpPr>
        <p:spPr>
          <a:xfrm>
            <a:off x="338400" y="4157663"/>
            <a:ext cx="2054225" cy="720725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Average Daily </a:t>
            </a:r>
            <a:r>
              <a:rPr lang="en-US" sz="1300" dirty="0" smtClean="0"/>
              <a:t>Reach</a:t>
            </a:r>
            <a:endParaRPr lang="en-US" sz="1300" dirty="0"/>
          </a:p>
        </p:txBody>
      </p:sp>
      <p:sp>
        <p:nvSpPr>
          <p:cNvPr id="78" name="TextBox 77"/>
          <p:cNvSpPr txBox="1"/>
          <p:nvPr/>
        </p:nvSpPr>
        <p:spPr>
          <a:xfrm>
            <a:off x="11037146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Другое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39049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Домохозяйки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46653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Специалисты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44752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Служащие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42851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Рабочие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440950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Учащиеся</a:t>
            </a:r>
          </a:p>
        </p:txBody>
      </p:sp>
      <p:sp>
        <p:nvSpPr>
          <p:cNvPr id="85" name="Овал 84"/>
          <p:cNvSpPr/>
          <p:nvPr/>
        </p:nvSpPr>
        <p:spPr>
          <a:xfrm>
            <a:off x="3248554" y="1656000"/>
            <a:ext cx="144000" cy="144000"/>
          </a:xfrm>
          <a:prstGeom prst="ellipse">
            <a:avLst/>
          </a:prstGeom>
          <a:solidFill>
            <a:srgbClr val="00AA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1037146" y="1656000"/>
            <a:ext cx="144000" cy="144000"/>
          </a:xfrm>
          <a:prstGeom prst="ellipse">
            <a:avLst/>
          </a:prstGeom>
          <a:solidFill>
            <a:srgbClr val="006F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546653" y="1656000"/>
            <a:ext cx="144000" cy="144000"/>
          </a:xfrm>
          <a:prstGeom prst="ellipse">
            <a:avLst/>
          </a:prstGeom>
          <a:solidFill>
            <a:srgbClr val="6046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5844752" y="1656000"/>
            <a:ext cx="144000" cy="144000"/>
          </a:xfrm>
          <a:prstGeom prst="ellipse">
            <a:avLst/>
          </a:prstGeom>
          <a:solidFill>
            <a:srgbClr val="777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142851" y="1656000"/>
            <a:ext cx="144000" cy="144000"/>
          </a:xfrm>
          <a:prstGeom prst="ellipse">
            <a:avLst/>
          </a:prstGeom>
          <a:solidFill>
            <a:srgbClr val="3C3C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8440950" y="1656000"/>
            <a:ext cx="144000" cy="144000"/>
          </a:xfrm>
          <a:prstGeom prst="ellipse">
            <a:avLst/>
          </a:prstGeom>
          <a:solidFill>
            <a:srgbClr val="FCE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9739049" y="1656000"/>
            <a:ext cx="144000" cy="144000"/>
          </a:xfrm>
          <a:prstGeom prst="ellipse">
            <a:avLst/>
          </a:prstGeom>
          <a:solidFill>
            <a:srgbClr val="9C9B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48554" y="1638000"/>
            <a:ext cx="1152000" cy="180000"/>
          </a:xfrm>
          <a:prstGeom prst="rect">
            <a:avLst/>
          </a:prstGeom>
          <a:noFill/>
        </p:spPr>
        <p:txBody>
          <a:bodyPr wrap="none" lIns="18000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solidFill>
                  <a:srgbClr val="3C3C3B"/>
                </a:solidFill>
                <a:latin typeface="Arial"/>
                <a:cs typeface="+mn-cs"/>
              </a:rPr>
              <a:t>Руководители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6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3591"/>
              </p:ext>
            </p:extLst>
          </p:nvPr>
        </p:nvGraphicFramePr>
        <p:xfrm>
          <a:off x="660558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015321264"/>
              </p:ext>
            </p:extLst>
          </p:nvPr>
        </p:nvGraphicFramePr>
        <p:xfrm>
          <a:off x="33813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Desktop, Россия 0+, Октябрь 2017, Monthly Reach в тыс.чел., Affinity Index</a:t>
            </a:r>
            <a:endParaRPr lang="ru-RU" dirty="0"/>
          </a:p>
        </p:txBody>
      </p:sp>
      <p:sp>
        <p:nvSpPr>
          <p:cNvPr id="1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sp>
        <p:nvSpPr>
          <p:cNvPr id="17" name="Title_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11" name="Text_1"/>
          <p:cNvSpPr txBox="1"/>
          <p:nvPr/>
        </p:nvSpPr>
        <p:spPr>
          <a:xfrm>
            <a:off x="803513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Affinity Index</a:t>
            </a:r>
            <a:endParaRPr lang="ru-RU" sz="12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68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Monthly Reach</a:t>
            </a:r>
            <a:endParaRPr lang="ru-RU" sz="1200" b="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337193"/>
              </p:ext>
            </p:extLst>
          </p:nvPr>
        </p:nvGraphicFramePr>
        <p:xfrm>
          <a:off x="660558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395656079"/>
              </p:ext>
            </p:extLst>
          </p:nvPr>
        </p:nvGraphicFramePr>
        <p:xfrm>
          <a:off x="33813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Desktop, Россия 0+, Октябрь 2017, Monthly Reach в тыс.чел., Affinity Internet</a:t>
            </a:r>
            <a:endParaRPr lang="ru-RU" dirty="0"/>
          </a:p>
        </p:txBody>
      </p:sp>
      <p:sp>
        <p:nvSpPr>
          <p:cNvPr id="1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sp>
        <p:nvSpPr>
          <p:cNvPr id="17" name="Title_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11" name="Text_1"/>
          <p:cNvSpPr txBox="1"/>
          <p:nvPr/>
        </p:nvSpPr>
        <p:spPr>
          <a:xfrm>
            <a:off x="803513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smtClean="0">
                <a:latin typeface="+mn-lt"/>
              </a:rPr>
              <a:t>Affinity Internet</a:t>
            </a:r>
            <a:endParaRPr lang="ru-RU" sz="12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68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Monthly Reach</a:t>
            </a:r>
            <a:endParaRPr lang="ru-RU" sz="1200" b="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Россия 0+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Россия 100 </a:t>
            </a:r>
            <a:r>
              <a:rPr lang="en-US" dirty="0" smtClean="0"/>
              <a:t>k+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Monthly Reach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Average Weekly Reach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человек, заходивших на сайт (проект, раздел) хотя бы 1 раз за день из </a:t>
            </a:r>
            <a:r>
              <a:rPr lang="ru-RU" dirty="0" smtClean="0"/>
              <a:t>периода.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Average Daily Reach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 smtClean="0"/>
              <a:t>Постоянные </a:t>
            </a:r>
            <a:r>
              <a:rPr lang="ru-RU" dirty="0"/>
              <a:t>жители городов РФ с численностью населения не менее 100 тыс.чел. 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 smtClean="0"/>
              <a:t>Постоянные </a:t>
            </a:r>
            <a:r>
              <a:rPr lang="ru-RU" dirty="0"/>
              <a:t>жители населённых пунктов РФ без учёта Калининградской </a:t>
            </a:r>
            <a:r>
              <a:rPr lang="ru-RU" dirty="0" smtClean="0"/>
              <a:t>области и Крыма.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человек, заходивших на сайт (проект, раздел) хотя бы 1 раз за </a:t>
            </a:r>
            <a:r>
              <a:rPr lang="ru-RU" dirty="0" smtClean="0"/>
              <a:t>неделю*.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 smtClean="0"/>
              <a:t>Количество </a:t>
            </a:r>
            <a:r>
              <a:rPr lang="ru-RU" dirty="0"/>
              <a:t>человек, заходивших на сайт (проект, раздел) хотя бы 1 раз за </a:t>
            </a:r>
            <a:r>
              <a:rPr lang="ru-RU" dirty="0" smtClean="0"/>
              <a:t>месяц.</a:t>
            </a:r>
            <a:endParaRPr lang="ru-RU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>
              <a:defRPr/>
            </a:pPr>
            <a:r>
              <a:rPr lang="ru-RU" sz="18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r>
              <a:rPr lang="en-US" dirty="0" smtClean="0"/>
              <a:t> </a:t>
            </a:r>
            <a:r>
              <a:rPr lang="ru-RU" dirty="0" smtClean="0"/>
              <a:t>Месяц </a:t>
            </a:r>
            <a:r>
              <a:rPr lang="ru-RU" dirty="0"/>
              <a:t>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</a:p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5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месяц.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Frequency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день.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Average Weekly Frequency 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неделю.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Affinity Index 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минут, проведённых одним человеком на сайте за </a:t>
            </a:r>
            <a:r>
              <a:rPr lang="ru-RU" dirty="0" smtClean="0"/>
              <a:t>сутки.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/>
              <a:t>доли целевой группы в аудитории интернет-проекта за месяц (в %) </a:t>
            </a:r>
            <a:br>
              <a:rPr lang="ru-RU" dirty="0"/>
            </a:br>
            <a:r>
              <a:rPr lang="ru-RU" dirty="0"/>
              <a:t>к ее доле в аудитории Интернета в целом 12-64 лет. Среднее значение индекса = </a:t>
            </a:r>
            <a:r>
              <a:rPr lang="ru-RU" dirty="0" smtClean="0"/>
              <a:t>100.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Average Daily </a:t>
            </a:r>
            <a:r>
              <a:rPr lang="en-US" dirty="0" smtClean="0"/>
              <a:t>Frequency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Average Minutes per Day 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/>
              <a:t>доли целевой группы в аудитории интернет-проекта за месяц (в %) </a:t>
            </a:r>
            <a:br>
              <a:rPr lang="ru-RU" dirty="0"/>
            </a:br>
            <a:r>
              <a:rPr lang="ru-RU" dirty="0"/>
              <a:t>к ее доле в населении 12-64 лет. Среднее значение индекса = </a:t>
            </a:r>
            <a:r>
              <a:rPr lang="ru-RU" dirty="0" smtClean="0"/>
              <a:t>100.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dirty="0"/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Affinity Internet </a:t>
            </a:r>
            <a:endParaRPr lang="ru-RU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>
              <a:defRPr/>
            </a:pPr>
            <a:r>
              <a:rPr lang="ru-RU" sz="18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41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_1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581513143"/>
              </p:ext>
            </p:extLst>
          </p:nvPr>
        </p:nvGraphicFramePr>
        <p:xfrm>
          <a:off x="338732" y="1196704"/>
          <a:ext cx="10789346" cy="4690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297">
                  <a:extLst>
                    <a:ext uri="{9D8B030D-6E8A-4147-A177-3AD203B41FA5}">
                      <a16:colId xmlns:a16="http://schemas.microsoft.com/office/drawing/2014/main" val="424674602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4253419028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809788059"/>
                    </a:ext>
                  </a:extLst>
                </a:gridCol>
                <a:gridCol w="1084044">
                  <a:extLst>
                    <a:ext uri="{9D8B030D-6E8A-4147-A177-3AD203B41FA5}">
                      <a16:colId xmlns:a16="http://schemas.microsoft.com/office/drawing/2014/main" val="1574711184"/>
                    </a:ext>
                  </a:extLst>
                </a:gridCol>
              </a:tblGrid>
              <a:tr h="493487"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417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417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417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Россия 0+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Россия 100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k+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Москва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СПб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Екб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Кзн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64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6 994.0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4 795.2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728.7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287.8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64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2 800.4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1 948.8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pPr algn="l"/>
                      <a:endParaRPr lang="en-US" sz="1200" b="0" dirty="0" smtClean="0">
                        <a:latin typeface="+mn-lt"/>
                      </a:endParaRPr>
                    </a:p>
                  </a:txBody>
                  <a:tcPr marL="53269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человека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64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730.8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76.8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6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47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Minutes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</a:t>
                      </a:r>
                    </a:p>
                  </a:txBody>
                  <a:tcPr marL="5400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минут на человека</a:t>
                      </a: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51366"/>
                  </a:ext>
                </a:extLst>
              </a:tr>
            </a:tbl>
          </a:graphicData>
        </a:graphic>
      </p:graphicFrame>
      <p:sp>
        <p:nvSpPr>
          <p:cNvPr id="5" name="Title_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Desktop, </a:t>
            </a:r>
            <a:r>
              <a:rPr lang="ru-RU" dirty="0" smtClean="0"/>
              <a:t>Октябрь 2017, </a:t>
            </a:r>
            <a:r>
              <a:rPr lang="en-US" dirty="0"/>
              <a:t>1</a:t>
            </a:r>
            <a:r>
              <a:rPr lang="ru-RU" dirty="0"/>
              <a:t>2</a:t>
            </a:r>
            <a:r>
              <a:rPr lang="en-US" dirty="0"/>
              <a:t>-</a:t>
            </a:r>
            <a:r>
              <a:rPr lang="ru-RU" dirty="0"/>
              <a:t>6</a:t>
            </a:r>
            <a:r>
              <a:rPr lang="en-US" dirty="0"/>
              <a:t>4</a:t>
            </a:r>
            <a:r>
              <a:rPr lang="ru-RU" dirty="0"/>
              <a:t> лет</a:t>
            </a:r>
          </a:p>
        </p:txBody>
      </p:sp>
      <p:sp>
        <p:nvSpPr>
          <p:cNvPr id="13314" name="Title_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>Drive2.ru, Desktop, </a:t>
            </a:r>
            <a:r>
              <a:rPr lang="ru-RU" dirty="0" smtClean="0"/>
              <a:t>Октябрь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Text_Prim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**</a:t>
            </a:r>
            <a:r>
              <a:rPr lang="en-US" dirty="0" smtClean="0"/>
              <a:t> </a:t>
            </a:r>
            <a:r>
              <a:rPr lang="ru-RU" dirty="0" smtClean="0"/>
              <a:t>В силу размера выборки значение не является статистически валидным.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8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_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02525"/>
              </p:ext>
            </p:extLst>
          </p:nvPr>
        </p:nvGraphicFramePr>
        <p:xfrm>
          <a:off x="338138" y="1260475"/>
          <a:ext cx="86407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_2"/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>
            <a:normAutofit/>
          </a:bodyPr>
          <a:lstStyle/>
          <a:p>
            <a:r>
              <a:rPr lang="en-US" smtClean="0"/>
              <a:t>Desktop, Россия 0+, Monthly Reach, Average Weekly Reach, Average Daily Reach в тыс.чел.</a:t>
            </a:r>
            <a:endParaRPr lang="ru-RU" dirty="0"/>
          </a:p>
        </p:txBody>
      </p:sp>
      <p:sp>
        <p:nvSpPr>
          <p:cNvPr id="5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sp>
        <p:nvSpPr>
          <p:cNvPr id="15" name="Text_1"/>
          <p:cNvSpPr txBox="1"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8" name="adr"/>
          <p:cNvSpPr>
            <a:spLocks/>
          </p:cNvSpPr>
          <p:nvPr userDrawn="1"/>
        </p:nvSpPr>
        <p:spPr bwMode="ltGray">
          <a:xfrm rot="16200000">
            <a:off x="9248776" y="3876023"/>
            <a:ext cx="844278" cy="749918"/>
          </a:xfrm>
          <a:prstGeom prst="trapezoid">
            <a:avLst>
              <a:gd name="adj" fmla="val 14209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300" b="1" dirty="0" err="1">
              <a:solidFill>
                <a:schemeClr val="tx1"/>
              </a:solidFill>
              <a:ea typeface="+mj-ea"/>
              <a:cs typeface="+mj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0" name="Трапеция 9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1" name="Трапеция 10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graphicFrame>
        <p:nvGraphicFramePr>
          <p:cNvPr id="18" name="Tab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514253585"/>
              </p:ext>
            </p:extLst>
          </p:nvPr>
        </p:nvGraphicFramePr>
        <p:xfrm>
          <a:off x="8942388" y="1911350"/>
          <a:ext cx="2884026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6 994
 тыс.чел.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2 800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731
 тыс.чел.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bottom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79558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2408479205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Desktop, Россия 0+, Октябрь 2017, % от Monthly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5099050" y="1332630"/>
            <a:ext cx="7110950" cy="153888"/>
            <a:chOff x="5099050" y="1321200"/>
            <a:chExt cx="711095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1020672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35-44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12-24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5800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45-64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55445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25-34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0329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25-34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160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35-44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2887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45-64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416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Ж12-24</a:t>
              </a:r>
            </a:p>
          </p:txBody>
        </p:sp>
        <p:sp>
          <p:nvSpPr>
            <p:cNvPr id="3" name="Прямоугольник 2"/>
            <p:cNvSpPr>
              <a:spLocks noChangeAspect="1"/>
            </p:cNvSpPr>
            <p:nvPr/>
          </p:nvSpPr>
          <p:spPr bwMode="ltGray">
            <a:xfrm>
              <a:off x="8504166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 bwMode="ltGray">
            <a:xfrm>
              <a:off x="9355445" y="1368000"/>
              <a:ext cx="72000" cy="720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 bwMode="ltGray">
            <a:xfrm>
              <a:off x="5950329" y="1368000"/>
              <a:ext cx="72000" cy="72000"/>
            </a:xfrm>
            <a:prstGeom prst="rect">
              <a:avLst/>
            </a:prstGeom>
            <a:solidFill>
              <a:srgbClr val="4C4C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 bwMode="ltGray">
            <a:xfrm>
              <a:off x="10206724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 bwMode="ltGray">
            <a:xfrm>
              <a:off x="6801608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 bwMode="ltGray">
            <a:xfrm>
              <a:off x="11058000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7652887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192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099051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840259165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smtClean="0"/>
              <a:t>Россия 0+, Октябрь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5099050" y="1332630"/>
            <a:ext cx="7110950" cy="153888"/>
            <a:chOff x="5099050" y="1321200"/>
            <a:chExt cx="711095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1020672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35-44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12-24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5800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45-64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55445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25-34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0329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25-34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160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35-44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2887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45-64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416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Ж12-24</a:t>
              </a:r>
            </a:p>
          </p:txBody>
        </p:sp>
        <p:sp>
          <p:nvSpPr>
            <p:cNvPr id="3" name="Прямоугольник 2"/>
            <p:cNvSpPr>
              <a:spLocks noChangeAspect="1"/>
            </p:cNvSpPr>
            <p:nvPr/>
          </p:nvSpPr>
          <p:spPr bwMode="ltGray">
            <a:xfrm>
              <a:off x="8504166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 bwMode="ltGray">
            <a:xfrm>
              <a:off x="9355445" y="1368000"/>
              <a:ext cx="72000" cy="720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 bwMode="ltGray">
            <a:xfrm>
              <a:off x="5950329" y="1368000"/>
              <a:ext cx="72000" cy="72000"/>
            </a:xfrm>
            <a:prstGeom prst="rect">
              <a:avLst/>
            </a:prstGeom>
            <a:solidFill>
              <a:srgbClr val="4C4C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 bwMode="ltGray">
            <a:xfrm>
              <a:off x="10206724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 bwMode="ltGray">
            <a:xfrm>
              <a:off x="6801608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 bwMode="ltGray">
            <a:xfrm>
              <a:off x="11058000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7652887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61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319471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674151542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Desktop, Россия 0+, Октябрь 2017, % от Monthly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99050" y="1332630"/>
            <a:ext cx="6696710" cy="153888"/>
            <a:chOff x="5099050" y="1321200"/>
            <a:chExt cx="6696710" cy="153888"/>
          </a:xfrm>
        </p:grpSpPr>
        <p:sp>
          <p:nvSpPr>
            <p:cNvPr id="44" name="TextBox 43"/>
            <p:cNvSpPr txBox="1"/>
            <p:nvPr/>
          </p:nvSpPr>
          <p:spPr>
            <a:xfrm>
              <a:off x="954668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Домохозяйки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Р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уководители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543650" y="1321200"/>
              <a:ext cx="125211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Д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р. неработающие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316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пециалисты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5013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лужащие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8708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Рабочие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98302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Учащиеся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8698302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3" name="Прямоугольник 52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4" name="Прямоугольник 53"/>
            <p:cNvSpPr>
              <a:spLocks noChangeAspect="1"/>
            </p:cNvSpPr>
            <p:nvPr/>
          </p:nvSpPr>
          <p:spPr bwMode="ltGray">
            <a:xfrm>
              <a:off x="9546680" y="1368000"/>
              <a:ext cx="72000" cy="72000"/>
            </a:xfrm>
            <a:prstGeom prst="rect">
              <a:avLst/>
            </a:prstGeom>
            <a:solidFill>
              <a:srgbClr val="9C9B9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5" name="Прямоугольник 54"/>
            <p:cNvSpPr>
              <a:spLocks noChangeAspect="1"/>
            </p:cNvSpPr>
            <p:nvPr/>
          </p:nvSpPr>
          <p:spPr bwMode="ltGray">
            <a:xfrm>
              <a:off x="6153168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7" name="Прямоугольник 56"/>
            <p:cNvSpPr>
              <a:spLocks noChangeAspect="1"/>
            </p:cNvSpPr>
            <p:nvPr/>
          </p:nvSpPr>
          <p:spPr bwMode="ltGray">
            <a:xfrm>
              <a:off x="7150136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8" name="Прямоугольник 57"/>
            <p:cNvSpPr>
              <a:spLocks noChangeAspect="1"/>
            </p:cNvSpPr>
            <p:nvPr/>
          </p:nvSpPr>
          <p:spPr bwMode="ltGray">
            <a:xfrm>
              <a:off x="10543650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ltGray">
            <a:xfrm>
              <a:off x="7987084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396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69598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617481997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smtClean="0"/>
              <a:t>Россия 0+, Октябрь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99050" y="1332630"/>
            <a:ext cx="6696710" cy="153888"/>
            <a:chOff x="5099050" y="1321200"/>
            <a:chExt cx="6696710" cy="153888"/>
          </a:xfrm>
        </p:grpSpPr>
        <p:sp>
          <p:nvSpPr>
            <p:cNvPr id="44" name="TextBox 43"/>
            <p:cNvSpPr txBox="1"/>
            <p:nvPr/>
          </p:nvSpPr>
          <p:spPr>
            <a:xfrm>
              <a:off x="954668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Домохозяйки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Р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уководители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543650" y="1321200"/>
              <a:ext cx="125211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Д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р. неработающие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316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пециалисты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5013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лужащие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8708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Рабочие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98302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Учащиеся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8698302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3" name="Прямоугольник 52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4" name="Прямоугольник 53"/>
            <p:cNvSpPr>
              <a:spLocks noChangeAspect="1"/>
            </p:cNvSpPr>
            <p:nvPr/>
          </p:nvSpPr>
          <p:spPr bwMode="ltGray">
            <a:xfrm>
              <a:off x="9546680" y="1368000"/>
              <a:ext cx="72000" cy="72000"/>
            </a:xfrm>
            <a:prstGeom prst="rect">
              <a:avLst/>
            </a:prstGeom>
            <a:solidFill>
              <a:srgbClr val="9C9B9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5" name="Прямоугольник 54"/>
            <p:cNvSpPr>
              <a:spLocks noChangeAspect="1"/>
            </p:cNvSpPr>
            <p:nvPr/>
          </p:nvSpPr>
          <p:spPr bwMode="ltGray">
            <a:xfrm>
              <a:off x="6153168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7" name="Прямоугольник 56"/>
            <p:cNvSpPr>
              <a:spLocks noChangeAspect="1"/>
            </p:cNvSpPr>
            <p:nvPr/>
          </p:nvSpPr>
          <p:spPr bwMode="ltGray">
            <a:xfrm>
              <a:off x="7150136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8" name="Прямоугольник 57"/>
            <p:cNvSpPr>
              <a:spLocks noChangeAspect="1"/>
            </p:cNvSpPr>
            <p:nvPr/>
          </p:nvSpPr>
          <p:spPr bwMode="ltGray">
            <a:xfrm>
              <a:off x="10543650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ltGray">
            <a:xfrm>
              <a:off x="7987084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076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42215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88899764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Desktop, Россия 0+, Октябрь 2017, % от Monthly Reach</a:t>
            </a:r>
            <a:endParaRPr lang="ru-RU" dirty="0" smtClean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99050" y="1332630"/>
            <a:ext cx="6891020" cy="153888"/>
            <a:chOff x="5099050" y="1332630"/>
            <a:chExt cx="689102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5099050" y="133263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Выше </a:t>
              </a: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55030" y="1332630"/>
              <a:ext cx="183504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Н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иже 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7040" y="1332630"/>
              <a:ext cx="1588698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редний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 bwMode="ltGray">
            <a:xfrm>
              <a:off x="7627040" y="137943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 bwMode="ltGray">
            <a:xfrm>
              <a:off x="5099050" y="137943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 bwMode="ltGray">
            <a:xfrm>
              <a:off x="10155030" y="137943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179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13182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2529941581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smtClean="0"/>
              <a:t>Россия 0+, Октябрь 2017, % от </a:t>
            </a:r>
            <a:r>
              <a:rPr lang="en-US" smtClean="0"/>
              <a:t>Average Daily Reach</a:t>
            </a:r>
            <a:endParaRPr lang="ru-RU" dirty="0" smtClean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Октябрь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99050" y="1332630"/>
            <a:ext cx="6891020" cy="153888"/>
            <a:chOff x="5099050" y="1332630"/>
            <a:chExt cx="689102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5099050" y="133263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Выше </a:t>
              </a: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55030" y="1332630"/>
              <a:ext cx="183504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Н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иже 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7040" y="1332630"/>
              <a:ext cx="1588698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редний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 bwMode="ltGray">
            <a:xfrm>
              <a:off x="7627040" y="137943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 bwMode="ltGray">
            <a:xfrm>
              <a:off x="5099050" y="137943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 bwMode="ltGray">
            <a:xfrm>
              <a:off x="10155030" y="137943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754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scope_Структура">
  <a:themeElements>
    <a:clrScheme name="Mediascope 3">
      <a:dk1>
        <a:srgbClr val="3C3C3B"/>
      </a:dk1>
      <a:lt1>
        <a:srgbClr val="FFFFFF"/>
      </a:lt1>
      <a:dk2>
        <a:srgbClr val="4C4C4B"/>
      </a:dk2>
      <a:lt2>
        <a:srgbClr val="BCBCBB"/>
      </a:lt2>
      <a:accent1>
        <a:srgbClr val="00AA95"/>
      </a:accent1>
      <a:accent2>
        <a:srgbClr val="FCE800"/>
      </a:accent2>
      <a:accent3>
        <a:srgbClr val="777776"/>
      </a:accent3>
      <a:accent4>
        <a:srgbClr val="604695"/>
      </a:accent4>
      <a:accent5>
        <a:srgbClr val="006FB8"/>
      </a:accent5>
      <a:accent6>
        <a:srgbClr val="E95288"/>
      </a:accent6>
      <a:hlink>
        <a:srgbClr val="FCE800"/>
      </a:hlink>
      <a:folHlink>
        <a:srgbClr val="3C3C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reports and proposals.potx" id="{DCC7BBC4-84F1-431F-9EE2-915DB0D0E67C}" vid="{50B473D7-3A9E-411B-BF0E-C2FC8B7EC07E}"/>
    </a:ext>
  </a:extLst>
</a:theme>
</file>

<file path=ppt/theme/theme2.xml><?xml version="1.0" encoding="utf-8"?>
<a:theme xmlns:a="http://schemas.openxmlformats.org/drawingml/2006/main" name="WebIndex_Theme_mediascope копия">
  <a:themeElements>
    <a:clrScheme name="Mediascope 3">
      <a:dk1>
        <a:srgbClr val="3C3C3B"/>
      </a:dk1>
      <a:lt1>
        <a:srgbClr val="FFFFFF"/>
      </a:lt1>
      <a:dk2>
        <a:srgbClr val="4C4C4B"/>
      </a:dk2>
      <a:lt2>
        <a:srgbClr val="BCBCBB"/>
      </a:lt2>
      <a:accent1>
        <a:srgbClr val="00AA95"/>
      </a:accent1>
      <a:accent2>
        <a:srgbClr val="FCE800"/>
      </a:accent2>
      <a:accent3>
        <a:srgbClr val="777776"/>
      </a:accent3>
      <a:accent4>
        <a:srgbClr val="604695"/>
      </a:accent4>
      <a:accent5>
        <a:srgbClr val="006FB8"/>
      </a:accent5>
      <a:accent6>
        <a:srgbClr val="E95288"/>
      </a:accent6>
      <a:hlink>
        <a:srgbClr val="FCE800"/>
      </a:hlink>
      <a:folHlink>
        <a:srgbClr val="3C3C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WebIndex_Theme_mediascope копия" id="{44D5213D-2AF9-48B3-AA39-820C7FD2E784}" vid="{CDC909A0-E75C-4682-B8C7-C086AFE285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15480</TotalTime>
  <Words>1033</Words>
  <Application>Microsoft Office PowerPoint</Application>
  <PresentationFormat>Широкоэкранный</PresentationFormat>
  <Paragraphs>266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Mediascope_Структура</vt:lpstr>
      <vt:lpstr>WebIndex_Theme_mediascope копия</vt:lpstr>
      <vt:lpstr>Аудитория Drive2.ru Октябрь 2017 </vt:lpstr>
      <vt:lpstr>Аудитория Drive2.ru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613</cp:revision>
  <dcterms:created xsi:type="dcterms:W3CDTF">2012-03-23T16:33:37Z</dcterms:created>
  <dcterms:modified xsi:type="dcterms:W3CDTF">2017-12-15T16:18:13Z</dcterms:modified>
</cp:coreProperties>
</file>