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3" r:id="rId2"/>
    <p:sldMasterId id="2147483669" r:id="rId3"/>
    <p:sldMasterId id="2147483677" r:id="rId4"/>
    <p:sldMasterId id="2147483749" r:id="rId5"/>
    <p:sldMasterId id="2147483758" r:id="rId6"/>
    <p:sldMasterId id="2147483780" r:id="rId7"/>
    <p:sldMasterId id="2147483788" r:id="rId8"/>
    <p:sldMasterId id="2147483802" r:id="rId9"/>
    <p:sldMasterId id="2147483804" r:id="rId10"/>
  </p:sldMasterIdLst>
  <p:notesMasterIdLst>
    <p:notesMasterId r:id="rId25"/>
  </p:notesMasterIdLst>
  <p:handoutMasterIdLst>
    <p:handoutMasterId r:id="rId26"/>
  </p:handoutMasterIdLst>
  <p:sldIdLst>
    <p:sldId id="256" r:id="rId11"/>
    <p:sldId id="269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</p:sldIdLst>
  <p:sldSz cx="9144000" cy="6858000" type="screen4x3"/>
  <p:notesSz cx="9144000" cy="6858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4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458">
          <p15:clr>
            <a:srgbClr val="A4A3A4"/>
          </p15:clr>
        </p15:guide>
        <p15:guide id="4" orient="horz" pos="3192">
          <p15:clr>
            <a:srgbClr val="A4A3A4"/>
          </p15:clr>
        </p15:guide>
        <p15:guide id="5" orient="horz" pos="2873">
          <p15:clr>
            <a:srgbClr val="A4A3A4"/>
          </p15:clr>
        </p15:guide>
        <p15:guide id="6" orient="horz" pos="982">
          <p15:clr>
            <a:srgbClr val="A4A3A4"/>
          </p15:clr>
        </p15:guide>
        <p15:guide id="7" orient="horz" pos="188">
          <p15:clr>
            <a:srgbClr val="A4A3A4"/>
          </p15:clr>
        </p15:guide>
        <p15:guide id="8" orient="horz" pos="3509">
          <p15:clr>
            <a:srgbClr val="A4A3A4"/>
          </p15:clr>
        </p15:guide>
        <p15:guide id="9" orient="horz" pos="663">
          <p15:clr>
            <a:srgbClr val="A4A3A4"/>
          </p15:clr>
        </p15:guide>
        <p15:guide id="10" pos="180">
          <p15:clr>
            <a:srgbClr val="A4A3A4"/>
          </p15:clr>
        </p15:guide>
        <p15:guide id="11" pos="814">
          <p15:clr>
            <a:srgbClr val="A4A3A4"/>
          </p15:clr>
        </p15:guide>
        <p15:guide id="12" pos="3331">
          <p15:clr>
            <a:srgbClr val="A4A3A4"/>
          </p15:clr>
        </p15:guide>
        <p15:guide id="13" pos="351">
          <p15:clr>
            <a:srgbClr val="A4A3A4"/>
          </p15:clr>
        </p15:guide>
        <p15:guide id="14" pos="56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90"/>
    <a:srgbClr val="99CF00"/>
    <a:srgbClr val="D60093"/>
    <a:srgbClr val="FF9900"/>
    <a:srgbClr val="3399CC"/>
    <a:srgbClr val="FF0099"/>
    <a:srgbClr val="4097B2"/>
    <a:srgbClr val="333333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42" autoAdjust="0"/>
    <p:restoredTop sz="97884" autoAdjust="0"/>
  </p:normalViewPr>
  <p:slideViewPr>
    <p:cSldViewPr snapToGrid="0">
      <p:cViewPr varScale="1">
        <p:scale>
          <a:sx n="111" d="100"/>
          <a:sy n="111" d="100"/>
        </p:scale>
        <p:origin x="1758" y="102"/>
      </p:cViewPr>
      <p:guideLst>
        <p:guide orient="horz" pos="4144"/>
        <p:guide orient="horz" pos="2160"/>
        <p:guide orient="horz" pos="1458"/>
        <p:guide orient="horz" pos="3192"/>
        <p:guide orient="horz" pos="2873"/>
        <p:guide orient="horz" pos="982"/>
        <p:guide orient="horz" pos="188"/>
        <p:guide orient="horz" pos="3509"/>
        <p:guide orient="horz" pos="663"/>
        <p:guide pos="180"/>
        <p:guide pos="814"/>
        <p:guide pos="3331"/>
        <p:guide pos="351"/>
        <p:guide pos="56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3" d="100"/>
        <a:sy n="83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howGuides="1">
      <p:cViewPr varScale="1">
        <p:scale>
          <a:sx n="112" d="100"/>
          <a:sy n="112" d="100"/>
        </p:scale>
        <p:origin x="1782" y="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  <c:pt idx="12">
                  <c:v>42826</c:v>
                </c:pt>
                <c:pt idx="13">
                  <c:v>42856</c:v>
                </c:pt>
                <c:pt idx="14">
                  <c:v>42887</c:v>
                </c:pt>
                <c:pt idx="15">
                  <c:v>42917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6455</c:v>
                </c:pt>
                <c:pt idx="1">
                  <c:v>6189.3</c:v>
                </c:pt>
                <c:pt idx="2">
                  <c:v>5813.1</c:v>
                </c:pt>
                <c:pt idx="3">
                  <c:v>6404.7</c:v>
                </c:pt>
                <c:pt idx="4">
                  <c:v>6766.4</c:v>
                </c:pt>
                <c:pt idx="5">
                  <c:v>6179.1</c:v>
                </c:pt>
                <c:pt idx="6">
                  <c:v>6560.5</c:v>
                </c:pt>
                <c:pt idx="7">
                  <c:v>6500</c:v>
                </c:pt>
                <c:pt idx="8">
                  <c:v>5952.5</c:v>
                </c:pt>
                <c:pt idx="9">
                  <c:v>6353.7</c:v>
                </c:pt>
                <c:pt idx="10">
                  <c:v>5778.7</c:v>
                </c:pt>
                <c:pt idx="11">
                  <c:v>6095.2</c:v>
                </c:pt>
                <c:pt idx="12">
                  <c:v>6498.6</c:v>
                </c:pt>
                <c:pt idx="13">
                  <c:v>6218.3</c:v>
                </c:pt>
                <c:pt idx="14">
                  <c:v>5849.1</c:v>
                </c:pt>
                <c:pt idx="15">
                  <c:v>6106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36-4446-BF86-B6AB3717F95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  <c:pt idx="12">
                  <c:v>42826</c:v>
                </c:pt>
                <c:pt idx="13">
                  <c:v>42856</c:v>
                </c:pt>
                <c:pt idx="14">
                  <c:v>42887</c:v>
                </c:pt>
                <c:pt idx="15">
                  <c:v>42917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2700.5</c:v>
                </c:pt>
                <c:pt idx="1">
                  <c:v>2371.4</c:v>
                </c:pt>
                <c:pt idx="2">
                  <c:v>2348.1999999999998</c:v>
                </c:pt>
                <c:pt idx="3">
                  <c:v>2520.1999999999998</c:v>
                </c:pt>
                <c:pt idx="4">
                  <c:v>2464.3000000000002</c:v>
                </c:pt>
                <c:pt idx="5">
                  <c:v>2541.1</c:v>
                </c:pt>
                <c:pt idx="6">
                  <c:v>2659.3</c:v>
                </c:pt>
                <c:pt idx="7">
                  <c:v>2618</c:v>
                </c:pt>
                <c:pt idx="8">
                  <c:v>2381.3000000000002</c:v>
                </c:pt>
                <c:pt idx="9">
                  <c:v>2443.1999999999998</c:v>
                </c:pt>
                <c:pt idx="10">
                  <c:v>2446.3000000000002</c:v>
                </c:pt>
                <c:pt idx="11">
                  <c:v>2507.4</c:v>
                </c:pt>
                <c:pt idx="12">
                  <c:v>2695.7</c:v>
                </c:pt>
                <c:pt idx="13">
                  <c:v>2568.3000000000002</c:v>
                </c:pt>
                <c:pt idx="14">
                  <c:v>2323.3000000000002</c:v>
                </c:pt>
                <c:pt idx="15">
                  <c:v>2388.8000000000002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36-4446-BF86-B6AB3717F95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  <c:pt idx="12">
                  <c:v>42826</c:v>
                </c:pt>
                <c:pt idx="13">
                  <c:v>42856</c:v>
                </c:pt>
                <c:pt idx="14">
                  <c:v>42887</c:v>
                </c:pt>
                <c:pt idx="15">
                  <c:v>42917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737.1</c:v>
                </c:pt>
                <c:pt idx="1">
                  <c:v>663.3</c:v>
                </c:pt>
                <c:pt idx="2">
                  <c:v>629.70000000000005</c:v>
                </c:pt>
                <c:pt idx="3">
                  <c:v>615.4</c:v>
                </c:pt>
                <c:pt idx="4">
                  <c:v>633.5</c:v>
                </c:pt>
                <c:pt idx="5">
                  <c:v>643.79999999999995</c:v>
                </c:pt>
                <c:pt idx="6">
                  <c:v>664.1</c:v>
                </c:pt>
                <c:pt idx="7">
                  <c:v>684.8</c:v>
                </c:pt>
                <c:pt idx="8">
                  <c:v>592.4</c:v>
                </c:pt>
                <c:pt idx="9">
                  <c:v>612.4</c:v>
                </c:pt>
                <c:pt idx="10">
                  <c:v>631.29999999999995</c:v>
                </c:pt>
                <c:pt idx="11">
                  <c:v>651.20000000000005</c:v>
                </c:pt>
                <c:pt idx="12">
                  <c:v>683.2</c:v>
                </c:pt>
                <c:pt idx="13">
                  <c:v>658.4</c:v>
                </c:pt>
                <c:pt idx="14">
                  <c:v>580.79999999999995</c:v>
                </c:pt>
                <c:pt idx="15">
                  <c:v>604.9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36-4446-BF86-B6AB3717F9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198656"/>
        <c:axId val="54199424"/>
      </c:lineChart>
      <c:dateAx>
        <c:axId val="54198656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4199424"/>
        <c:crosses val="autoZero"/>
        <c:auto val="1"/>
        <c:lblOffset val="100"/>
        <c:baseTimeUnit val="months"/>
        <c:majorUnit val="1"/>
        <c:majorTimeUnit val="months"/>
      </c:dateAx>
      <c:valAx>
        <c:axId val="5419942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4198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31.3</c:v>
                </c:pt>
                <c:pt idx="1">
                  <c:v>40.200000000000003</c:v>
                </c:pt>
                <c:pt idx="2">
                  <c:v>42.7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7B-4599-A17C-ECEF93E9FC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42.1</c:v>
                </c:pt>
                <c:pt idx="1">
                  <c:v>44.7</c:v>
                </c:pt>
                <c:pt idx="2">
                  <c:v>44.2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7B-4599-A17C-ECEF93E9FC6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608-44CB-9D58-03F1DEC0CF8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608-44CB-9D58-03F1DEC0CF80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D608-44CB-9D58-03F1DEC0CF8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19.899999999999999</c:v>
                </c:pt>
                <c:pt idx="1">
                  <c:v>7.2</c:v>
                </c:pt>
                <c:pt idx="2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7B-4599-A17C-ECEF93E9FC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43014016"/>
        <c:axId val="43015552"/>
      </c:barChart>
      <c:catAx>
        <c:axId val="43014016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/>
            </a:pPr>
            <a:endParaRPr lang="ru-RU"/>
          </a:p>
        </c:txPr>
        <c:crossAx val="43015552"/>
        <c:crosses val="autoZero"/>
        <c:auto val="1"/>
        <c:lblAlgn val="ctr"/>
        <c:lblOffset val="100"/>
        <c:tickLblSkip val="1"/>
        <c:noMultiLvlLbl val="0"/>
      </c:catAx>
      <c:valAx>
        <c:axId val="4301555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301401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47.6</c:v>
                </c:pt>
                <c:pt idx="1">
                  <c:v>54</c:v>
                </c:pt>
                <c:pt idx="2">
                  <c:v>54.3</c:v>
                </c:pt>
                <c:pt idx="3">
                  <c:v>46.6</c:v>
                </c:pt>
                <c:pt idx="4">
                  <c:v>42.2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5B-46D4-8FD1-651A4415AEC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38.200000000000003</c:v>
                </c:pt>
                <c:pt idx="1">
                  <c:v>30.8</c:v>
                </c:pt>
                <c:pt idx="2">
                  <c:v>29.5</c:v>
                </c:pt>
                <c:pt idx="3">
                  <c:v>32.200000000000003</c:v>
                </c:pt>
                <c:pt idx="4">
                  <c:v>40.5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5B-46D4-8FD1-651A4415AEC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5</c:v>
                </c:pt>
                <c:pt idx="3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5B-46D4-8FD1-651A4415A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3124608"/>
        <c:axId val="43126144"/>
      </c:barChart>
      <c:catAx>
        <c:axId val="431246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43126144"/>
        <c:crosses val="autoZero"/>
        <c:auto val="1"/>
        <c:lblAlgn val="ctr"/>
        <c:lblOffset val="100"/>
        <c:noMultiLvlLbl val="0"/>
      </c:catAx>
      <c:valAx>
        <c:axId val="431261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31246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31.3</c:v>
                </c:pt>
                <c:pt idx="1">
                  <c:v>40.200000000000003</c:v>
                </c:pt>
                <c:pt idx="2">
                  <c:v>42.9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7B-4599-A17C-ECEF93E9FC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42.1</c:v>
                </c:pt>
                <c:pt idx="1">
                  <c:v>45.6</c:v>
                </c:pt>
                <c:pt idx="2">
                  <c:v>42.8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7B-4599-A17C-ECEF93E9FC6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8200-4071-BA04-482C0A05974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200-4071-BA04-482C0A059740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8200-4071-BA04-482C0A05974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19.899999999999999</c:v>
                </c:pt>
                <c:pt idx="1">
                  <c:v>7.1</c:v>
                </c:pt>
                <c:pt idx="2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7B-4599-A17C-ECEF93E9FC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43014016"/>
        <c:axId val="43015552"/>
      </c:barChart>
      <c:catAx>
        <c:axId val="43014016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/>
            </a:pPr>
            <a:endParaRPr lang="ru-RU"/>
          </a:p>
        </c:txPr>
        <c:crossAx val="43015552"/>
        <c:crosses val="autoZero"/>
        <c:auto val="1"/>
        <c:lblAlgn val="ctr"/>
        <c:lblOffset val="100"/>
        <c:tickLblSkip val="1"/>
        <c:noMultiLvlLbl val="0"/>
      </c:catAx>
      <c:valAx>
        <c:axId val="4301555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301401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47.1</c:v>
                </c:pt>
                <c:pt idx="1">
                  <c:v>55.5</c:v>
                </c:pt>
                <c:pt idx="2">
                  <c:v>54.7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5B-46D4-8FD1-651A4415AEC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35.700000000000003</c:v>
                </c:pt>
                <c:pt idx="1">
                  <c:v>22.1</c:v>
                </c:pt>
                <c:pt idx="2">
                  <c:v>33.4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5B-46D4-8FD1-651A4415AEC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5B-46D4-8FD1-651A4415A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3124608"/>
        <c:axId val="43126144"/>
      </c:barChart>
      <c:catAx>
        <c:axId val="431246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43126144"/>
        <c:crosses val="autoZero"/>
        <c:auto val="1"/>
        <c:lblAlgn val="ctr"/>
        <c:lblOffset val="100"/>
        <c:noMultiLvlLbl val="0"/>
      </c:catAx>
      <c:valAx>
        <c:axId val="431261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31246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1-A834-44BF-AA45-2CC1869F196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A834-44BF-AA45-2CC1869F196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A834-44BF-AA45-2CC1869F196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A834-44BF-AA45-2CC1869F196D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9-A834-44BF-AA45-2CC1869F196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B-A834-44BF-AA45-2CC1869F196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D-A834-44BF-AA45-2CC1869F196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F-A834-44BF-AA45-2CC1869F196D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1-A834-44BF-AA45-2CC1869F196D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13-A834-44BF-AA45-2CC1869F196D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15-A834-44BF-AA45-2CC1869F196D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7-A834-44BF-AA45-2CC1869F196D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19-A834-44BF-AA45-2CC1869F196D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B-A834-44BF-AA45-2CC1869F196D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1D-A834-44BF-AA45-2CC1869F196D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1F-A834-44BF-AA45-2CC1869F196D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21-A834-44BF-AA45-2CC1869F196D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23-A834-44BF-AA45-2CC1869F196D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25-A834-44BF-AA45-2CC1869F196D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27-A834-44BF-AA45-2CC1869F196D}"/>
              </c:ext>
            </c:extLst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29-A834-44BF-AA45-2CC1869F196D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2B-A834-44BF-AA45-2CC1869F196D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D-A834-44BF-AA45-2CC1869F196D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F-A834-44BF-AA45-2CC1869F196D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1-A834-44BF-AA45-2CC1869F196D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33-A834-44BF-AA45-2CC1869F196D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35-A834-44BF-AA45-2CC1869F196D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37-A834-44BF-AA45-2CC1869F196D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39-A834-44BF-AA45-2CC1869F196D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3B-A834-44BF-AA45-2CC1869F196D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3D-A834-44BF-AA45-2CC1869F196D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F-A834-44BF-AA45-2CC1869F196D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41-A834-44BF-AA45-2CC1869F196D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43-A834-44BF-AA45-2CC1869F196D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A834-44BF-AA45-2CC1869F196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A834-44BF-AA45-2CC1869F196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5-A834-44BF-AA45-2CC1869F196D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7-A834-44BF-AA45-2CC1869F196D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9-A834-44BF-AA45-2CC1869F196D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B-A834-44BF-AA45-2CC1869F196D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D-A834-44BF-AA45-2CC1869F196D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F-A834-44BF-AA45-2CC1869F196D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1-A834-44BF-AA45-2CC1869F196D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3-A834-44BF-AA45-2CC1869F196D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5-A834-44BF-AA45-2CC1869F196D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7-A834-44BF-AA45-2CC1869F196D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9-A834-44BF-AA45-2CC1869F196D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B-A834-44BF-AA45-2CC1869F196D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D-A834-44BF-AA45-2CC1869F196D}"/>
                </c:ext>
              </c:extLst>
            </c:dLbl>
            <c:dLbl>
              <c:idx val="1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F-A834-44BF-AA45-2CC1869F196D}"/>
                </c:ext>
              </c:extLst>
            </c:dLbl>
            <c:dLbl>
              <c:idx val="1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1-A834-44BF-AA45-2CC1869F196D}"/>
                </c:ext>
              </c:extLst>
            </c:dLbl>
            <c:dLbl>
              <c:idx val="1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3-A834-44BF-AA45-2CC1869F196D}"/>
                </c:ext>
              </c:extLst>
            </c:dLbl>
            <c:dLbl>
              <c:idx val="1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5-A834-44BF-AA45-2CC1869F196D}"/>
                </c:ext>
              </c:extLst>
            </c:dLbl>
            <c:dLbl>
              <c:idx val="1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7-A834-44BF-AA45-2CC1869F196D}"/>
                </c:ext>
              </c:extLst>
            </c:dLbl>
            <c:dLbl>
              <c:idx val="2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9-A834-44BF-AA45-2CC1869F196D}"/>
                </c:ext>
              </c:extLst>
            </c:dLbl>
            <c:dLbl>
              <c:idx val="2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B-A834-44BF-AA45-2CC1869F196D}"/>
                </c:ext>
              </c:extLst>
            </c:dLbl>
            <c:dLbl>
              <c:idx val="2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D-A834-44BF-AA45-2CC1869F196D}"/>
                </c:ext>
              </c:extLst>
            </c:dLbl>
            <c:dLbl>
              <c:idx val="2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F-A834-44BF-AA45-2CC1869F196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4.4000000000000004</c:v>
                </c:pt>
                <c:pt idx="1">
                  <c:v>3.6</c:v>
                </c:pt>
                <c:pt idx="2">
                  <c:v>6.7</c:v>
                </c:pt>
                <c:pt idx="3">
                  <c:v>2.9</c:v>
                </c:pt>
                <c:pt idx="4">
                  <c:v>15.4</c:v>
                </c:pt>
                <c:pt idx="5">
                  <c:v>19.3</c:v>
                </c:pt>
                <c:pt idx="6">
                  <c:v>31.5</c:v>
                </c:pt>
                <c:pt idx="7">
                  <c:v>16.2</c:v>
                </c:pt>
                <c:pt idx="8">
                  <c:v>5.6</c:v>
                </c:pt>
                <c:pt idx="9">
                  <c:v>4.4000000000000004</c:v>
                </c:pt>
                <c:pt idx="10">
                  <c:v>6.8</c:v>
                </c:pt>
                <c:pt idx="11">
                  <c:v>3.5</c:v>
                </c:pt>
                <c:pt idx="12">
                  <c:v>17.100000000000001</c:v>
                </c:pt>
                <c:pt idx="13">
                  <c:v>20.100000000000001</c:v>
                </c:pt>
                <c:pt idx="14">
                  <c:v>29.5</c:v>
                </c:pt>
                <c:pt idx="15">
                  <c:v>12.9</c:v>
                </c:pt>
                <c:pt idx="16">
                  <c:v>7.1</c:v>
                </c:pt>
                <c:pt idx="17">
                  <c:v>5.7</c:v>
                </c:pt>
                <c:pt idx="18">
                  <c:v>8.3000000000000007</c:v>
                </c:pt>
                <c:pt idx="19">
                  <c:v>4.8</c:v>
                </c:pt>
                <c:pt idx="20">
                  <c:v>17.3</c:v>
                </c:pt>
                <c:pt idx="21">
                  <c:v>19.600000000000001</c:v>
                </c:pt>
                <c:pt idx="22">
                  <c:v>26.1</c:v>
                </c:pt>
                <c:pt idx="23">
                  <c:v>11.3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4-A834-44BF-AA45-2CC1869F1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42850560"/>
        <c:axId val="43204608"/>
      </c:bubbleChart>
      <c:valAx>
        <c:axId val="42850560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43204608"/>
        <c:crosses val="autoZero"/>
        <c:crossBetween val="midCat"/>
      </c:valAx>
      <c:valAx>
        <c:axId val="43204608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42850560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0D9-450A-9700-500059C1FFD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E0D9-450A-9700-500059C1FFD1}"/>
              </c:ext>
            </c:extLst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05-E0D9-450A-9700-500059C1FFD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E0D9-450A-9700-500059C1FFD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9-E0D9-450A-9700-500059C1FFD1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B-E0D9-450A-9700-500059C1FFD1}"/>
              </c:ext>
            </c:extLst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0D-E0D9-450A-9700-500059C1FFD1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E0D9-450A-9700-500059C1FFD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1-E0D9-450A-9700-500059C1FFD1}"/>
              </c:ext>
            </c:extLst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13-E0D9-450A-9700-500059C1FFD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15-E0D9-450A-9700-500059C1FFD1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17-E0D9-450A-9700-500059C1FFD1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9-E0D9-450A-9700-500059C1FFD1}"/>
              </c:ext>
            </c:extLst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1B-E0D9-450A-9700-500059C1FFD1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D-E0D9-450A-9700-500059C1FFD1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F-E0D9-450A-9700-500059C1FFD1}"/>
              </c:ext>
            </c:extLst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21-E0D9-450A-9700-500059C1FFD1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3-E0D9-450A-9700-500059C1FFD1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5-E0D9-450A-9700-500059C1FFD1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27-E0D9-450A-9700-500059C1FFD1}"/>
              </c:ext>
            </c:extLst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29-E0D9-450A-9700-500059C1FFD1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2B-E0D9-450A-9700-500059C1FFD1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D-E0D9-450A-9700-500059C1FFD1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F-E0D9-450A-9700-500059C1FFD1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1-E0D9-450A-9700-500059C1FFD1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33-E0D9-450A-9700-500059C1FFD1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35-E0D9-450A-9700-500059C1FFD1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37-E0D9-450A-9700-500059C1FFD1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39-E0D9-450A-9700-500059C1FFD1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3B-E0D9-450A-9700-500059C1FFD1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3D-E0D9-450A-9700-500059C1FFD1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F-E0D9-450A-9700-500059C1FFD1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41-E0D9-450A-9700-500059C1FFD1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43-E0D9-450A-9700-500059C1FFD1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E0D9-450A-9700-500059C1FFD1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E0D9-450A-9700-500059C1FFD1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5-E0D9-450A-9700-500059C1FFD1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7-E0D9-450A-9700-500059C1FFD1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9-E0D9-450A-9700-500059C1FFD1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B-E0D9-450A-9700-500059C1FFD1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D-E0D9-450A-9700-500059C1FFD1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F-E0D9-450A-9700-500059C1FFD1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1-E0D9-450A-9700-500059C1FFD1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3-E0D9-450A-9700-500059C1FFD1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5-E0D9-450A-9700-500059C1FFD1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7-E0D9-450A-9700-500059C1FFD1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9-E0D9-450A-9700-500059C1FFD1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B-E0D9-450A-9700-500059C1FFD1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D-E0D9-450A-9700-500059C1FFD1}"/>
                </c:ext>
              </c:extLst>
            </c:dLbl>
            <c:dLbl>
              <c:idx val="1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F-E0D9-450A-9700-500059C1FFD1}"/>
                </c:ext>
              </c:extLst>
            </c:dLbl>
            <c:dLbl>
              <c:idx val="1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1-E0D9-450A-9700-500059C1FFD1}"/>
                </c:ext>
              </c:extLst>
            </c:dLbl>
            <c:dLbl>
              <c:idx val="1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3-E0D9-450A-9700-500059C1FFD1}"/>
                </c:ext>
              </c:extLst>
            </c:dLbl>
            <c:dLbl>
              <c:idx val="1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5-E0D9-450A-9700-500059C1FFD1}"/>
                </c:ext>
              </c:extLst>
            </c:dLbl>
            <c:dLbl>
              <c:idx val="1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7-E0D9-450A-9700-500059C1FFD1}"/>
                </c:ext>
              </c:extLst>
            </c:dLbl>
            <c:dLbl>
              <c:idx val="2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9-E0D9-450A-9700-500059C1FFD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0.0</c:formatCode>
                <c:ptCount val="21"/>
                <c:pt idx="0">
                  <c:v>6.7</c:v>
                </c:pt>
                <c:pt idx="1">
                  <c:v>2.2000000000000002</c:v>
                </c:pt>
                <c:pt idx="2">
                  <c:v>8.1</c:v>
                </c:pt>
                <c:pt idx="3">
                  <c:v>14.5</c:v>
                </c:pt>
                <c:pt idx="4">
                  <c:v>17.3</c:v>
                </c:pt>
                <c:pt idx="5">
                  <c:v>32.200000000000003</c:v>
                </c:pt>
                <c:pt idx="6">
                  <c:v>18.399999999999999</c:v>
                </c:pt>
                <c:pt idx="7">
                  <c:v>5.2</c:v>
                </c:pt>
                <c:pt idx="8">
                  <c:v>2.6</c:v>
                </c:pt>
                <c:pt idx="9">
                  <c:v>7.9</c:v>
                </c:pt>
                <c:pt idx="10">
                  <c:v>15.5</c:v>
                </c:pt>
                <c:pt idx="11">
                  <c:v>16.3</c:v>
                </c:pt>
                <c:pt idx="12">
                  <c:v>32.799999999999997</c:v>
                </c:pt>
                <c:pt idx="13">
                  <c:v>18.8</c:v>
                </c:pt>
                <c:pt idx="14">
                  <c:v>5.3</c:v>
                </c:pt>
                <c:pt idx="15">
                  <c:v>3.4</c:v>
                </c:pt>
                <c:pt idx="16">
                  <c:v>7.6</c:v>
                </c:pt>
                <c:pt idx="17">
                  <c:v>15.9</c:v>
                </c:pt>
                <c:pt idx="18">
                  <c:v>16.2</c:v>
                </c:pt>
                <c:pt idx="19">
                  <c:v>31.4</c:v>
                </c:pt>
                <c:pt idx="20">
                  <c:v>19.100000000000001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4-E0D9-450A-9700-500059C1FF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077248"/>
        <c:axId val="5079040"/>
      </c:bubbleChart>
      <c:valAx>
        <c:axId val="5077248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5079040"/>
        <c:crosses val="autoZero"/>
        <c:crossBetween val="midCat"/>
      </c:valAx>
      <c:valAx>
        <c:axId val="5079040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5077248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CB-40C5-8A0E-749B55BA662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690.1</c:v>
                </c:pt>
                <c:pt idx="1">
                  <c:v>1590.7</c:v>
                </c:pt>
                <c:pt idx="2">
                  <c:v>1196.2</c:v>
                </c:pt>
                <c:pt idx="3">
                  <c:v>1054.2</c:v>
                </c:pt>
                <c:pt idx="4">
                  <c:v>290.89999999999998</c:v>
                </c:pt>
                <c:pt idx="5">
                  <c:v>504.1</c:v>
                </c:pt>
                <c:pt idx="6">
                  <c:v>345.8</c:v>
                </c:pt>
                <c:pt idx="7">
                  <c:v>434.1</c:v>
                </c:pt>
                <c:pt idx="9">
                  <c:v>1163.8</c:v>
                </c:pt>
                <c:pt idx="10">
                  <c:v>1916.9</c:v>
                </c:pt>
                <c:pt idx="11">
                  <c:v>988.5</c:v>
                </c:pt>
                <c:pt idx="12">
                  <c:v>970</c:v>
                </c:pt>
                <c:pt idx="13">
                  <c:v>464.9</c:v>
                </c:pt>
                <c:pt idx="14">
                  <c:v>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CB-40C5-8A0E-749B55BA6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44955904"/>
        <c:axId val="44994560"/>
      </c:barChart>
      <c:catAx>
        <c:axId val="449559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crossAx val="44994560"/>
        <c:crosses val="autoZero"/>
        <c:auto val="1"/>
        <c:lblAlgn val="ctr"/>
        <c:lblOffset val="100"/>
        <c:noMultiLvlLbl val="0"/>
      </c:catAx>
      <c:valAx>
        <c:axId val="44994560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44955904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D66-47BE-9F23-CDD963A64423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D66-47BE-9F23-CDD963A64423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D66-47BE-9F23-CDD963A64423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D66-47BE-9F23-CDD963A64423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D66-47BE-9F23-CDD963A64423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D66-47BE-9F23-CDD963A64423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0D66-47BE-9F23-CDD963A64423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D66-47BE-9F23-CDD963A64423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0D66-47BE-9F23-CDD963A64423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D66-47BE-9F23-CDD963A64423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0D66-47BE-9F23-CDD963A64423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0D66-47BE-9F23-CDD963A64423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0D66-47BE-9F23-CDD963A64423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0D66-47BE-9F23-CDD963A64423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0D66-47BE-9F23-CDD963A6442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120</c:v>
                </c:pt>
                <c:pt idx="1">
                  <c:v>222</c:v>
                </c:pt>
                <c:pt idx="2">
                  <c:v>199</c:v>
                </c:pt>
                <c:pt idx="3">
                  <c:v>101</c:v>
                </c:pt>
                <c:pt idx="4">
                  <c:v>53</c:v>
                </c:pt>
                <c:pt idx="5">
                  <c:v>71</c:v>
                </c:pt>
                <c:pt idx="6">
                  <c:v>55</c:v>
                </c:pt>
                <c:pt idx="7">
                  <c:v>34</c:v>
                </c:pt>
                <c:pt idx="9">
                  <c:v>185</c:v>
                </c:pt>
                <c:pt idx="10">
                  <c:v>162</c:v>
                </c:pt>
                <c:pt idx="11">
                  <c:v>127</c:v>
                </c:pt>
                <c:pt idx="12">
                  <c:v>81</c:v>
                </c:pt>
                <c:pt idx="13">
                  <c:v>63</c:v>
                </c:pt>
                <c:pt idx="14">
                  <c:v>73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118F-4D96-9A76-7FE624A5B3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45765760"/>
        <c:axId val="45767296"/>
      </c:barChart>
      <c:catAx>
        <c:axId val="457657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45767296"/>
        <c:crossesAt val="100"/>
        <c:auto val="1"/>
        <c:lblAlgn val="ctr"/>
        <c:lblOffset val="100"/>
        <c:noMultiLvlLbl val="0"/>
      </c:catAx>
      <c:valAx>
        <c:axId val="45767296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45765760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CB-40C5-8A0E-749B55BA662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690.1</c:v>
                </c:pt>
                <c:pt idx="1">
                  <c:v>1590.7</c:v>
                </c:pt>
                <c:pt idx="2">
                  <c:v>1196.2</c:v>
                </c:pt>
                <c:pt idx="3">
                  <c:v>1054.2</c:v>
                </c:pt>
                <c:pt idx="4">
                  <c:v>290.89999999999998</c:v>
                </c:pt>
                <c:pt idx="5">
                  <c:v>504.1</c:v>
                </c:pt>
                <c:pt idx="6">
                  <c:v>345.8</c:v>
                </c:pt>
                <c:pt idx="7">
                  <c:v>434.1</c:v>
                </c:pt>
                <c:pt idx="9">
                  <c:v>1163.8</c:v>
                </c:pt>
                <c:pt idx="10">
                  <c:v>1916.9</c:v>
                </c:pt>
                <c:pt idx="11">
                  <c:v>988.5</c:v>
                </c:pt>
                <c:pt idx="12">
                  <c:v>970</c:v>
                </c:pt>
                <c:pt idx="13">
                  <c:v>464.9</c:v>
                </c:pt>
                <c:pt idx="14">
                  <c:v>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CB-40C5-8A0E-749B55BA6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44955904"/>
        <c:axId val="44994560"/>
      </c:barChart>
      <c:catAx>
        <c:axId val="449559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crossAx val="44994560"/>
        <c:crosses val="autoZero"/>
        <c:auto val="1"/>
        <c:lblAlgn val="ctr"/>
        <c:lblOffset val="100"/>
        <c:noMultiLvlLbl val="0"/>
      </c:catAx>
      <c:valAx>
        <c:axId val="44994560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44955904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EB6-4C2B-A772-64711DB5AFC1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EB6-4C2B-A772-64711DB5AFC1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EB6-4C2B-A772-64711DB5AFC1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EB6-4C2B-A772-64711DB5AFC1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EB6-4C2B-A772-64711DB5AFC1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EB6-4C2B-A772-64711DB5AFC1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EB6-4C2B-A772-64711DB5AFC1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EB6-4C2B-A772-64711DB5AFC1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EB6-4C2B-A772-64711DB5AFC1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EB6-4C2B-A772-64711DB5AFC1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2EB6-4C2B-A772-64711DB5AFC1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EB6-4C2B-A772-64711DB5AFC1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2EB6-4C2B-A772-64711DB5AFC1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EB6-4C2B-A772-64711DB5AFC1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2EB6-4C2B-A772-64711DB5AFC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108</c:v>
                </c:pt>
                <c:pt idx="1">
                  <c:v>197</c:v>
                </c:pt>
                <c:pt idx="2">
                  <c:v>184</c:v>
                </c:pt>
                <c:pt idx="3">
                  <c:v>125</c:v>
                </c:pt>
                <c:pt idx="4">
                  <c:v>52</c:v>
                </c:pt>
                <c:pt idx="5">
                  <c:v>67</c:v>
                </c:pt>
                <c:pt idx="6">
                  <c:v>48</c:v>
                </c:pt>
                <c:pt idx="7">
                  <c:v>38</c:v>
                </c:pt>
                <c:pt idx="9">
                  <c:v>122</c:v>
                </c:pt>
                <c:pt idx="10">
                  <c:v>118</c:v>
                </c:pt>
                <c:pt idx="11">
                  <c:v>99</c:v>
                </c:pt>
                <c:pt idx="12">
                  <c:v>120</c:v>
                </c:pt>
                <c:pt idx="13">
                  <c:v>60</c:v>
                </c:pt>
                <c:pt idx="14">
                  <c:v>57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118F-4D96-9A76-7FE624A5B3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45765760"/>
        <c:axId val="45767296"/>
      </c:barChart>
      <c:catAx>
        <c:axId val="457657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45767296"/>
        <c:crossesAt val="100"/>
        <c:auto val="1"/>
        <c:lblAlgn val="ctr"/>
        <c:lblOffset val="100"/>
        <c:noMultiLvlLbl val="0"/>
      </c:catAx>
      <c:valAx>
        <c:axId val="45767296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45765760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9.4</c:v>
                </c:pt>
                <c:pt idx="1">
                  <c:v>10.4</c:v>
                </c:pt>
                <c:pt idx="2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0B-4B23-B43A-CC7AC0D7E1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13.3</c:v>
                </c:pt>
                <c:pt idx="2">
                  <c:v>26.1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0B-4B23-B43A-CC7AC0D7E13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10.7</c:v>
                </c:pt>
                <c:pt idx="2">
                  <c:v>19.600000000000001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0B-4B23-B43A-CC7AC0D7E13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17</c:v>
                </c:pt>
                <c:pt idx="1">
                  <c:v>13.8</c:v>
                </c:pt>
                <c:pt idx="2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0B-4B23-B43A-CC7AC0D7E13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</c:v>
                </c:pt>
                <c:pt idx="1">
                  <c:v>9.1999999999999993</c:v>
                </c:pt>
                <c:pt idx="2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0B-4B23-B43A-CC7AC0D7E13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12.4</c:v>
                </c:pt>
                <c:pt idx="2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C0B-4B23-B43A-CC7AC0D7E13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10.4</c:v>
                </c:pt>
                <c:pt idx="1">
                  <c:v>11.7</c:v>
                </c:pt>
                <c:pt idx="2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C0B-4B23-B43A-CC7AC0D7E13A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18.5</c:v>
                </c:pt>
                <c:pt idx="2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C0B-4B23-B43A-CC7AC0D7E1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5238784"/>
        <c:axId val="5240320"/>
      </c:barChart>
      <c:catAx>
        <c:axId val="523878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/>
            </a:pPr>
            <a:endParaRPr lang="ru-RU"/>
          </a:p>
        </c:txPr>
        <c:crossAx val="5240320"/>
        <c:crosses val="autoZero"/>
        <c:auto val="1"/>
        <c:lblAlgn val="ctr"/>
        <c:lblOffset val="100"/>
        <c:tickLblSkip val="1"/>
        <c:noMultiLvlLbl val="0"/>
      </c:catAx>
      <c:valAx>
        <c:axId val="524032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52387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11.3</c:v>
                </c:pt>
                <c:pt idx="1">
                  <c:v>13.4</c:v>
                </c:pt>
                <c:pt idx="2">
                  <c:v>11.6</c:v>
                </c:pt>
                <c:pt idx="3">
                  <c:v>14.3</c:v>
                </c:pt>
                <c:pt idx="4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3A-497E-9F9A-14246027355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25.4</c:v>
                </c:pt>
                <c:pt idx="1">
                  <c:v>18.100000000000001</c:v>
                </c:pt>
                <c:pt idx="2">
                  <c:v>29</c:v>
                </c:pt>
                <c:pt idx="3">
                  <c:v>29</c:v>
                </c:pt>
                <c:pt idx="4">
                  <c:v>30.7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3A-497E-9F9A-14246027355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20.8</c:v>
                </c:pt>
                <c:pt idx="1">
                  <c:v>26.8</c:v>
                </c:pt>
                <c:pt idx="2">
                  <c:v>27.3</c:v>
                </c:pt>
                <c:pt idx="3">
                  <c:v>15.3</c:v>
                </c:pt>
                <c:pt idx="4">
                  <c:v>19.100000000000001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3A-497E-9F9A-14246027355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Лист1!$E$2:$E$6</c:f>
              <c:numCache>
                <c:formatCode>0.0</c:formatCode>
                <c:ptCount val="5"/>
                <c:pt idx="0">
                  <c:v>18.600000000000001</c:v>
                </c:pt>
                <c:pt idx="1">
                  <c:v>21.9</c:v>
                </c:pt>
                <c:pt idx="2">
                  <c:v>14.7</c:v>
                </c:pt>
                <c:pt idx="3">
                  <c:v>12.2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3A-497E-9F9A-14246027355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Лист1!$F$2:$F$6</c:f>
              <c:numCache>
                <c:formatCode>0.0</c:formatCode>
                <c:ptCount val="5"/>
                <c:pt idx="0">
                  <c:v>2.7</c:v>
                </c:pt>
                <c:pt idx="3">
                  <c:v>6.8</c:v>
                </c:pt>
                <c:pt idx="4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3A-497E-9F9A-14246027355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Лист1!$G$2:$G$6</c:f>
              <c:numCache>
                <c:formatCode>0.0</c:formatCode>
                <c:ptCount val="5"/>
                <c:pt idx="0">
                  <c:v>8.1999999999999993</c:v>
                </c:pt>
                <c:pt idx="1">
                  <c:v>6.3</c:v>
                </c:pt>
                <c:pt idx="2">
                  <c:v>7.3</c:v>
                </c:pt>
                <c:pt idx="3">
                  <c:v>5.8</c:v>
                </c:pt>
                <c:pt idx="4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13A-497E-9F9A-14246027355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Лист1!$H$2:$H$6</c:f>
              <c:numCache>
                <c:formatCode>0.0</c:formatCode>
                <c:ptCount val="5"/>
                <c:pt idx="0">
                  <c:v>5.8</c:v>
                </c:pt>
                <c:pt idx="1">
                  <c:v>5.3</c:v>
                </c:pt>
                <c:pt idx="2">
                  <c:v>4.4000000000000004</c:v>
                </c:pt>
                <c:pt idx="4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3A-497E-9F9A-142460273557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Лист1!$I$2:$I$6</c:f>
              <c:numCache>
                <c:formatCode>0.0</c:formatCode>
                <c:ptCount val="5"/>
                <c:pt idx="0">
                  <c:v>7.3</c:v>
                </c:pt>
                <c:pt idx="1">
                  <c:v>6.4</c:v>
                </c:pt>
                <c:pt idx="2">
                  <c:v>5.0999999999999996</c:v>
                </c:pt>
                <c:pt idx="3">
                  <c:v>14.6</c:v>
                </c:pt>
                <c:pt idx="4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13A-497E-9F9A-1424602735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2346368"/>
        <c:axId val="42347904"/>
      </c:barChart>
      <c:catAx>
        <c:axId val="423463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42347904"/>
        <c:crosses val="autoZero"/>
        <c:auto val="1"/>
        <c:lblAlgn val="ctr"/>
        <c:lblOffset val="100"/>
        <c:noMultiLvlLbl val="0"/>
      </c:catAx>
      <c:valAx>
        <c:axId val="423479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23463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9.4</c:v>
                </c:pt>
                <c:pt idx="1">
                  <c:v>11.1</c:v>
                </c:pt>
                <c:pt idx="2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0B-4B23-B43A-CC7AC0D7E1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13.8</c:v>
                </c:pt>
                <c:pt idx="2">
                  <c:v>31.5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0B-4B23-B43A-CC7AC0D7E13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11.4</c:v>
                </c:pt>
                <c:pt idx="2">
                  <c:v>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0B-4B23-B43A-CC7AC0D7E13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17</c:v>
                </c:pt>
                <c:pt idx="1">
                  <c:v>14.6</c:v>
                </c:pt>
                <c:pt idx="2">
                  <c:v>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0B-4B23-B43A-CC7AC0D7E13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</c:v>
                </c:pt>
                <c:pt idx="1">
                  <c:v>7.8</c:v>
                </c:pt>
                <c:pt idx="2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0B-4B23-B43A-CC7AC0D7E13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11.5</c:v>
                </c:pt>
                <c:pt idx="2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C0B-4B23-B43A-CC7AC0D7E13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10.4</c:v>
                </c:pt>
                <c:pt idx="1">
                  <c:v>11.2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C0B-4B23-B43A-CC7AC0D7E13A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18.600000000000001</c:v>
                </c:pt>
                <c:pt idx="2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C0B-4B23-B43A-CC7AC0D7E1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5238784"/>
        <c:axId val="5240320"/>
      </c:barChart>
      <c:catAx>
        <c:axId val="523878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/>
            </a:pPr>
            <a:endParaRPr lang="ru-RU"/>
          </a:p>
        </c:txPr>
        <c:crossAx val="5240320"/>
        <c:crosses val="autoZero"/>
        <c:auto val="1"/>
        <c:lblAlgn val="ctr"/>
        <c:lblOffset val="100"/>
        <c:tickLblSkip val="1"/>
        <c:noMultiLvlLbl val="0"/>
      </c:catAx>
      <c:valAx>
        <c:axId val="524032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52387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15.9</c:v>
                </c:pt>
                <c:pt idx="1">
                  <c:v>23.4</c:v>
                </c:pt>
                <c:pt idx="2">
                  <c:v>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3A-497E-9F9A-14246027355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32.799999999999997</c:v>
                </c:pt>
                <c:pt idx="1">
                  <c:v>18.100000000000001</c:v>
                </c:pt>
                <c:pt idx="2">
                  <c:v>45.6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3A-497E-9F9A-14246027355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18.8</c:v>
                </c:pt>
                <c:pt idx="1">
                  <c:v>30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3A-497E-9F9A-14246027355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</c:v>
                </c:pt>
                <c:pt idx="1">
                  <c:v>13.8</c:v>
                </c:pt>
                <c:pt idx="2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3A-497E-9F9A-14246027355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3A-497E-9F9A-14246027355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6.3</c:v>
                </c:pt>
                <c:pt idx="1">
                  <c:v>5.2</c:v>
                </c:pt>
                <c:pt idx="2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13A-497E-9F9A-14246027355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4.3</c:v>
                </c:pt>
                <c:pt idx="1">
                  <c:v>4.3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3A-497E-9F9A-142460273557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4.5</c:v>
                </c:pt>
                <c:pt idx="1">
                  <c:v>4.5999999999999996</c:v>
                </c:pt>
                <c:pt idx="2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13A-497E-9F9A-1424602735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2346368"/>
        <c:axId val="42347904"/>
      </c:barChart>
      <c:catAx>
        <c:axId val="423463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42347904"/>
        <c:crosses val="autoZero"/>
        <c:auto val="1"/>
        <c:lblAlgn val="ctr"/>
        <c:lblOffset val="100"/>
        <c:noMultiLvlLbl val="0"/>
      </c:catAx>
      <c:valAx>
        <c:axId val="423479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23463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D82-46BD-9D75-9948FEAC8BD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D82-46BD-9D75-9948FEAC8BD0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D82-46BD-9D75-9948FEAC8BD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10.3</c:v>
                </c:pt>
                <c:pt idx="1">
                  <c:v>15.7</c:v>
                </c:pt>
                <c:pt idx="2">
                  <c:v>19.100000000000001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29-4B2D-AF84-2069C5C3EA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19.3</c:v>
                </c:pt>
                <c:pt idx="1">
                  <c:v>26.7</c:v>
                </c:pt>
                <c:pt idx="2">
                  <c:v>31.4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29-4B2D-AF84-2069C5C3EAC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12.8</c:v>
                </c:pt>
                <c:pt idx="1">
                  <c:v>16.3</c:v>
                </c:pt>
                <c:pt idx="2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29-4B2D-AF84-2069C5C3EAC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D82-46BD-9D75-9948FEAC8BD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CD82-46BD-9D75-9948FEAC8BD0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CD82-46BD-9D75-9948FEAC8BD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19.5</c:v>
                </c:pt>
                <c:pt idx="1">
                  <c:v>13.3</c:v>
                </c:pt>
                <c:pt idx="2">
                  <c:v>15.9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29-4B2D-AF84-2069C5C3EAC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CD82-46BD-9D75-9948FEAC8BD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CD82-46BD-9D75-9948FEAC8BD0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CD82-46BD-9D75-9948FEAC8BD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</c:v>
                </c:pt>
                <c:pt idx="1">
                  <c:v>12.7</c:v>
                </c:pt>
                <c:pt idx="2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29-4B2D-AF84-2069C5C3EAC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CD82-46BD-9D75-9948FEAC8BD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CD82-46BD-9D75-9948FEAC8BD0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CD82-46BD-9D75-9948FEAC8BD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4.7</c:v>
                </c:pt>
                <c:pt idx="1">
                  <c:v>5.9</c:v>
                </c:pt>
                <c:pt idx="2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029-4B2D-AF84-2069C5C3EAC1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CD82-46BD-9D75-9948FEAC8BD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CD82-46BD-9D75-9948FEAC8BD0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CD82-46BD-9D75-9948FEAC8BD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18.5</c:v>
                </c:pt>
                <c:pt idx="1">
                  <c:v>8</c:v>
                </c:pt>
                <c:pt idx="2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29-4B2D-AF84-2069C5C3EA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42464384"/>
        <c:axId val="42465920"/>
      </c:barChart>
      <c:catAx>
        <c:axId val="4246438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/>
            </a:pPr>
            <a:endParaRPr lang="ru-RU"/>
          </a:p>
        </c:txPr>
        <c:crossAx val="42465920"/>
        <c:crosses val="autoZero"/>
        <c:auto val="1"/>
        <c:lblAlgn val="ctr"/>
        <c:lblOffset val="100"/>
        <c:tickLblSkip val="1"/>
        <c:noMultiLvlLbl val="0"/>
      </c:catAx>
      <c:valAx>
        <c:axId val="4246592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2464384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18.3</c:v>
                </c:pt>
                <c:pt idx="1">
                  <c:v>16</c:v>
                </c:pt>
                <c:pt idx="2">
                  <c:v>13.4</c:v>
                </c:pt>
                <c:pt idx="3">
                  <c:v>13.7</c:v>
                </c:pt>
                <c:pt idx="4">
                  <c:v>18.399999999999999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4F-4000-A684-464D11AD71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37.799999999999997</c:v>
                </c:pt>
                <c:pt idx="1">
                  <c:v>44.3</c:v>
                </c:pt>
                <c:pt idx="2">
                  <c:v>40.4</c:v>
                </c:pt>
                <c:pt idx="3">
                  <c:v>33.5</c:v>
                </c:pt>
                <c:pt idx="4">
                  <c:v>30.9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4F-4000-A684-464D11AD711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16.100000000000001</c:v>
                </c:pt>
                <c:pt idx="1">
                  <c:v>12.4</c:v>
                </c:pt>
                <c:pt idx="2">
                  <c:v>17.5</c:v>
                </c:pt>
                <c:pt idx="3">
                  <c:v>19.8</c:v>
                </c:pt>
                <c:pt idx="4">
                  <c:v>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4F-4000-A684-464D11AD711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Лист1!$E$2:$E$6</c:f>
              <c:numCache>
                <c:formatCode>0.0</c:formatCode>
                <c:ptCount val="5"/>
                <c:pt idx="0">
                  <c:v>15.2</c:v>
                </c:pt>
                <c:pt idx="1">
                  <c:v>12.4</c:v>
                </c:pt>
                <c:pt idx="2">
                  <c:v>18.600000000000001</c:v>
                </c:pt>
                <c:pt idx="3">
                  <c:v>17.899999999999999</c:v>
                </c:pt>
                <c:pt idx="4">
                  <c:v>19.100000000000001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4F-4000-A684-464D11AD711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Лист1!$F$2:$F$6</c:f>
              <c:numCache>
                <c:formatCode>0.0</c:formatCode>
                <c:ptCount val="5"/>
                <c:pt idx="0">
                  <c:v>6.4</c:v>
                </c:pt>
                <c:pt idx="1">
                  <c:v>7.8</c:v>
                </c:pt>
                <c:pt idx="2">
                  <c:v>4.4000000000000004</c:v>
                </c:pt>
                <c:pt idx="3">
                  <c:v>10.3</c:v>
                </c:pt>
                <c:pt idx="4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4F-4000-A684-464D11AD711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Лист1!$G$2:$G$6</c:f>
              <c:numCache>
                <c:formatCode>0.0</c:formatCode>
                <c:ptCount val="5"/>
                <c:pt idx="0">
                  <c:v>1.9</c:v>
                </c:pt>
                <c:pt idx="1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A4F-4000-A684-464D11AD7113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Лист1!$H$2:$H$6</c:f>
              <c:numCache>
                <c:formatCode>0.0</c:formatCode>
                <c:ptCount val="5"/>
                <c:pt idx="0">
                  <c:v>3.7</c:v>
                </c:pt>
                <c:pt idx="1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4F-4000-A684-464D11AD71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2575744"/>
        <c:axId val="42577280"/>
      </c:barChart>
      <c:catAx>
        <c:axId val="425757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42577280"/>
        <c:crosses val="autoZero"/>
        <c:auto val="1"/>
        <c:lblAlgn val="ctr"/>
        <c:lblOffset val="100"/>
        <c:noMultiLvlLbl val="0"/>
      </c:catAx>
      <c:valAx>
        <c:axId val="4257728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25757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6DE-444A-AF20-1F89715D15B6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6DE-444A-AF20-1F89715D15B6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6DE-444A-AF20-1F89715D15B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10.3</c:v>
                </c:pt>
                <c:pt idx="1">
                  <c:v>16</c:v>
                </c:pt>
                <c:pt idx="2">
                  <c:v>18.399999999999999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29-4B2D-AF84-2069C5C3EA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19.3</c:v>
                </c:pt>
                <c:pt idx="1">
                  <c:v>25.8</c:v>
                </c:pt>
                <c:pt idx="2">
                  <c:v>32.200000000000003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29-4B2D-AF84-2069C5C3EAC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12.8</c:v>
                </c:pt>
                <c:pt idx="1">
                  <c:v>16.399999999999999</c:v>
                </c:pt>
                <c:pt idx="2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29-4B2D-AF84-2069C5C3EAC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6DE-444A-AF20-1F89715D15B6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C6DE-444A-AF20-1F89715D15B6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C6DE-444A-AF20-1F89715D15B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19.5</c:v>
                </c:pt>
                <c:pt idx="1">
                  <c:v>13.6</c:v>
                </c:pt>
                <c:pt idx="2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29-4B2D-AF84-2069C5C3EAC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C6DE-444A-AF20-1F89715D15B6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C6DE-444A-AF20-1F89715D15B6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C6DE-444A-AF20-1F89715D15B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</c:v>
                </c:pt>
                <c:pt idx="1">
                  <c:v>12.1</c:v>
                </c:pt>
                <c:pt idx="2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29-4B2D-AF84-2069C5C3EAC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C6DE-444A-AF20-1F89715D15B6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C6DE-444A-AF20-1F89715D15B6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C6DE-444A-AF20-1F89715D15B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4.7</c:v>
                </c:pt>
                <c:pt idx="1">
                  <c:v>5.6</c:v>
                </c:pt>
                <c:pt idx="2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029-4B2D-AF84-2069C5C3EAC1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C6DE-444A-AF20-1F89715D15B6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C6DE-444A-AF20-1F89715D15B6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C6DE-444A-AF20-1F89715D15B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18.5</c:v>
                </c:pt>
                <c:pt idx="1">
                  <c:v>8.8000000000000007</c:v>
                </c:pt>
                <c:pt idx="2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29-4B2D-AF84-2069C5C3EA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42464384"/>
        <c:axId val="42465920"/>
      </c:barChart>
      <c:catAx>
        <c:axId val="4246438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/>
            </a:pPr>
            <a:endParaRPr lang="ru-RU"/>
          </a:p>
        </c:txPr>
        <c:crossAx val="42465920"/>
        <c:crosses val="autoZero"/>
        <c:auto val="1"/>
        <c:lblAlgn val="ctr"/>
        <c:lblOffset val="100"/>
        <c:tickLblSkip val="1"/>
        <c:noMultiLvlLbl val="0"/>
      </c:catAx>
      <c:valAx>
        <c:axId val="4246592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2464384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18.899999999999999</c:v>
                </c:pt>
                <c:pt idx="1">
                  <c:v>12.5</c:v>
                </c:pt>
                <c:pt idx="2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4F-4000-A684-464D11AD71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38.5</c:v>
                </c:pt>
                <c:pt idx="1">
                  <c:v>47</c:v>
                </c:pt>
                <c:pt idx="2">
                  <c:v>42.9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4F-4000-A684-464D11AD711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15.6</c:v>
                </c:pt>
                <c:pt idx="1">
                  <c:v>19.2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4F-4000-A684-464D11AD711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14.3</c:v>
                </c:pt>
                <c:pt idx="1">
                  <c:v>10.7</c:v>
                </c:pt>
                <c:pt idx="2">
                  <c:v>21.7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4F-4000-A684-464D11AD711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8.1999999999999993</c:v>
                </c:pt>
                <c:pt idx="1">
                  <c:v>4.3</c:v>
                </c:pt>
                <c:pt idx="2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4F-4000-A684-464D11AD711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1.3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A4F-4000-A684-464D11AD7113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2.8</c:v>
                </c:pt>
                <c:pt idx="1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4F-4000-A684-464D11AD71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2575744"/>
        <c:axId val="42577280"/>
      </c:barChart>
      <c:catAx>
        <c:axId val="425757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42577280"/>
        <c:crosses val="autoZero"/>
        <c:auto val="1"/>
        <c:lblAlgn val="ctr"/>
        <c:lblOffset val="100"/>
        <c:noMultiLvlLbl val="0"/>
      </c:catAx>
      <c:valAx>
        <c:axId val="4257728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25757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5429C-AAC8-47C6-B497-10DB3F5FDA55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C92BE-E8C3-47F1-AC4E-9E5FE71D4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733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A5CB93B-A919-4C6C-9C11-A36781FDCE38}" type="datetimeFigureOut">
              <a:rPr lang="en-AU"/>
              <a:pPr>
                <a:defRPr/>
              </a:pPr>
              <a:t>4/09/2017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6411931-56BA-4D0B-8C7D-521BE0F7056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3051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758CD-A007-4644-81DD-2F40E4BCFA8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456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5179485" y="6513911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1" y="3257551"/>
            <a:ext cx="6705600" cy="30861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87590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37971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 userDrawn="1"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 userDrawn="1"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A565-0A48-4178-B77D-5B2330E99B4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2B008-9179-4D88-BD88-337B163F6C1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B6AF-26A2-48DF-99F4-30763AC522F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0D1EF-0EB4-40E9-9E65-394659C6461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10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52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87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21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921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63"/>
            <a:ext cx="8534400" cy="10779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5221FB-87CD-493C-B050-3A30E76255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186284"/>
      </p:ext>
    </p:extLst>
  </p:cSld>
  <p:clrMapOvr>
    <a:masterClrMapping/>
  </p:clrMapOvr>
  <p:transition>
    <p:pull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777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08" y="453348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957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060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011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790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914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55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57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674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775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173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458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665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318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867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012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84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A565-0A48-4178-B77D-5B2330E99B4E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356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2B008-9179-4D88-BD88-337B163F6C18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420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004CE-30C1-428B-A131-882F1DABD39F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59836"/>
      </p:ext>
    </p:extLst>
  </p:cSld>
  <p:clrMapOvr>
    <a:masterClrMapping/>
  </p:clrMapOvr>
  <p:hf hd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 smtClean="0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31304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862397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4739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8151498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349089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899957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5456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599454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517575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8561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920998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0288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721350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135673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985094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6045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574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425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3105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55391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1334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6939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171415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233242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969011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674917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375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8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04" r:id="rId17"/>
    <p:sldLayoutId id="2147483703" r:id="rId18"/>
    <p:sldLayoutId id="2147483702" r:id="rId19"/>
    <p:sldLayoutId id="2147483701" r:id="rId20"/>
    <p:sldLayoutId id="2147483811" r:id="rId21"/>
    <p:sldLayoutId id="2147483812" r:id="rId22"/>
    <p:sldLayoutId id="2147483813" r:id="rId23"/>
    <p:sldLayoutId id="2147483814" r:id="rId24"/>
    <p:sldLayoutId id="2147483815" r:id="rId25"/>
    <p:sldLayoutId id="2147483816" r:id="rId2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9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9" r:id="rId3"/>
    <p:sldLayoutId id="2147483708" r:id="rId4"/>
    <p:sldLayoutId id="2147483707" r:id="rId5"/>
    <p:sldLayoutId id="2147483706" r:id="rId6"/>
    <p:sldLayoutId id="2147483705" r:id="rId7"/>
  </p:sldLayoutIdLst>
  <p:timing>
    <p:tnLst>
      <p:par>
        <p:cTn id="1" dur="indefinite" restart="never" nodeType="tmRoot"/>
      </p:par>
    </p:tnLst>
  </p:timing>
  <p:hf hdr="0" dt="0"/>
  <p:txStyles>
    <p:titleStyle>
      <a:lvl1pPr marL="266700" indent="0"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57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36" r:id="rId9"/>
    <p:sldLayoutId id="2147483739" r:id="rId10"/>
    <p:sldLayoutId id="2147483740" r:id="rId11"/>
    <p:sldLayoutId id="2147483741" r:id="rId12"/>
    <p:sldLayoutId id="2147483744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90" name="Рисунок 8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0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2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0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0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Аудитория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Drive2.ru</a:t>
            </a:r>
            <a:br>
              <a:rPr lang="en-US" dirty="0" smtClean="0"/>
            </a:br>
            <a:r>
              <a:rPr lang="ru-RU" dirty="0" smtClean="0"/>
              <a:t>Июль 2017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Россия 0+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365104"/>
            <a:ext cx="356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Desktop</a:t>
            </a:r>
            <a:endParaRPr lang="ru-RU" sz="3200" dirty="0" err="1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897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49410780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 panose="020B0604020202020204" pitchFamily="34" charset="0"/>
              </a:rPr>
              <a:t>Структура аудитории Drive2.ru, в %. Пол / Возраст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 panose="020B0604020202020204" pitchFamily="34" charset="0"/>
              </a:rPr>
              <a:pPr/>
              <a:t>10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45-</a:t>
            </a:r>
            <a:r>
              <a:rPr lang="en-US" sz="1100" b="0" dirty="0" smtClean="0">
                <a:latin typeface="Arial" panose="020B0604020202020204" pitchFamily="34" charset="0"/>
              </a:rPr>
              <a:t>6</a:t>
            </a:r>
            <a:r>
              <a:rPr lang="ru-RU" sz="1100" b="0" dirty="0" smtClean="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/>
              <a:t>Россия 0+, Июль 2017, % от Monthly Reach, % от Average Weekly Reach, % от Average Daily Reach</a:t>
            </a:r>
          </a:p>
          <a:p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45-</a:t>
            </a:r>
            <a:r>
              <a:rPr lang="en-US" sz="1100" b="0" dirty="0" smtClean="0">
                <a:latin typeface="Arial" panose="020B0604020202020204" pitchFamily="34" charset="0"/>
              </a:rPr>
              <a:t>6</a:t>
            </a:r>
            <a:r>
              <a:rPr lang="ru-RU" sz="1100" b="0" dirty="0" smtClean="0">
                <a:latin typeface="Arial" panose="020B0604020202020204" pitchFamily="34" charset="0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268916"/>
              </p:ext>
            </p:extLst>
          </p:nvPr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29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587879850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 panose="020B0604020202020204" pitchFamily="34" charset="0"/>
              </a:rPr>
              <a:t>Структура аудитории Drive2.ru, в %. Род занятий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 panose="020B0604020202020204" pitchFamily="34" charset="0"/>
              </a:rPr>
              <a:pPr/>
              <a:t>11</a:t>
            </a:fld>
            <a:endParaRPr lang="en-AU" dirty="0">
              <a:latin typeface="Arial" panose="020B0604020202020204" pitchFamily="34" charset="0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392473"/>
              </p:ext>
            </p:extLst>
          </p:nvPr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/>
              <a:t>Россия 0+, Июль 2017, % от Monthly Reach, % от Average Weekly Reach, % от 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92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и профиль аудитории Drive2.ru </a:t>
            </a:r>
            <a:endParaRPr lang="ru-RU" dirty="0"/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963202201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73296587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 panose="020B0604020202020204" pitchFamily="34" charset="0"/>
              </a:rPr>
              <a:pPr/>
              <a:t>12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/>
              <a:t>Affinity Index: отношение доли целевой группы в аудитории интернет-проекта за месяц (в %) </a:t>
            </a:r>
            <a:br>
              <a:rPr lang="ru-RU" smtClean="0"/>
            </a:br>
            <a:r>
              <a:rPr lang="ru-RU" smtClean="0"/>
              <a:t>к ее доле в населении России 12-64 лет. Среднее значение индекса = 100. </a:t>
            </a:r>
            <a:endParaRPr lang="ru-RU" dirty="0"/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/>
              <a:t>Россия 0+, Июль 2017, </a:t>
            </a:r>
            <a:r>
              <a:rPr lang="en-US" sz="1400" smtClean="0"/>
              <a:t>Monthly Reach </a:t>
            </a:r>
            <a:r>
              <a:rPr lang="ru-RU" sz="1400" smtClean="0"/>
              <a:t>в тыс.чел., </a:t>
            </a:r>
            <a:r>
              <a:rPr lang="en-US" sz="1400" smtClean="0"/>
              <a:t>Affinity Index</a:t>
            </a:r>
          </a:p>
          <a:p>
            <a:r>
              <a:rPr lang="en-US" sz="1400" smtClean="0"/>
              <a:t>   </a:t>
            </a:r>
            <a:endParaRPr lang="ru-RU" dirty="0"/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 panose="020B0604020202020204" pitchFamily="34" charset="0"/>
              </a:rPr>
              <a:t>                Род занятий                                 Пол / Возраст</a:t>
            </a:r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 panose="020B0604020202020204" pitchFamily="34" charset="0"/>
              </a:rPr>
              <a:t>Affinity Index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 panose="020B0604020202020204" pitchFamily="34" charset="0"/>
              </a:rPr>
              <a:t>Monthly Reach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33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и профиль аудитории Drive2.ru </a:t>
            </a:r>
            <a:endParaRPr lang="ru-RU" dirty="0"/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179093451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736824046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 panose="020B0604020202020204" pitchFamily="34" charset="0"/>
              </a:rPr>
              <a:pPr/>
              <a:t>13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/>
              <a:t>Affinity Internet: отношение доли целевой группы в аудитории интернет-проекта за месяц (в %) </a:t>
            </a:r>
            <a:br>
              <a:rPr lang="ru-RU" smtClean="0"/>
            </a:br>
            <a:r>
              <a:rPr lang="ru-RU" smtClean="0"/>
              <a:t>к ее доле в аудитории Интернета в целом 12-64 лет. Среднее значение индекса = 100. </a:t>
            </a:r>
            <a:endParaRPr lang="ru-RU" dirty="0"/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/>
              <a:t>Россия 0+, Июль 2017, </a:t>
            </a:r>
            <a:r>
              <a:rPr lang="en-US" sz="1400" smtClean="0"/>
              <a:t>Monthly Reach </a:t>
            </a:r>
            <a:r>
              <a:rPr lang="ru-RU" sz="1400" smtClean="0"/>
              <a:t>в тыс.чел., </a:t>
            </a:r>
            <a:r>
              <a:rPr lang="en-US" sz="1400" smtClean="0"/>
              <a:t>Affinity Internet</a:t>
            </a:r>
          </a:p>
          <a:p>
            <a:r>
              <a:rPr lang="en-US" sz="1400" smtClean="0"/>
              <a:t>   </a:t>
            </a:r>
            <a:endParaRPr lang="ru-RU" dirty="0"/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 panose="020B0604020202020204" pitchFamily="34" charset="0"/>
              </a:rPr>
              <a:t>                Род занятий                                 Пол / Возраст</a:t>
            </a:r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 panose="020B0604020202020204" pitchFamily="34" charset="0"/>
              </a:rPr>
              <a:t>Affinity Internet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 panose="020B0604020202020204" pitchFamily="34" charset="0"/>
              </a:rPr>
              <a:t>Monthly Reach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23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Россия 0+ </a:t>
            </a:r>
            <a:r>
              <a:rPr lang="en-US" sz="1300" dirty="0" smtClean="0">
                <a:latin typeface="Arial" panose="020B0604020202020204" pitchFamily="34" charset="0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sz="1300" dirty="0" smtClean="0">
                <a:latin typeface="Arial" panose="020B0604020202020204" pitchFamily="34" charset="0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+ </a:t>
            </a:r>
            <a:r>
              <a:rPr lang="en-US" sz="1300" dirty="0" smtClean="0">
                <a:latin typeface="Arial" panose="020B0604020202020204" pitchFamily="34" charset="0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sz="1300" dirty="0" smtClean="0">
                <a:latin typeface="Arial" panose="020B0604020202020204" pitchFamily="34" charset="0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 panose="020B0604020202020204" pitchFamily="34" charset="0"/>
              </a:rPr>
              <a:t> </a:t>
            </a:r>
            <a:br>
              <a:rPr lang="en-US" sz="1300" dirty="0" smtClean="0">
                <a:latin typeface="Arial" panose="020B0604020202020204" pitchFamily="34" charset="0"/>
              </a:rPr>
            </a:br>
            <a:r>
              <a:rPr lang="en-US" sz="1300" dirty="0" smtClean="0">
                <a:latin typeface="Arial" panose="020B0604020202020204" pitchFamily="34" charset="0"/>
              </a:rPr>
              <a:t>(</a:t>
            </a:r>
            <a:r>
              <a:rPr lang="ru-RU" sz="1300" dirty="0" smtClean="0">
                <a:latin typeface="Arial" panose="020B0604020202020204" pitchFamily="34" charset="0"/>
              </a:rPr>
              <a:t>в таблицах Россия 100+) 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Monthly Reach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Weekly Reach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 panose="020B0604020202020204" pitchFamily="34" charset="0"/>
              </a:rPr>
              <a:t>. </a:t>
            </a:r>
            <a:r>
              <a:rPr lang="ru-RU" sz="1300" dirty="0" smtClean="0">
                <a:latin typeface="Arial" panose="020B0604020202020204" pitchFamily="34" charset="0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Daily Reach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Weekly Frequency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Daily Frequency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 panose="020B0604020202020204" pitchFamily="34" charset="0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Affinity Index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 panose="020B0604020202020204" pitchFamily="34" charset="0"/>
              </a:rPr>
              <a:t>интернет-проекта</a:t>
            </a:r>
            <a:r>
              <a:rPr lang="ru-RU" sz="1300" dirty="0" smtClean="0">
                <a:latin typeface="Arial" panose="020B0604020202020204" pitchFamily="34" charset="0"/>
              </a:rPr>
              <a:t> за месяц (в %) </a:t>
            </a:r>
            <a:br>
              <a:rPr lang="ru-RU" sz="1300" dirty="0" smtClean="0">
                <a:latin typeface="Arial" panose="020B0604020202020204" pitchFamily="34" charset="0"/>
              </a:rPr>
            </a:br>
            <a:r>
              <a:rPr lang="ru-RU" sz="1300" dirty="0" smtClean="0">
                <a:latin typeface="Arial" panose="020B0604020202020204" pitchFamily="34" charset="0"/>
              </a:rPr>
              <a:t>к ее доле в населении 12-64 лет</a:t>
            </a:r>
            <a:r>
              <a:rPr lang="en-US" sz="1300" dirty="0" smtClean="0">
                <a:latin typeface="Arial" panose="020B0604020202020204" pitchFamily="34" charset="0"/>
              </a:rPr>
              <a:t>.</a:t>
            </a:r>
            <a:r>
              <a:rPr lang="ru-RU" sz="1300" dirty="0" smtClean="0">
                <a:latin typeface="Arial" panose="020B0604020202020204" pitchFamily="34" charset="0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Affinity Internet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 panose="020B0604020202020204" pitchFamily="34" charset="0"/>
              </a:rPr>
              <a:t>интернет-проекта</a:t>
            </a:r>
            <a:r>
              <a:rPr lang="ru-RU" sz="1300" dirty="0" smtClean="0">
                <a:latin typeface="Arial" panose="020B0604020202020204" pitchFamily="34" charset="0"/>
              </a:rPr>
              <a:t> за месяц (в %) </a:t>
            </a:r>
            <a:br>
              <a:rPr lang="ru-RU" sz="1300" dirty="0" smtClean="0">
                <a:latin typeface="Arial" panose="020B0604020202020204" pitchFamily="34" charset="0"/>
              </a:rPr>
            </a:br>
            <a:r>
              <a:rPr lang="ru-RU" sz="1300" dirty="0" smtClean="0">
                <a:latin typeface="Arial" panose="020B0604020202020204" pitchFamily="34" charset="0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 panose="020B0604020202020204" pitchFamily="34" charset="0"/>
              </a:rPr>
            </a:br>
            <a:endParaRPr lang="ru-RU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 panose="020B0604020202020204" pitchFamily="34" charset="0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 panose="020B0604020202020204" pitchFamily="34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80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1077912"/>
          </a:xfrm>
          <a:noFill/>
        </p:spPr>
        <p:txBody>
          <a:bodyPr/>
          <a:lstStyle/>
          <a:p>
            <a:r>
              <a:rPr lang="ru-RU" dirty="0"/>
              <a:t>Аудитория </a:t>
            </a:r>
            <a:r>
              <a:rPr lang="en-US" dirty="0" smtClean="0"/>
              <a:t>Drive2.ru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Июль 201</a:t>
            </a:r>
            <a:r>
              <a:rPr lang="en-US" dirty="0" smtClean="0"/>
              <a:t>7</a:t>
            </a:r>
            <a:r>
              <a:rPr lang="ru-RU" dirty="0" smtClean="0"/>
              <a:t>, </a:t>
            </a:r>
            <a:r>
              <a:rPr lang="ru-RU" dirty="0"/>
              <a:t>12-64 лет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6" name="Table_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2261252"/>
              </p:ext>
            </p:extLst>
          </p:nvPr>
        </p:nvGraphicFramePr>
        <p:xfrm>
          <a:off x="179388" y="1011157"/>
          <a:ext cx="7799759" cy="4939203"/>
        </p:xfrm>
        <a:graphic>
          <a:graphicData uri="http://schemas.openxmlformats.org/drawingml/2006/table">
            <a:tbl>
              <a:tblPr/>
              <a:tblGrid>
                <a:gridCol w="1328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1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3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1322">
                  <a:extLst>
                    <a:ext uri="{9D8B030D-6E8A-4147-A177-3AD203B41FA5}">
                      <a16:colId xmlns:a16="http://schemas.microsoft.com/office/drawing/2014/main" val="1126690497"/>
                    </a:ext>
                  </a:extLst>
                </a:gridCol>
                <a:gridCol w="841322">
                  <a:extLst>
                    <a:ext uri="{9D8B030D-6E8A-4147-A177-3AD203B41FA5}">
                      <a16:colId xmlns:a16="http://schemas.microsoft.com/office/drawing/2014/main" val="3079233305"/>
                    </a:ext>
                  </a:extLst>
                </a:gridCol>
                <a:gridCol w="841322">
                  <a:extLst>
                    <a:ext uri="{9D8B030D-6E8A-4147-A177-3AD203B41FA5}">
                      <a16:colId xmlns:a16="http://schemas.microsoft.com/office/drawing/2014/main" val="2482723182"/>
                    </a:ext>
                  </a:extLst>
                </a:gridCol>
              </a:tblGrid>
              <a:tr h="377537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Drive2.ru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86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0+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100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k+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Москва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СПб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Екб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Нск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6 106.0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4 221.6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647.8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2 388.8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1 720.4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239.0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604.9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423.4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Объект 2"/>
          <p:cNvSpPr txBox="1">
            <a:spLocks/>
          </p:cNvSpPr>
          <p:nvPr/>
        </p:nvSpPr>
        <p:spPr>
          <a:xfrm>
            <a:off x="179512" y="6007099"/>
            <a:ext cx="8569325" cy="431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b="1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252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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508000" indent="-255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760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</a:t>
            </a:r>
            <a:r>
              <a:rPr lang="ru-RU" sz="1050" b="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силу размера выборки значение не является статистически валидным.</a:t>
            </a:r>
          </a:p>
        </p:txBody>
      </p:sp>
    </p:spTree>
    <p:extLst>
      <p:ext uri="{BB962C8B-B14F-4D97-AF65-F5344CB8AC3E}">
        <p14:creationId xmlns:p14="http://schemas.microsoft.com/office/powerpoint/2010/main" val="3035520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dirty="0" smtClean="0"/>
              <a:t>Динамика аудитории </a:t>
            </a:r>
            <a:r>
              <a:rPr lang="en-US" dirty="0" smtClean="0"/>
              <a:t>Drive2.ru </a:t>
            </a:r>
            <a:endParaRPr lang="ru-RU" dirty="0"/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884490260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483982470"/>
              </p:ext>
            </p:extLst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6 106
 </a:t>
                      </a:r>
                      <a:r>
                        <a:rPr lang="ru-RU" sz="1400" b="0" dirty="0" err="1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тыс.чел</a:t>
                      </a:r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2 389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605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dirty="0" smtClean="0"/>
              <a:t>Россия 0+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 panose="020B0604020202020204" pitchFamily="34" charset="0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355891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Drive2.ru, в %. Пол / Возраст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57099107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959830288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4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Июль 2017, % от Monthly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531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dirty="0" smtClean="0"/>
              <a:t>Структура аудитории Drive2.ru, в %. Пол / Возраст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310975700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516919485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5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dirty="0" err="1" smtClean="0"/>
              <a:t>Россия</a:t>
            </a:r>
            <a:r>
              <a:rPr lang="en-US" dirty="0" smtClean="0"/>
              <a:t> 0+, </a:t>
            </a:r>
            <a:r>
              <a:rPr lang="en-US" dirty="0" err="1" smtClean="0"/>
              <a:t>Июль</a:t>
            </a:r>
            <a:r>
              <a:rPr lang="en-US" dirty="0" smtClean="0"/>
              <a:t> 2017, % </a:t>
            </a:r>
            <a:r>
              <a:rPr lang="en-US" dirty="0" err="1" smtClean="0"/>
              <a:t>от</a:t>
            </a:r>
            <a:r>
              <a:rPr lang="en-US" dirty="0" smtClean="0"/>
              <a:t> 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44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dirty="0" smtClean="0"/>
              <a:t>Структура аудитории Drive2.ru, в %. Род занятий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574564088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660733916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6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Июль 2017, % от Monthly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669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Drive2.ru, в %. Род занятий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30101684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293572532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7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/>
              <a:t>Россия 0+, Июль 2017, % от 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26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Drive2.ru, в %. Уровень дохода семьи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853096260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356915613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8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Июль 2017, % от Monthly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34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Drive2.ru, в %. Уровень дохода семьи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85028006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444155023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9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/>
              <a:t>Россия 0+, Июль 2017, % от 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43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2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WebIndex_Theme_mediascop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_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1_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3. TNS 4x3 Monitor Template</Template>
  <TotalTime>15035</TotalTime>
  <Words>702</Words>
  <Application>Microsoft Office PowerPoint</Application>
  <PresentationFormat>Экран (4:3)</PresentationFormat>
  <Paragraphs>313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14</vt:i4>
      </vt:variant>
    </vt:vector>
  </HeadingPairs>
  <TitlesOfParts>
    <vt:vector size="28" baseType="lpstr">
      <vt:lpstr>Arial</vt:lpstr>
      <vt:lpstr>Calibri</vt:lpstr>
      <vt:lpstr>Verdana</vt:lpstr>
      <vt:lpstr>Wingdings</vt:lpstr>
      <vt:lpstr>3. TNS 4x3 Monitor Template</vt:lpstr>
      <vt:lpstr>Grey Box Masters</vt:lpstr>
      <vt:lpstr>NO Grey Box Masters</vt:lpstr>
      <vt:lpstr>GRID LAYOUT</vt:lpstr>
      <vt:lpstr>1_3. TNS 4x3 Monitor Template</vt:lpstr>
      <vt:lpstr>WebIndex_Theme_mediascope</vt:lpstr>
      <vt:lpstr>1_Grey Box Masters</vt:lpstr>
      <vt:lpstr>1_NO Grey Box Masters</vt:lpstr>
      <vt:lpstr>1_GRID LAYOUT</vt:lpstr>
      <vt:lpstr>2_3. TNS 4x3 Monitor Template</vt:lpstr>
      <vt:lpstr>Аудитория  Drive2.ru Июль 2017 </vt:lpstr>
      <vt:lpstr>Аудитория Drive2.ru Июль 2017, 12-64 лет</vt:lpstr>
      <vt:lpstr>Динамика аудитории Drive2.ru </vt:lpstr>
      <vt:lpstr>Структура аудитории Drive2.ru, в %. Пол / Возраст</vt:lpstr>
      <vt:lpstr>Структура аудитории Drive2.ru, в %. Пол / Возраст</vt:lpstr>
      <vt:lpstr>Структура аудитории Drive2.ru, в %. Род занятий</vt:lpstr>
      <vt:lpstr>Структура аудитории Drive2.ru, в %. Род занятий</vt:lpstr>
      <vt:lpstr>Структура аудитории Drive2.ru, в %. Уровень дохода семьи</vt:lpstr>
      <vt:lpstr>Структура аудитории Drive2.ru, в %. Уровень дохода семьи</vt:lpstr>
      <vt:lpstr>Структура аудитории Drive2.ru, в %. Пол / Возраст</vt:lpstr>
      <vt:lpstr>Структура аудитории Drive2.ru, в %. Род занятий</vt:lpstr>
      <vt:lpstr>Структура и профиль аудитории Drive2.ru </vt:lpstr>
      <vt:lpstr>Структура и профиль аудитории Drive2.ru </vt:lpstr>
      <vt:lpstr>Определения и комментарии</vt:lpstr>
    </vt:vector>
  </TitlesOfParts>
  <Company>WPP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Contents</dc:title>
  <dc:creator>FalconerS</dc:creator>
  <cp:lastModifiedBy>Ирина Гуля</cp:lastModifiedBy>
  <cp:revision>459</cp:revision>
  <dcterms:created xsi:type="dcterms:W3CDTF">2012-03-23T16:33:37Z</dcterms:created>
  <dcterms:modified xsi:type="dcterms:W3CDTF">2017-09-04T08:42:32Z</dcterms:modified>
</cp:coreProperties>
</file>