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theme/theme9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63" r:id="rId2"/>
    <p:sldMasterId id="2147483669" r:id="rId3"/>
    <p:sldMasterId id="2147483677" r:id="rId4"/>
    <p:sldMasterId id="2147483749" r:id="rId5"/>
    <p:sldMasterId id="2147483758" r:id="rId6"/>
    <p:sldMasterId id="2147483780" r:id="rId7"/>
    <p:sldMasterId id="2147483788" r:id="rId8"/>
    <p:sldMasterId id="2147483802" r:id="rId9"/>
    <p:sldMasterId id="2147483804" r:id="rId10"/>
  </p:sldMasterIdLst>
  <p:notesMasterIdLst>
    <p:notesMasterId r:id="rId25"/>
  </p:notesMasterIdLst>
  <p:handoutMasterIdLst>
    <p:handoutMasterId r:id="rId26"/>
  </p:handoutMasterIdLst>
  <p:sldIdLst>
    <p:sldId id="256" r:id="rId11"/>
    <p:sldId id="269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</p:sldIdLst>
  <p:sldSz cx="9144000" cy="6858000" type="screen4x3"/>
  <p:notesSz cx="9144000" cy="6858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4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458">
          <p15:clr>
            <a:srgbClr val="A4A3A4"/>
          </p15:clr>
        </p15:guide>
        <p15:guide id="4" orient="horz" pos="3192">
          <p15:clr>
            <a:srgbClr val="A4A3A4"/>
          </p15:clr>
        </p15:guide>
        <p15:guide id="5" orient="horz" pos="2873">
          <p15:clr>
            <a:srgbClr val="A4A3A4"/>
          </p15:clr>
        </p15:guide>
        <p15:guide id="6" orient="horz" pos="982">
          <p15:clr>
            <a:srgbClr val="A4A3A4"/>
          </p15:clr>
        </p15:guide>
        <p15:guide id="7" orient="horz" pos="188">
          <p15:clr>
            <a:srgbClr val="A4A3A4"/>
          </p15:clr>
        </p15:guide>
        <p15:guide id="8" orient="horz" pos="3509">
          <p15:clr>
            <a:srgbClr val="A4A3A4"/>
          </p15:clr>
        </p15:guide>
        <p15:guide id="9" orient="horz" pos="663">
          <p15:clr>
            <a:srgbClr val="A4A3A4"/>
          </p15:clr>
        </p15:guide>
        <p15:guide id="10" pos="180">
          <p15:clr>
            <a:srgbClr val="A4A3A4"/>
          </p15:clr>
        </p15:guide>
        <p15:guide id="11" pos="814">
          <p15:clr>
            <a:srgbClr val="A4A3A4"/>
          </p15:clr>
        </p15:guide>
        <p15:guide id="12" pos="3331">
          <p15:clr>
            <a:srgbClr val="A4A3A4"/>
          </p15:clr>
        </p15:guide>
        <p15:guide id="13" pos="351">
          <p15:clr>
            <a:srgbClr val="A4A3A4"/>
          </p15:clr>
        </p15:guide>
        <p15:guide id="14" pos="56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90"/>
    <a:srgbClr val="99CF00"/>
    <a:srgbClr val="D60093"/>
    <a:srgbClr val="FF9900"/>
    <a:srgbClr val="3399CC"/>
    <a:srgbClr val="FF0099"/>
    <a:srgbClr val="4097B2"/>
    <a:srgbClr val="333333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42" autoAdjust="0"/>
    <p:restoredTop sz="97884" autoAdjust="0"/>
  </p:normalViewPr>
  <p:slideViewPr>
    <p:cSldViewPr snapToGrid="0">
      <p:cViewPr varScale="1">
        <p:scale>
          <a:sx n="107" d="100"/>
          <a:sy n="107" d="100"/>
        </p:scale>
        <p:origin x="1254" y="102"/>
      </p:cViewPr>
      <p:guideLst>
        <p:guide orient="horz" pos="4144"/>
        <p:guide orient="horz" pos="2160"/>
        <p:guide orient="horz" pos="1458"/>
        <p:guide orient="horz" pos="3192"/>
        <p:guide orient="horz" pos="2873"/>
        <p:guide orient="horz" pos="982"/>
        <p:guide orient="horz" pos="188"/>
        <p:guide orient="horz" pos="3509"/>
        <p:guide orient="horz" pos="663"/>
        <p:guide pos="180"/>
        <p:guide pos="814"/>
        <p:guide pos="3331"/>
        <p:guide pos="351"/>
        <p:guide pos="5685"/>
      </p:guideLst>
    </p:cSldViewPr>
  </p:slideViewPr>
  <p:notesTextViewPr>
    <p:cViewPr>
      <p:scale>
        <a:sx n="83" d="100"/>
        <a:sy n="83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-2094" y="-9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71056713595602"/>
          <c:y val="3.0805612351265669E-2"/>
          <c:w val="0.79604777592293363"/>
          <c:h val="0.836757073570771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  <c:pt idx="4">
                  <c:v>42583</c:v>
                </c:pt>
                <c:pt idx="5">
                  <c:v>42614</c:v>
                </c:pt>
                <c:pt idx="6">
                  <c:v>42644</c:v>
                </c:pt>
                <c:pt idx="7">
                  <c:v>42675</c:v>
                </c:pt>
                <c:pt idx="8">
                  <c:v>42705</c:v>
                </c:pt>
                <c:pt idx="9">
                  <c:v>42736</c:v>
                </c:pt>
                <c:pt idx="10">
                  <c:v>42767</c:v>
                </c:pt>
                <c:pt idx="11">
                  <c:v>42795</c:v>
                </c:pt>
                <c:pt idx="12">
                  <c:v>42826</c:v>
                </c:pt>
                <c:pt idx="13">
                  <c:v>42856</c:v>
                </c:pt>
                <c:pt idx="14">
                  <c:v>42887</c:v>
                </c:pt>
              </c:numCache>
            </c:numRef>
          </c:cat>
          <c:val>
            <c:numRef>
              <c:f>Лист1!$B$2:$B$49</c:f>
              <c:numCache>
                <c:formatCode>0.0</c:formatCode>
                <c:ptCount val="48"/>
                <c:pt idx="0">
                  <c:v>6455</c:v>
                </c:pt>
                <c:pt idx="1">
                  <c:v>6189.3</c:v>
                </c:pt>
                <c:pt idx="2">
                  <c:v>5813.1</c:v>
                </c:pt>
                <c:pt idx="3">
                  <c:v>6404.7</c:v>
                </c:pt>
                <c:pt idx="4">
                  <c:v>6766.4</c:v>
                </c:pt>
                <c:pt idx="5">
                  <c:v>6179.1</c:v>
                </c:pt>
                <c:pt idx="6">
                  <c:v>6560.5</c:v>
                </c:pt>
                <c:pt idx="7">
                  <c:v>6500</c:v>
                </c:pt>
                <c:pt idx="8">
                  <c:v>5952.5</c:v>
                </c:pt>
                <c:pt idx="9">
                  <c:v>6353.7</c:v>
                </c:pt>
                <c:pt idx="10">
                  <c:v>5778.7</c:v>
                </c:pt>
                <c:pt idx="11">
                  <c:v>6095.2</c:v>
                </c:pt>
                <c:pt idx="12">
                  <c:v>6498.6</c:v>
                </c:pt>
                <c:pt idx="13">
                  <c:v>6218.3</c:v>
                </c:pt>
                <c:pt idx="14">
                  <c:v>5849.1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91-433C-A14D-E7EF5F2E42F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Average Weekly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  <c:pt idx="4">
                  <c:v>42583</c:v>
                </c:pt>
                <c:pt idx="5">
                  <c:v>42614</c:v>
                </c:pt>
                <c:pt idx="6">
                  <c:v>42644</c:v>
                </c:pt>
                <c:pt idx="7">
                  <c:v>42675</c:v>
                </c:pt>
                <c:pt idx="8">
                  <c:v>42705</c:v>
                </c:pt>
                <c:pt idx="9">
                  <c:v>42736</c:v>
                </c:pt>
                <c:pt idx="10">
                  <c:v>42767</c:v>
                </c:pt>
                <c:pt idx="11">
                  <c:v>42795</c:v>
                </c:pt>
                <c:pt idx="12">
                  <c:v>42826</c:v>
                </c:pt>
                <c:pt idx="13">
                  <c:v>42856</c:v>
                </c:pt>
                <c:pt idx="14">
                  <c:v>42887</c:v>
                </c:pt>
              </c:numCache>
            </c:numRef>
          </c:cat>
          <c:val>
            <c:numRef>
              <c:f>Лист1!$C$2:$C$49</c:f>
              <c:numCache>
                <c:formatCode>0.0</c:formatCode>
                <c:ptCount val="48"/>
                <c:pt idx="0">
                  <c:v>2700.5</c:v>
                </c:pt>
                <c:pt idx="1">
                  <c:v>2371.4</c:v>
                </c:pt>
                <c:pt idx="2">
                  <c:v>2348.1999999999998</c:v>
                </c:pt>
                <c:pt idx="3">
                  <c:v>2520.1999999999998</c:v>
                </c:pt>
                <c:pt idx="4">
                  <c:v>2464.3000000000002</c:v>
                </c:pt>
                <c:pt idx="5">
                  <c:v>2541.1</c:v>
                </c:pt>
                <c:pt idx="6">
                  <c:v>2659.3</c:v>
                </c:pt>
                <c:pt idx="7">
                  <c:v>2618</c:v>
                </c:pt>
                <c:pt idx="8">
                  <c:v>2381.3000000000002</c:v>
                </c:pt>
                <c:pt idx="9">
                  <c:v>2443.1999999999998</c:v>
                </c:pt>
                <c:pt idx="10">
                  <c:v>2446.3000000000002</c:v>
                </c:pt>
                <c:pt idx="11">
                  <c:v>2507.4</c:v>
                </c:pt>
                <c:pt idx="12">
                  <c:v>2695.7</c:v>
                </c:pt>
                <c:pt idx="13">
                  <c:v>2568.3000000000002</c:v>
                </c:pt>
                <c:pt idx="14">
                  <c:v>2323.3000000000002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91-433C-A14D-E7EF5F2E42F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Average Daily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  <c:pt idx="4">
                  <c:v>42583</c:v>
                </c:pt>
                <c:pt idx="5">
                  <c:v>42614</c:v>
                </c:pt>
                <c:pt idx="6">
                  <c:v>42644</c:v>
                </c:pt>
                <c:pt idx="7">
                  <c:v>42675</c:v>
                </c:pt>
                <c:pt idx="8">
                  <c:v>42705</c:v>
                </c:pt>
                <c:pt idx="9">
                  <c:v>42736</c:v>
                </c:pt>
                <c:pt idx="10">
                  <c:v>42767</c:v>
                </c:pt>
                <c:pt idx="11">
                  <c:v>42795</c:v>
                </c:pt>
                <c:pt idx="12">
                  <c:v>42826</c:v>
                </c:pt>
                <c:pt idx="13">
                  <c:v>42856</c:v>
                </c:pt>
                <c:pt idx="14">
                  <c:v>42887</c:v>
                </c:pt>
              </c:numCache>
            </c:numRef>
          </c:cat>
          <c:val>
            <c:numRef>
              <c:f>Лист1!$D$2:$D$49</c:f>
              <c:numCache>
                <c:formatCode>0.0</c:formatCode>
                <c:ptCount val="48"/>
                <c:pt idx="0">
                  <c:v>737.1</c:v>
                </c:pt>
                <c:pt idx="1">
                  <c:v>663.3</c:v>
                </c:pt>
                <c:pt idx="2">
                  <c:v>629.70000000000005</c:v>
                </c:pt>
                <c:pt idx="3">
                  <c:v>615.4</c:v>
                </c:pt>
                <c:pt idx="4">
                  <c:v>633.5</c:v>
                </c:pt>
                <c:pt idx="5">
                  <c:v>643.79999999999995</c:v>
                </c:pt>
                <c:pt idx="6">
                  <c:v>664.1</c:v>
                </c:pt>
                <c:pt idx="7">
                  <c:v>684.8</c:v>
                </c:pt>
                <c:pt idx="8">
                  <c:v>592.4</c:v>
                </c:pt>
                <c:pt idx="9">
                  <c:v>612.4</c:v>
                </c:pt>
                <c:pt idx="10">
                  <c:v>631.29999999999995</c:v>
                </c:pt>
                <c:pt idx="11">
                  <c:v>651.20000000000005</c:v>
                </c:pt>
                <c:pt idx="12">
                  <c:v>683.2</c:v>
                </c:pt>
                <c:pt idx="13">
                  <c:v>658.4</c:v>
                </c:pt>
                <c:pt idx="14">
                  <c:v>580.79999999999995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191-433C-A14D-E7EF5F2E42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268728"/>
        <c:axId val="176269120"/>
      </c:lineChart>
      <c:dateAx>
        <c:axId val="176268728"/>
        <c:scaling>
          <c:orientation val="minMax"/>
        </c:scaling>
        <c:delete val="0"/>
        <c:axPos val="b"/>
        <c:numFmt formatCode="[$-419]mmm\ \'yy;@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6269120"/>
        <c:crosses val="autoZero"/>
        <c:auto val="1"/>
        <c:lblOffset val="100"/>
        <c:baseTimeUnit val="months"/>
        <c:majorUnit val="1"/>
        <c:majorTimeUnit val="months"/>
      </c:dateAx>
      <c:valAx>
        <c:axId val="176269120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6268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7E5-4A5E-BB4D-0BB99E8C311D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7E5-4A5E-BB4D-0BB99E8C311D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7E5-4A5E-BB4D-0BB99E8C311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30.7</c:v>
                </c:pt>
                <c:pt idx="1">
                  <c:v>39.700000000000003</c:v>
                </c:pt>
                <c:pt idx="2">
                  <c:v>46.4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57-4997-B0C3-2660B7EC221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7E5-4A5E-BB4D-0BB99E8C311D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7E5-4A5E-BB4D-0BB99E8C311D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7E5-4A5E-BB4D-0BB99E8C311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42.6</c:v>
                </c:pt>
                <c:pt idx="1">
                  <c:v>45.2</c:v>
                </c:pt>
                <c:pt idx="2">
                  <c:v>40.6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57-4997-B0C3-2660B7EC221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17E5-4A5E-BB4D-0BB99E8C311D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7E5-4A5E-BB4D-0BB99E8C311D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17E5-4A5E-BB4D-0BB99E8C311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20.2</c:v>
                </c:pt>
                <c:pt idx="1">
                  <c:v>7.4</c:v>
                </c:pt>
                <c:pt idx="2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57-4997-B0C3-2660B7EC22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183465480"/>
        <c:axId val="183467440"/>
      </c:barChart>
      <c:catAx>
        <c:axId val="183465480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3467440"/>
        <c:crosses val="autoZero"/>
        <c:auto val="1"/>
        <c:lblAlgn val="ctr"/>
        <c:lblOffset val="100"/>
        <c:tickLblSkip val="1"/>
        <c:noMultiLvlLbl val="0"/>
      </c:catAx>
      <c:valAx>
        <c:axId val="18346744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83465480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3B1-4497-8647-6C319A46470A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3B1-4497-8647-6C319A46470A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3B1-4497-8647-6C319A46470A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3B1-4497-8647-6C319A46470A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53B1-4497-8647-6C319A46470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50.6</c:v>
                </c:pt>
                <c:pt idx="1">
                  <c:v>56.2</c:v>
                </c:pt>
                <c:pt idx="2">
                  <c:v>46.1</c:v>
                </c:pt>
                <c:pt idx="3">
                  <c:v>42.9</c:v>
                </c:pt>
                <c:pt idx="4">
                  <c:v>35.4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74-4904-A86E-882EA7683F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3B1-4497-8647-6C319A46470A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53B1-4497-8647-6C319A46470A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3B1-4497-8647-6C319A46470A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53B1-4497-8647-6C319A46470A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53B1-4497-8647-6C319A46470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35.1</c:v>
                </c:pt>
                <c:pt idx="1">
                  <c:v>23.8</c:v>
                </c:pt>
                <c:pt idx="2">
                  <c:v>37.9</c:v>
                </c:pt>
                <c:pt idx="3">
                  <c:v>49.4</c:v>
                </c:pt>
                <c:pt idx="4">
                  <c:v>54.6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74-4904-A86E-882EA7683F3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53B1-4497-8647-6C319A46470A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53B1-4497-8647-6C319A46470A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53B1-4497-8647-6C319A46470A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53B1-4497-8647-6C319A46470A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53B1-4497-8647-6C319A46470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3.5</c:v>
                </c:pt>
                <c:pt idx="1">
                  <c:v>1.6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74-4904-A86E-882EA7683F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82913552"/>
        <c:axId val="182913944"/>
      </c:barChart>
      <c:catAx>
        <c:axId val="182913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82913944"/>
        <c:crosses val="autoZero"/>
        <c:auto val="1"/>
        <c:lblAlgn val="ctr"/>
        <c:lblOffset val="100"/>
        <c:noMultiLvlLbl val="0"/>
      </c:catAx>
      <c:valAx>
        <c:axId val="18291394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829135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755-4B31-B098-32768EDF2CA2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755-4B31-B098-32768EDF2CA2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755-4B31-B098-32768EDF2CA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30.7</c:v>
                </c:pt>
                <c:pt idx="1">
                  <c:v>39.799999999999997</c:v>
                </c:pt>
                <c:pt idx="2">
                  <c:v>44.5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57-4997-B0C3-2660B7EC221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755-4B31-B098-32768EDF2CA2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755-4B31-B098-32768EDF2CA2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755-4B31-B098-32768EDF2CA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42.6</c:v>
                </c:pt>
                <c:pt idx="1">
                  <c:v>45.6</c:v>
                </c:pt>
                <c:pt idx="2">
                  <c:v>41.8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57-4997-B0C3-2660B7EC221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1755-4B31-B098-32768EDF2CA2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755-4B31-B098-32768EDF2CA2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1755-4B31-B098-32768EDF2CA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20.2</c:v>
                </c:pt>
                <c:pt idx="1">
                  <c:v>7.4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57-4997-B0C3-2660B7EC22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182914728"/>
        <c:axId val="182915120"/>
      </c:barChart>
      <c:catAx>
        <c:axId val="182914728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2915120"/>
        <c:crosses val="autoZero"/>
        <c:auto val="1"/>
        <c:lblAlgn val="ctr"/>
        <c:lblOffset val="100"/>
        <c:tickLblSkip val="1"/>
        <c:noMultiLvlLbl val="0"/>
      </c:catAx>
      <c:valAx>
        <c:axId val="18291512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82914728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8D9-4305-9671-CD787B5B932C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8D9-4305-9671-CD787B5B932C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8D9-4305-9671-CD787B5B932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49.3</c:v>
                </c:pt>
                <c:pt idx="1">
                  <c:v>57.6</c:v>
                </c:pt>
                <c:pt idx="2">
                  <c:v>52.4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74-4904-A86E-882EA7683F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8D9-4305-9671-CD787B5B932C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08D9-4305-9671-CD787B5B932C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8D9-4305-9671-CD787B5B932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35</c:v>
                </c:pt>
                <c:pt idx="1">
                  <c:v>16.600000000000001</c:v>
                </c:pt>
                <c:pt idx="2">
                  <c:v>36.6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74-4904-A86E-882EA7683F3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08D9-4305-9671-CD787B5B932C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8D9-4305-9671-CD787B5B932C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08D9-4305-9671-CD787B5B932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3.4</c:v>
                </c:pt>
                <c:pt idx="1">
                  <c:v>0.9</c:v>
                </c:pt>
                <c:pt idx="2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74-4904-A86E-882EA7683F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82915904"/>
        <c:axId val="182916296"/>
      </c:barChart>
      <c:catAx>
        <c:axId val="18291590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82916296"/>
        <c:crosses val="autoZero"/>
        <c:auto val="1"/>
        <c:lblAlgn val="ctr"/>
        <c:lblOffset val="100"/>
        <c:noMultiLvlLbl val="0"/>
      </c:catAx>
      <c:valAx>
        <c:axId val="18291629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829159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805555555555565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1-AFAA-4F9F-8EA6-8F6E043CB10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AFAA-4F9F-8EA6-8F6E043CB10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AFAA-4F9F-8EA6-8F6E043CB10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AFAA-4F9F-8EA6-8F6E043CB101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9-AFAA-4F9F-8EA6-8F6E043CB10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B-AFAA-4F9F-8EA6-8F6E043CB10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D-AFAA-4F9F-8EA6-8F6E043CB10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F-AFAA-4F9F-8EA6-8F6E043CB101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11-AFAA-4F9F-8EA6-8F6E043CB101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13-AFAA-4F9F-8EA6-8F6E043CB10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15-AFAA-4F9F-8EA6-8F6E043CB101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17-AFAA-4F9F-8EA6-8F6E043CB101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19-AFAA-4F9F-8EA6-8F6E043CB101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B-AFAA-4F9F-8EA6-8F6E043CB101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1D-AFAA-4F9F-8EA6-8F6E043CB101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1F-AFAA-4F9F-8EA6-8F6E043CB101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21-AFAA-4F9F-8EA6-8F6E043CB101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23-AFAA-4F9F-8EA6-8F6E043CB101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25-AFAA-4F9F-8EA6-8F6E043CB101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27-AFAA-4F9F-8EA6-8F6E043CB101}"/>
              </c:ext>
            </c:extLst>
          </c:dPt>
          <c:dPt>
            <c:idx val="20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29-AFAA-4F9F-8EA6-8F6E043CB101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2B-AFAA-4F9F-8EA6-8F6E043CB101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2D-AFAA-4F9F-8EA6-8F6E043CB101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2F-AFAA-4F9F-8EA6-8F6E043CB101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31-AFAA-4F9F-8EA6-8F6E043CB101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33-AFAA-4F9F-8EA6-8F6E043CB101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35-AFAA-4F9F-8EA6-8F6E043CB101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37-AFAA-4F9F-8EA6-8F6E043CB101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39-AFAA-4F9F-8EA6-8F6E043CB101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3B-AFAA-4F9F-8EA6-8F6E043CB101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3D-AFAA-4F9F-8EA6-8F6E043CB101}"/>
              </c:ext>
            </c:extLst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3F-AFAA-4F9F-8EA6-8F6E043CB101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41-AFAA-4F9F-8EA6-8F6E043CB101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43-AFAA-4F9F-8EA6-8F6E043CB101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1-AFAA-4F9F-8EA6-8F6E043CB101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3-AFAA-4F9F-8EA6-8F6E043CB101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5-AFAA-4F9F-8EA6-8F6E043CB101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7-AFAA-4F9F-8EA6-8F6E043CB101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9-AFAA-4F9F-8EA6-8F6E043CB101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B-AFAA-4F9F-8EA6-8F6E043CB101}"/>
                </c:ext>
              </c:extLst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D-AFAA-4F9F-8EA6-8F6E043CB101}"/>
                </c:ext>
              </c:extLst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F-AFAA-4F9F-8EA6-8F6E043CB101}"/>
                </c:ext>
              </c:extLst>
            </c:dLbl>
            <c:dLbl>
              <c:idx val="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1-AFAA-4F9F-8EA6-8F6E043CB101}"/>
                </c:ext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3-AFAA-4F9F-8EA6-8F6E043CB101}"/>
                </c:ext>
              </c:extLst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5-AFAA-4F9F-8EA6-8F6E043CB101}"/>
                </c:ext>
              </c:extLst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7-AFAA-4F9F-8EA6-8F6E043CB101}"/>
                </c:ext>
              </c:extLst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9-AFAA-4F9F-8EA6-8F6E043CB101}"/>
                </c:ext>
              </c:extLst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B-AFAA-4F9F-8EA6-8F6E043CB101}"/>
                </c:ext>
              </c:extLst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D-AFAA-4F9F-8EA6-8F6E043CB101}"/>
                </c:ext>
              </c:extLst>
            </c:dLbl>
            <c:dLbl>
              <c:idx val="1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F-AFAA-4F9F-8EA6-8F6E043CB101}"/>
                </c:ext>
              </c:extLst>
            </c:dLbl>
            <c:dLbl>
              <c:idx val="1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1-AFAA-4F9F-8EA6-8F6E043CB101}"/>
                </c:ext>
              </c:extLst>
            </c:dLbl>
            <c:dLbl>
              <c:idx val="1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3-AFAA-4F9F-8EA6-8F6E043CB101}"/>
                </c:ext>
              </c:extLst>
            </c:dLbl>
            <c:dLbl>
              <c:idx val="1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5-AFAA-4F9F-8EA6-8F6E043CB101}"/>
                </c:ext>
              </c:extLst>
            </c:dLbl>
            <c:dLbl>
              <c:idx val="1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7-AFAA-4F9F-8EA6-8F6E043CB101}"/>
                </c:ext>
              </c:extLst>
            </c:dLbl>
            <c:dLbl>
              <c:idx val="2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9-AFAA-4F9F-8EA6-8F6E043CB101}"/>
                </c:ext>
              </c:extLst>
            </c:dLbl>
            <c:dLbl>
              <c:idx val="2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B-AFAA-4F9F-8EA6-8F6E043CB101}"/>
                </c:ext>
              </c:extLst>
            </c:dLbl>
            <c:dLbl>
              <c:idx val="2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D-AFAA-4F9F-8EA6-8F6E043CB101}"/>
                </c:ext>
              </c:extLst>
            </c:dLbl>
            <c:dLbl>
              <c:idx val="2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F-AFAA-4F9F-8EA6-8F6E043CB10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Лист1!$A$2:$A$25</c:f>
              <c:numCache>
                <c:formatCode>General</c:formatCode>
                <c:ptCount val="24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1</c:v>
                </c:pt>
                <c:pt idx="9">
                  <c:v>6</c:v>
                </c:pt>
                <c:pt idx="10">
                  <c:v>12</c:v>
                </c:pt>
                <c:pt idx="11">
                  <c:v>18</c:v>
                </c:pt>
                <c:pt idx="12">
                  <c:v>24</c:v>
                </c:pt>
                <c:pt idx="13">
                  <c:v>30</c:v>
                </c:pt>
                <c:pt idx="14">
                  <c:v>36</c:v>
                </c:pt>
                <c:pt idx="15">
                  <c:v>42</c:v>
                </c:pt>
                <c:pt idx="16">
                  <c:v>1</c:v>
                </c:pt>
                <c:pt idx="17">
                  <c:v>6</c:v>
                </c:pt>
                <c:pt idx="18">
                  <c:v>12</c:v>
                </c:pt>
                <c:pt idx="19">
                  <c:v>18</c:v>
                </c:pt>
                <c:pt idx="20">
                  <c:v>24</c:v>
                </c:pt>
                <c:pt idx="21">
                  <c:v>30</c:v>
                </c:pt>
                <c:pt idx="22">
                  <c:v>36</c:v>
                </c:pt>
                <c:pt idx="23">
                  <c:v>42</c:v>
                </c:pt>
              </c:numCache>
            </c:numRef>
          </c:xVal>
          <c:yVal>
            <c:numRef>
              <c:f>Лист1!$B$2:$B$25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</c:numCache>
            </c:numRef>
          </c:yVal>
          <c:bubbleSize>
            <c:numRef>
              <c:f>Лист1!$C$2:$C$25</c:f>
              <c:numCache>
                <c:formatCode>0.0</c:formatCode>
                <c:ptCount val="24"/>
                <c:pt idx="0">
                  <c:v>4.8</c:v>
                </c:pt>
                <c:pt idx="1">
                  <c:v>3.4</c:v>
                </c:pt>
                <c:pt idx="2">
                  <c:v>7.4</c:v>
                </c:pt>
                <c:pt idx="3">
                  <c:v>2.8</c:v>
                </c:pt>
                <c:pt idx="4">
                  <c:v>15.4</c:v>
                </c:pt>
                <c:pt idx="5">
                  <c:v>18.2</c:v>
                </c:pt>
                <c:pt idx="6">
                  <c:v>32.299999999999997</c:v>
                </c:pt>
                <c:pt idx="7">
                  <c:v>15.8</c:v>
                </c:pt>
                <c:pt idx="8">
                  <c:v>5.0999999999999996</c:v>
                </c:pt>
                <c:pt idx="9">
                  <c:v>4.0999999999999996</c:v>
                </c:pt>
                <c:pt idx="10">
                  <c:v>8.9</c:v>
                </c:pt>
                <c:pt idx="11">
                  <c:v>3</c:v>
                </c:pt>
                <c:pt idx="12">
                  <c:v>17.3</c:v>
                </c:pt>
                <c:pt idx="13">
                  <c:v>17.8</c:v>
                </c:pt>
                <c:pt idx="14">
                  <c:v>27.6</c:v>
                </c:pt>
                <c:pt idx="15">
                  <c:v>16</c:v>
                </c:pt>
                <c:pt idx="16">
                  <c:v>6.2</c:v>
                </c:pt>
                <c:pt idx="17">
                  <c:v>4.9000000000000004</c:v>
                </c:pt>
                <c:pt idx="18">
                  <c:v>9.4</c:v>
                </c:pt>
                <c:pt idx="19">
                  <c:v>3.2</c:v>
                </c:pt>
                <c:pt idx="20">
                  <c:v>18.3</c:v>
                </c:pt>
                <c:pt idx="21">
                  <c:v>18.100000000000001</c:v>
                </c:pt>
                <c:pt idx="22">
                  <c:v>24.7</c:v>
                </c:pt>
                <c:pt idx="23">
                  <c:v>15.4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44-AFAA-4F9F-8EA6-8F6E043CB1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304300496"/>
        <c:axId val="304300888"/>
      </c:bubbleChart>
      <c:valAx>
        <c:axId val="304300496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304300888"/>
        <c:crosses val="autoZero"/>
        <c:crossBetween val="midCat"/>
      </c:valAx>
      <c:valAx>
        <c:axId val="304300888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304300496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944444444444464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0AF2-4940-ACD0-708B54EB083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0AF2-4940-ACD0-708B54EB0832}"/>
              </c:ext>
            </c:extLst>
          </c:dPt>
          <c:dPt>
            <c:idx val="2"/>
            <c:invertIfNegative val="0"/>
            <c:bubble3D val="0"/>
            <c:spPr>
              <a:solidFill>
                <a:srgbClr val="99CF00"/>
              </a:solidFill>
            </c:spPr>
            <c:extLst>
              <c:ext xmlns:c16="http://schemas.microsoft.com/office/drawing/2014/chart" uri="{C3380CC4-5D6E-409C-BE32-E72D297353CC}">
                <c16:uniqueId val="{00000005-0AF2-4940-ACD0-708B54EB083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0AF2-4940-ACD0-708B54EB083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9-0AF2-4940-ACD0-708B54EB0832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B-0AF2-4940-ACD0-708B54EB0832}"/>
              </c:ext>
            </c:extLst>
          </c:dPt>
          <c:dPt>
            <c:idx val="6"/>
            <c:invertIfNegative val="0"/>
            <c:bubble3D val="0"/>
            <c:spPr>
              <a:solidFill>
                <a:srgbClr val="D60093"/>
              </a:solidFill>
            </c:spPr>
            <c:extLst>
              <c:ext xmlns:c16="http://schemas.microsoft.com/office/drawing/2014/chart" uri="{C3380CC4-5D6E-409C-BE32-E72D297353CC}">
                <c16:uniqueId val="{0000000D-0AF2-4940-ACD0-708B54EB0832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0AF2-4940-ACD0-708B54EB083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11-0AF2-4940-ACD0-708B54EB0832}"/>
              </c:ext>
            </c:extLst>
          </c:dPt>
          <c:dPt>
            <c:idx val="9"/>
            <c:invertIfNegative val="0"/>
            <c:bubble3D val="0"/>
            <c:spPr>
              <a:solidFill>
                <a:srgbClr val="99CF00"/>
              </a:solidFill>
            </c:spPr>
            <c:extLst>
              <c:ext xmlns:c16="http://schemas.microsoft.com/office/drawing/2014/chart" uri="{C3380CC4-5D6E-409C-BE32-E72D297353CC}">
                <c16:uniqueId val="{00000013-0AF2-4940-ACD0-708B54EB0832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15-0AF2-4940-ACD0-708B54EB0832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17-0AF2-4940-ACD0-708B54EB0832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19-0AF2-4940-ACD0-708B54EB0832}"/>
              </c:ext>
            </c:extLst>
          </c:dPt>
          <c:dPt>
            <c:idx val="13"/>
            <c:invertIfNegative val="0"/>
            <c:bubble3D val="0"/>
            <c:spPr>
              <a:solidFill>
                <a:srgbClr val="D60093"/>
              </a:solidFill>
            </c:spPr>
            <c:extLst>
              <c:ext xmlns:c16="http://schemas.microsoft.com/office/drawing/2014/chart" uri="{C3380CC4-5D6E-409C-BE32-E72D297353CC}">
                <c16:uniqueId val="{0000001B-0AF2-4940-ACD0-708B54EB0832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D-0AF2-4940-ACD0-708B54EB0832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1F-0AF2-4940-ACD0-708B54EB0832}"/>
              </c:ext>
            </c:extLst>
          </c:dPt>
          <c:dPt>
            <c:idx val="16"/>
            <c:invertIfNegative val="0"/>
            <c:bubble3D val="0"/>
            <c:spPr>
              <a:solidFill>
                <a:srgbClr val="99CF00"/>
              </a:solidFill>
            </c:spPr>
            <c:extLst>
              <c:ext xmlns:c16="http://schemas.microsoft.com/office/drawing/2014/chart" uri="{C3380CC4-5D6E-409C-BE32-E72D297353CC}">
                <c16:uniqueId val="{00000021-0AF2-4940-ACD0-708B54EB0832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23-0AF2-4940-ACD0-708B54EB0832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25-0AF2-4940-ACD0-708B54EB0832}"/>
              </c:ext>
            </c:extLst>
          </c:dPt>
          <c:dPt>
            <c:idx val="19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27-0AF2-4940-ACD0-708B54EB0832}"/>
              </c:ext>
            </c:extLst>
          </c:dPt>
          <c:dPt>
            <c:idx val="20"/>
            <c:invertIfNegative val="0"/>
            <c:bubble3D val="0"/>
            <c:spPr>
              <a:solidFill>
                <a:srgbClr val="D60093"/>
              </a:solidFill>
            </c:spPr>
            <c:extLst>
              <c:ext xmlns:c16="http://schemas.microsoft.com/office/drawing/2014/chart" uri="{C3380CC4-5D6E-409C-BE32-E72D297353CC}">
                <c16:uniqueId val="{00000029-0AF2-4940-ACD0-708B54EB0832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2B-0AF2-4940-ACD0-708B54EB0832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2D-0AF2-4940-ACD0-708B54EB0832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2F-0AF2-4940-ACD0-708B54EB0832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31-0AF2-4940-ACD0-708B54EB0832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33-0AF2-4940-ACD0-708B54EB0832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35-0AF2-4940-ACD0-708B54EB0832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37-0AF2-4940-ACD0-708B54EB0832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39-0AF2-4940-ACD0-708B54EB0832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3B-0AF2-4940-ACD0-708B54EB0832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3D-0AF2-4940-ACD0-708B54EB0832}"/>
              </c:ext>
            </c:extLst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3F-0AF2-4940-ACD0-708B54EB0832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41-0AF2-4940-ACD0-708B54EB0832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43-0AF2-4940-ACD0-708B54EB0832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1-0AF2-4940-ACD0-708B54EB0832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3-0AF2-4940-ACD0-708B54EB0832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5-0AF2-4940-ACD0-708B54EB0832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7-0AF2-4940-ACD0-708B54EB0832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9-0AF2-4940-ACD0-708B54EB0832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B-0AF2-4940-ACD0-708B54EB0832}"/>
                </c:ext>
              </c:extLst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D-0AF2-4940-ACD0-708B54EB0832}"/>
                </c:ext>
              </c:extLst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F-0AF2-4940-ACD0-708B54EB0832}"/>
                </c:ext>
              </c:extLst>
            </c:dLbl>
            <c:dLbl>
              <c:idx val="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1-0AF2-4940-ACD0-708B54EB0832}"/>
                </c:ext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3-0AF2-4940-ACD0-708B54EB0832}"/>
                </c:ext>
              </c:extLst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5-0AF2-4940-ACD0-708B54EB0832}"/>
                </c:ext>
              </c:extLst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7-0AF2-4940-ACD0-708B54EB0832}"/>
                </c:ext>
              </c:extLst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9-0AF2-4940-ACD0-708B54EB0832}"/>
                </c:ext>
              </c:extLst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B-0AF2-4940-ACD0-708B54EB0832}"/>
                </c:ext>
              </c:extLst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D-0AF2-4940-ACD0-708B54EB0832}"/>
                </c:ext>
              </c:extLst>
            </c:dLbl>
            <c:dLbl>
              <c:idx val="1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F-0AF2-4940-ACD0-708B54EB0832}"/>
                </c:ext>
              </c:extLst>
            </c:dLbl>
            <c:dLbl>
              <c:idx val="1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1-0AF2-4940-ACD0-708B54EB0832}"/>
                </c:ext>
              </c:extLst>
            </c:dLbl>
            <c:dLbl>
              <c:idx val="1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3-0AF2-4940-ACD0-708B54EB0832}"/>
                </c:ext>
              </c:extLst>
            </c:dLbl>
            <c:dLbl>
              <c:idx val="1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5-0AF2-4940-ACD0-708B54EB0832}"/>
                </c:ext>
              </c:extLst>
            </c:dLbl>
            <c:dLbl>
              <c:idx val="1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7-0AF2-4940-ACD0-708B54EB0832}"/>
                </c:ext>
              </c:extLst>
            </c:dLbl>
            <c:dLbl>
              <c:idx val="2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9-0AF2-4940-ACD0-708B54EB083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Лист1!$A$2:$A$22</c:f>
              <c:numCache>
                <c:formatCode>General</c:formatCode>
                <c:ptCount val="21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1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  <c:pt idx="14">
                  <c:v>1</c:v>
                </c:pt>
                <c:pt idx="15">
                  <c:v>7</c:v>
                </c:pt>
                <c:pt idx="16">
                  <c:v>14</c:v>
                </c:pt>
                <c:pt idx="17">
                  <c:v>21</c:v>
                </c:pt>
                <c:pt idx="18">
                  <c:v>28</c:v>
                </c:pt>
                <c:pt idx="19">
                  <c:v>35</c:v>
                </c:pt>
                <c:pt idx="20">
                  <c:v>42</c:v>
                </c:pt>
              </c:numCache>
            </c:numRef>
          </c:xVal>
          <c:yVal>
            <c:numRef>
              <c:f>Лист1!$B$2:$B$22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</c:numCache>
            </c:numRef>
          </c:yVal>
          <c:bubbleSize>
            <c:numRef>
              <c:f>Лист1!$C$2:$C$22</c:f>
              <c:numCache>
                <c:formatCode>0.0</c:formatCode>
                <c:ptCount val="21"/>
                <c:pt idx="0">
                  <c:v>6.5</c:v>
                </c:pt>
                <c:pt idx="1">
                  <c:v>1.9</c:v>
                </c:pt>
                <c:pt idx="2">
                  <c:v>8.9</c:v>
                </c:pt>
                <c:pt idx="3">
                  <c:v>14.6</c:v>
                </c:pt>
                <c:pt idx="4">
                  <c:v>16.899999999999999</c:v>
                </c:pt>
                <c:pt idx="5">
                  <c:v>34</c:v>
                </c:pt>
                <c:pt idx="6">
                  <c:v>16.5</c:v>
                </c:pt>
                <c:pt idx="7">
                  <c:v>5.5</c:v>
                </c:pt>
                <c:pt idx="8">
                  <c:v>3.1</c:v>
                </c:pt>
                <c:pt idx="9">
                  <c:v>10</c:v>
                </c:pt>
                <c:pt idx="10">
                  <c:v>14.2</c:v>
                </c:pt>
                <c:pt idx="11">
                  <c:v>16.8</c:v>
                </c:pt>
                <c:pt idx="12">
                  <c:v>31.3</c:v>
                </c:pt>
                <c:pt idx="13">
                  <c:v>17.899999999999999</c:v>
                </c:pt>
                <c:pt idx="14">
                  <c:v>5.4</c:v>
                </c:pt>
                <c:pt idx="15">
                  <c:v>3.8</c:v>
                </c:pt>
                <c:pt idx="16">
                  <c:v>10.6</c:v>
                </c:pt>
                <c:pt idx="17">
                  <c:v>14</c:v>
                </c:pt>
                <c:pt idx="18">
                  <c:v>17.399999999999999</c:v>
                </c:pt>
                <c:pt idx="19">
                  <c:v>29.9</c:v>
                </c:pt>
                <c:pt idx="20">
                  <c:v>17.7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44-0AF2-4940-ACD0-708B54EB08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304301280"/>
        <c:axId val="304301672"/>
      </c:bubbleChart>
      <c:valAx>
        <c:axId val="304301280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304301672"/>
        <c:crosses val="autoZero"/>
        <c:crossBetween val="midCat"/>
      </c:valAx>
      <c:valAx>
        <c:axId val="304301672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304301280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C18-4EC3-94C6-3F4697A22C32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C18-4EC3-94C6-3F4697A22C32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4C18-4EC3-94C6-3F4697A22C32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C18-4EC3-94C6-3F4697A22C32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C18-4EC3-94C6-3F4697A22C32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C18-4EC3-94C6-3F4697A22C32}"/>
                </c:ext>
              </c:extLst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4C18-4EC3-94C6-3F4697A22C32}"/>
                </c:ext>
              </c:extLst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4C18-4EC3-94C6-3F4697A22C3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A4-4590-84B1-59D10BBB3F53}"/>
                </c:ext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4C18-4EC3-94C6-3F4697A22C32}"/>
                </c:ext>
              </c:extLst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4C18-4EC3-94C6-3F4697A22C32}"/>
                </c:ext>
              </c:extLst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4C18-4EC3-94C6-3F4697A22C32}"/>
                </c:ext>
              </c:extLst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4C18-4EC3-94C6-3F4697A22C32}"/>
                </c:ext>
              </c:extLst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4C18-4EC3-94C6-3F4697A22C32}"/>
                </c:ext>
              </c:extLst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4C18-4EC3-94C6-3F4697A22C3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901</c:v>
                </c:pt>
                <c:pt idx="1">
                  <c:v>1442.4</c:v>
                </c:pt>
                <c:pt idx="2">
                  <c:v>1059.4000000000001</c:v>
                </c:pt>
                <c:pt idx="3">
                  <c:v>1068.4000000000001</c:v>
                </c:pt>
                <c:pt idx="4">
                  <c:v>184.5</c:v>
                </c:pt>
                <c:pt idx="5">
                  <c:v>547.5</c:v>
                </c:pt>
                <c:pt idx="6">
                  <c:v>285.60000000000002</c:v>
                </c:pt>
                <c:pt idx="7">
                  <c:v>360.5</c:v>
                </c:pt>
                <c:pt idx="9">
                  <c:v>1033.0999999999999</c:v>
                </c:pt>
                <c:pt idx="10">
                  <c:v>1747.9</c:v>
                </c:pt>
                <c:pt idx="11">
                  <c:v>1016.4</c:v>
                </c:pt>
                <c:pt idx="12">
                  <c:v>821.6</c:v>
                </c:pt>
                <c:pt idx="13">
                  <c:v>620</c:v>
                </c:pt>
                <c:pt idx="14">
                  <c:v>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A4-4590-84B1-59D10BBB3F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304302848"/>
        <c:axId val="304303240"/>
      </c:barChart>
      <c:catAx>
        <c:axId val="30430284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304303240"/>
        <c:crosses val="autoZero"/>
        <c:auto val="1"/>
        <c:lblAlgn val="ctr"/>
        <c:lblOffset val="100"/>
        <c:noMultiLvlLbl val="0"/>
      </c:catAx>
      <c:valAx>
        <c:axId val="304303240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304302848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Index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06F-47E3-A1C0-37A122A8B173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06F-47E3-A1C0-37A122A8B173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C06F-47E3-A1C0-37A122A8B173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06F-47E3-A1C0-37A122A8B173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C06F-47E3-A1C0-37A122A8B173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06F-47E3-A1C0-37A122A8B173}"/>
                </c:ext>
              </c:extLst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C06F-47E3-A1C0-37A122A8B173}"/>
                </c:ext>
              </c:extLst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C06F-47E3-A1C0-37A122A8B173}"/>
                </c:ext>
              </c:extLst>
            </c:dLbl>
            <c:dLbl>
              <c:idx val="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C06F-47E3-A1C0-37A122A8B173}"/>
                </c:ext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C06F-47E3-A1C0-37A122A8B173}"/>
                </c:ext>
              </c:extLst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C06F-47E3-A1C0-37A122A8B173}"/>
                </c:ext>
              </c:extLst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C06F-47E3-A1C0-37A122A8B173}"/>
                </c:ext>
              </c:extLst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C06F-47E3-A1C0-37A122A8B173}"/>
                </c:ext>
              </c:extLst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C06F-47E3-A1C0-37A122A8B173}"/>
                </c:ext>
              </c:extLst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C06F-47E3-A1C0-37A122A8B17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164</c:v>
                </c:pt>
                <c:pt idx="1">
                  <c:v>210</c:v>
                </c:pt>
                <c:pt idx="2">
                  <c:v>184</c:v>
                </c:pt>
                <c:pt idx="3">
                  <c:v>107</c:v>
                </c:pt>
                <c:pt idx="4">
                  <c:v>35</c:v>
                </c:pt>
                <c:pt idx="5">
                  <c:v>81</c:v>
                </c:pt>
                <c:pt idx="6">
                  <c:v>47</c:v>
                </c:pt>
                <c:pt idx="7">
                  <c:v>29</c:v>
                </c:pt>
                <c:pt idx="9">
                  <c:v>174</c:v>
                </c:pt>
                <c:pt idx="10">
                  <c:v>159</c:v>
                </c:pt>
                <c:pt idx="11">
                  <c:v>136</c:v>
                </c:pt>
                <c:pt idx="12">
                  <c:v>71</c:v>
                </c:pt>
                <c:pt idx="13">
                  <c:v>84</c:v>
                </c:pt>
                <c:pt idx="14">
                  <c:v>81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A248-4565-B13B-422C0452F2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304570056"/>
        <c:axId val="304570448"/>
      </c:barChart>
      <c:catAx>
        <c:axId val="30457005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304570448"/>
        <c:crossesAt val="100"/>
        <c:auto val="1"/>
        <c:lblAlgn val="ctr"/>
        <c:lblOffset val="100"/>
        <c:noMultiLvlLbl val="0"/>
      </c:catAx>
      <c:valAx>
        <c:axId val="304570448"/>
        <c:scaling>
          <c:orientation val="minMax"/>
          <c:min val="-100"/>
        </c:scaling>
        <c:delete val="1"/>
        <c:axPos val="t"/>
        <c:numFmt formatCode="0" sourceLinked="1"/>
        <c:majorTickMark val="out"/>
        <c:minorTickMark val="none"/>
        <c:tickLblPos val="none"/>
        <c:crossAx val="304570056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D42-440A-809C-00A7BEBE6DAD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D42-440A-809C-00A7BEBE6DAD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D42-440A-809C-00A7BEBE6DAD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D42-440A-809C-00A7BEBE6DAD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3D42-440A-809C-00A7BEBE6DAD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D42-440A-809C-00A7BEBE6DAD}"/>
                </c:ext>
              </c:extLst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3D42-440A-809C-00A7BEBE6DAD}"/>
                </c:ext>
              </c:extLst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3D42-440A-809C-00A7BEBE6DA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A4-4590-84B1-59D10BBB3F53}"/>
                </c:ext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3D42-440A-809C-00A7BEBE6DAD}"/>
                </c:ext>
              </c:extLst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3D42-440A-809C-00A7BEBE6DAD}"/>
                </c:ext>
              </c:extLst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3D42-440A-809C-00A7BEBE6DAD}"/>
                </c:ext>
              </c:extLst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3D42-440A-809C-00A7BEBE6DAD}"/>
                </c:ext>
              </c:extLst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3D42-440A-809C-00A7BEBE6DAD}"/>
                </c:ext>
              </c:extLst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3D42-440A-809C-00A7BEBE6DA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901</c:v>
                </c:pt>
                <c:pt idx="1">
                  <c:v>1442.4</c:v>
                </c:pt>
                <c:pt idx="2">
                  <c:v>1059.4000000000001</c:v>
                </c:pt>
                <c:pt idx="3">
                  <c:v>1068.4000000000001</c:v>
                </c:pt>
                <c:pt idx="4">
                  <c:v>184.5</c:v>
                </c:pt>
                <c:pt idx="5">
                  <c:v>547.5</c:v>
                </c:pt>
                <c:pt idx="6">
                  <c:v>285.60000000000002</c:v>
                </c:pt>
                <c:pt idx="7">
                  <c:v>360.5</c:v>
                </c:pt>
                <c:pt idx="9">
                  <c:v>1033.0999999999999</c:v>
                </c:pt>
                <c:pt idx="10">
                  <c:v>1747.9</c:v>
                </c:pt>
                <c:pt idx="11">
                  <c:v>1016.4</c:v>
                </c:pt>
                <c:pt idx="12">
                  <c:v>821.6</c:v>
                </c:pt>
                <c:pt idx="13">
                  <c:v>620</c:v>
                </c:pt>
                <c:pt idx="14">
                  <c:v>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A4-4590-84B1-59D10BBB3F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304573584"/>
        <c:axId val="305679536"/>
      </c:barChart>
      <c:catAx>
        <c:axId val="30457358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305679536"/>
        <c:crosses val="autoZero"/>
        <c:auto val="1"/>
        <c:lblAlgn val="ctr"/>
        <c:lblOffset val="100"/>
        <c:noMultiLvlLbl val="0"/>
      </c:catAx>
      <c:valAx>
        <c:axId val="305679536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304573584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Internet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A98-4821-901F-652060FA63B4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A98-4821-901F-652060FA63B4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A98-4821-901F-652060FA63B4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A98-4821-901F-652060FA63B4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5A98-4821-901F-652060FA63B4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A98-4821-901F-652060FA63B4}"/>
                </c:ext>
              </c:extLst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5A98-4821-901F-652060FA63B4}"/>
                </c:ext>
              </c:extLst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A98-4821-901F-652060FA63B4}"/>
                </c:ext>
              </c:extLst>
            </c:dLbl>
            <c:dLbl>
              <c:idx val="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5A98-4821-901F-652060FA63B4}"/>
                </c:ext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5A98-4821-901F-652060FA63B4}"/>
                </c:ext>
              </c:extLst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5A98-4821-901F-652060FA63B4}"/>
                </c:ext>
              </c:extLst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5A98-4821-901F-652060FA63B4}"/>
                </c:ext>
              </c:extLst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5A98-4821-901F-652060FA63B4}"/>
                </c:ext>
              </c:extLst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5A98-4821-901F-652060FA63B4}"/>
                </c:ext>
              </c:extLst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5A98-4821-901F-652060FA63B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146</c:v>
                </c:pt>
                <c:pt idx="1">
                  <c:v>189</c:v>
                </c:pt>
                <c:pt idx="2">
                  <c:v>168</c:v>
                </c:pt>
                <c:pt idx="3">
                  <c:v>127</c:v>
                </c:pt>
                <c:pt idx="4">
                  <c:v>37</c:v>
                </c:pt>
                <c:pt idx="5">
                  <c:v>75</c:v>
                </c:pt>
                <c:pt idx="6">
                  <c:v>41</c:v>
                </c:pt>
                <c:pt idx="7">
                  <c:v>34</c:v>
                </c:pt>
                <c:pt idx="9">
                  <c:v>115</c:v>
                </c:pt>
                <c:pt idx="10">
                  <c:v>112</c:v>
                </c:pt>
                <c:pt idx="11">
                  <c:v>105</c:v>
                </c:pt>
                <c:pt idx="12">
                  <c:v>104</c:v>
                </c:pt>
                <c:pt idx="13">
                  <c:v>86</c:v>
                </c:pt>
                <c:pt idx="14">
                  <c:v>67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A248-4565-B13B-422C0452F2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305681104"/>
        <c:axId val="305681496"/>
      </c:barChart>
      <c:catAx>
        <c:axId val="30568110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305681496"/>
        <c:crossesAt val="100"/>
        <c:auto val="1"/>
        <c:lblAlgn val="ctr"/>
        <c:lblOffset val="100"/>
        <c:noMultiLvlLbl val="0"/>
      </c:catAx>
      <c:valAx>
        <c:axId val="305681496"/>
        <c:scaling>
          <c:orientation val="minMax"/>
          <c:min val="-100"/>
        </c:scaling>
        <c:delete val="1"/>
        <c:axPos val="t"/>
        <c:numFmt formatCode="0" sourceLinked="1"/>
        <c:majorTickMark val="out"/>
        <c:minorTickMark val="none"/>
        <c:tickLblPos val="none"/>
        <c:crossAx val="305681104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571-4738-8F5D-162D9D4D0BE8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571-4738-8F5D-162D9D4D0BE8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571-4738-8F5D-162D9D4D0BE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9.4</c:v>
                </c:pt>
                <c:pt idx="1">
                  <c:v>10.5</c:v>
                </c:pt>
                <c:pt idx="2">
                  <c:v>15.4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32-4822-86F3-25922414ABD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571-4738-8F5D-162D9D4D0BE8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A571-4738-8F5D-162D9D4D0BE8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571-4738-8F5D-162D9D4D0BE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11.8</c:v>
                </c:pt>
                <c:pt idx="1">
                  <c:v>13</c:v>
                </c:pt>
                <c:pt idx="2">
                  <c:v>24.7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32-4822-86F3-25922414ABD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A571-4738-8F5D-162D9D4D0BE8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571-4738-8F5D-162D9D4D0BE8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A571-4738-8F5D-162D9D4D0BE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9.8000000000000007</c:v>
                </c:pt>
                <c:pt idx="1">
                  <c:v>10.8</c:v>
                </c:pt>
                <c:pt idx="2">
                  <c:v>18.100000000000001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32-4822-86F3-25922414ABD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A571-4738-8F5D-162D9D4D0BE8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A571-4738-8F5D-162D9D4D0BE8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A571-4738-8F5D-162D9D4D0BE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17</c:v>
                </c:pt>
                <c:pt idx="1">
                  <c:v>14.3</c:v>
                </c:pt>
                <c:pt idx="2">
                  <c:v>18.3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32-4822-86F3-25922414ABD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A571-4738-8F5D-162D9D4D0BE8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A571-4738-8F5D-162D9D4D0BE8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A571-4738-8F5D-162D9D4D0BE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</c:v>
                </c:pt>
                <c:pt idx="1">
                  <c:v>8.6</c:v>
                </c:pt>
                <c:pt idx="2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32-4822-86F3-25922414ABD8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A571-4738-8F5D-162D9D4D0BE8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A571-4738-8F5D-162D9D4D0BE8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A571-4738-8F5D-162D9D4D0BE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11.6</c:v>
                </c:pt>
                <c:pt idx="1">
                  <c:v>12.5</c:v>
                </c:pt>
                <c:pt idx="2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432-4822-86F3-25922414ABD8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A571-4738-8F5D-162D9D4D0BE8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A571-4738-8F5D-162D9D4D0BE8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A571-4738-8F5D-162D9D4D0BE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10.4</c:v>
                </c:pt>
                <c:pt idx="1">
                  <c:v>11.9</c:v>
                </c:pt>
                <c:pt idx="2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432-4822-86F3-25922414ABD8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A571-4738-8F5D-162D9D4D0BE8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A571-4738-8F5D-162D9D4D0BE8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A571-4738-8F5D-162D9D4D0BE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21</c:v>
                </c:pt>
                <c:pt idx="1">
                  <c:v>18.3</c:v>
                </c:pt>
                <c:pt idx="2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432-4822-86F3-25922414AB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179470056"/>
        <c:axId val="179470448"/>
      </c:barChart>
      <c:catAx>
        <c:axId val="179470056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9470448"/>
        <c:crosses val="autoZero"/>
        <c:auto val="1"/>
        <c:lblAlgn val="ctr"/>
        <c:lblOffset val="100"/>
        <c:tickLblSkip val="1"/>
        <c:noMultiLvlLbl val="0"/>
      </c:catAx>
      <c:valAx>
        <c:axId val="179470448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794700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182-4C8E-864C-E7F6D5709AE7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182-4C8E-864C-E7F6D5709AE7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182-4C8E-864C-E7F6D5709AE7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182-4C8E-864C-E7F6D5709AE7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A182-4C8E-864C-E7F6D5709AE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14.4</c:v>
                </c:pt>
                <c:pt idx="1">
                  <c:v>14.7</c:v>
                </c:pt>
                <c:pt idx="2">
                  <c:v>9.6999999999999993</c:v>
                </c:pt>
                <c:pt idx="3">
                  <c:v>6.6</c:v>
                </c:pt>
                <c:pt idx="4">
                  <c:v>11.9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0E-4F21-9A9C-67632747DC2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182-4C8E-864C-E7F6D5709AE7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A182-4C8E-864C-E7F6D5709AE7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182-4C8E-864C-E7F6D5709AE7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A182-4C8E-864C-E7F6D5709AE7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A182-4C8E-864C-E7F6D5709AE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24.5</c:v>
                </c:pt>
                <c:pt idx="1">
                  <c:v>22.5</c:v>
                </c:pt>
                <c:pt idx="2">
                  <c:v>31.1</c:v>
                </c:pt>
                <c:pt idx="3">
                  <c:v>30.7</c:v>
                </c:pt>
                <c:pt idx="4">
                  <c:v>22.9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0E-4F21-9A9C-67632747DC2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A182-4C8E-864C-E7F6D5709AE7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A182-4C8E-864C-E7F6D5709AE7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A182-4C8E-864C-E7F6D5709AE7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A182-4C8E-864C-E7F6D5709AE7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A182-4C8E-864C-E7F6D5709AE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19.5</c:v>
                </c:pt>
                <c:pt idx="1">
                  <c:v>22.5</c:v>
                </c:pt>
                <c:pt idx="2">
                  <c:v>25.2</c:v>
                </c:pt>
                <c:pt idx="3">
                  <c:v>15.2</c:v>
                </c:pt>
                <c:pt idx="4">
                  <c:v>19.5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0E-4F21-9A9C-67632747DC2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A182-4C8E-864C-E7F6D5709AE7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A182-4C8E-864C-E7F6D5709AE7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A182-4C8E-864C-E7F6D5709AE7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A182-4C8E-864C-E7F6D5709AE7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A182-4C8E-864C-E7F6D5709AE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Лист1!$E$2:$E$6</c:f>
              <c:numCache>
                <c:formatCode>0.0</c:formatCode>
                <c:ptCount val="5"/>
                <c:pt idx="0">
                  <c:v>18.7</c:v>
                </c:pt>
                <c:pt idx="1">
                  <c:v>21.6</c:v>
                </c:pt>
                <c:pt idx="2">
                  <c:v>12.3</c:v>
                </c:pt>
                <c:pt idx="3">
                  <c:v>13.3</c:v>
                </c:pt>
                <c:pt idx="4">
                  <c:v>17.3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0E-4F21-9A9C-67632747DC2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A182-4C8E-864C-E7F6D5709AE7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A182-4C8E-864C-E7F6D5709AE7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A182-4C8E-864C-E7F6D5709AE7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A182-4C8E-864C-E7F6D5709AE7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A182-4C8E-864C-E7F6D5709AE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 formatCode="0.0">
                  <c:v>3.1</c:v>
                </c:pt>
                <c:pt idx="3" formatCode="0.0">
                  <c:v>15.1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0E-4F21-9A9C-67632747DC2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A182-4C8E-864C-E7F6D5709AE7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A182-4C8E-864C-E7F6D5709AE7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A182-4C8E-864C-E7F6D5709AE7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A182-4C8E-864C-E7F6D5709AE7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A182-4C8E-864C-E7F6D5709AE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Лист1!$G$2:$G$6</c:f>
              <c:numCache>
                <c:formatCode>0.0</c:formatCode>
                <c:ptCount val="5"/>
                <c:pt idx="0">
                  <c:v>9.1</c:v>
                </c:pt>
                <c:pt idx="1">
                  <c:v>4.5999999999999996</c:v>
                </c:pt>
                <c:pt idx="2">
                  <c:v>7.2</c:v>
                </c:pt>
                <c:pt idx="3">
                  <c:v>5.6</c:v>
                </c:pt>
                <c:pt idx="4">
                  <c:v>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70E-4F21-9A9C-67632747DC20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E-A182-4C8E-864C-E7F6D5709AE7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A182-4C8E-864C-E7F6D5709AE7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0-A182-4C8E-864C-E7F6D5709AE7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A182-4C8E-864C-E7F6D5709AE7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2-A182-4C8E-864C-E7F6D5709AE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Лист1!$H$2:$H$6</c:f>
              <c:numCache>
                <c:formatCode>0.0</c:formatCode>
                <c:ptCount val="5"/>
                <c:pt idx="0">
                  <c:v>4.7</c:v>
                </c:pt>
                <c:pt idx="1">
                  <c:v>6.3</c:v>
                </c:pt>
                <c:pt idx="2">
                  <c:v>2.8</c:v>
                </c:pt>
                <c:pt idx="4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70E-4F21-9A9C-67632747DC20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3-A182-4C8E-864C-E7F6D5709AE7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4-A182-4C8E-864C-E7F6D5709AE7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5-A182-4C8E-864C-E7F6D5709AE7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6-A182-4C8E-864C-E7F6D5709AE7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7-A182-4C8E-864C-E7F6D5709AE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Лист1!$I$2:$I$6</c:f>
              <c:numCache>
                <c:formatCode>0.0</c:formatCode>
                <c:ptCount val="5"/>
                <c:pt idx="0">
                  <c:v>6</c:v>
                </c:pt>
                <c:pt idx="1">
                  <c:v>6.9</c:v>
                </c:pt>
                <c:pt idx="2">
                  <c:v>8.8000000000000007</c:v>
                </c:pt>
                <c:pt idx="3">
                  <c:v>9.5</c:v>
                </c:pt>
                <c:pt idx="4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70E-4F21-9A9C-67632747DC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79471232"/>
        <c:axId val="179471624"/>
      </c:barChart>
      <c:catAx>
        <c:axId val="17947123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79471624"/>
        <c:crosses val="autoZero"/>
        <c:auto val="1"/>
        <c:lblAlgn val="ctr"/>
        <c:lblOffset val="100"/>
        <c:noMultiLvlLbl val="0"/>
      </c:catAx>
      <c:valAx>
        <c:axId val="17947162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794712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406-42B2-BFCD-B0425A0B2B91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406-42B2-BFCD-B0425A0B2B91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406-42B2-BFCD-B0425A0B2B9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9.4</c:v>
                </c:pt>
                <c:pt idx="1">
                  <c:v>11.1</c:v>
                </c:pt>
                <c:pt idx="2">
                  <c:v>15.8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32-4822-86F3-25922414ABD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406-42B2-BFCD-B0425A0B2B91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8406-42B2-BFCD-B0425A0B2B91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406-42B2-BFCD-B0425A0B2B9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11.8</c:v>
                </c:pt>
                <c:pt idx="1">
                  <c:v>13.2</c:v>
                </c:pt>
                <c:pt idx="2">
                  <c:v>32.299999999999997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32-4822-86F3-25922414ABD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8406-42B2-BFCD-B0425A0B2B91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8406-42B2-BFCD-B0425A0B2B91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8406-42B2-BFCD-B0425A0B2B9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9.8000000000000007</c:v>
                </c:pt>
                <c:pt idx="1">
                  <c:v>11.2</c:v>
                </c:pt>
                <c:pt idx="2">
                  <c:v>18.2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32-4822-86F3-25922414ABD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8406-42B2-BFCD-B0425A0B2B91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8406-42B2-BFCD-B0425A0B2B91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8406-42B2-BFCD-B0425A0B2B9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17</c:v>
                </c:pt>
                <c:pt idx="1">
                  <c:v>14.7</c:v>
                </c:pt>
                <c:pt idx="2">
                  <c:v>15.4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32-4822-86F3-25922414ABD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8406-42B2-BFCD-B0425A0B2B91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8406-42B2-BFCD-B0425A0B2B91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8406-42B2-BFCD-B0425A0B2B9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</c:v>
                </c:pt>
                <c:pt idx="1">
                  <c:v>8</c:v>
                </c:pt>
                <c:pt idx="2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32-4822-86F3-25922414ABD8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8406-42B2-BFCD-B0425A0B2B91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8406-42B2-BFCD-B0425A0B2B91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8406-42B2-BFCD-B0425A0B2B9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11.6</c:v>
                </c:pt>
                <c:pt idx="1">
                  <c:v>11.5</c:v>
                </c:pt>
                <c:pt idx="2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432-4822-86F3-25922414ABD8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8406-42B2-BFCD-B0425A0B2B91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8406-42B2-BFCD-B0425A0B2B91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8406-42B2-BFCD-B0425A0B2B9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10.4</c:v>
                </c:pt>
                <c:pt idx="1">
                  <c:v>11.5</c:v>
                </c:pt>
                <c:pt idx="2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432-4822-86F3-25922414ABD8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8406-42B2-BFCD-B0425A0B2B91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8406-42B2-BFCD-B0425A0B2B91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8406-42B2-BFCD-B0425A0B2B9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21</c:v>
                </c:pt>
                <c:pt idx="1">
                  <c:v>18.8</c:v>
                </c:pt>
                <c:pt idx="2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432-4822-86F3-25922414AB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179472408"/>
        <c:axId val="179472800"/>
      </c:barChart>
      <c:catAx>
        <c:axId val="179472408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9472800"/>
        <c:crosses val="autoZero"/>
        <c:auto val="1"/>
        <c:lblAlgn val="ctr"/>
        <c:lblOffset val="100"/>
        <c:tickLblSkip val="1"/>
        <c:noMultiLvlLbl val="0"/>
      </c:catAx>
      <c:valAx>
        <c:axId val="17947280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794724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D64-4A39-B1EC-0A94A7DFA87E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D64-4A39-B1EC-0A94A7DFA87E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D64-4A39-B1EC-0A94A7DFA87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16.3</c:v>
                </c:pt>
                <c:pt idx="1">
                  <c:v>25.5</c:v>
                </c:pt>
                <c:pt idx="2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0E-4F21-9A9C-67632747DC2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D64-4A39-B1EC-0A94A7DFA87E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D64-4A39-B1EC-0A94A7DFA87E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D64-4A39-B1EC-0A94A7DFA87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31.4</c:v>
                </c:pt>
                <c:pt idx="1">
                  <c:v>24.8</c:v>
                </c:pt>
                <c:pt idx="2">
                  <c:v>50.5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0E-4F21-9A9C-67632747DC2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ED64-4A39-B1EC-0A94A7DFA87E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D64-4A39-B1EC-0A94A7DFA87E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ED64-4A39-B1EC-0A94A7DFA87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18.5</c:v>
                </c:pt>
                <c:pt idx="1">
                  <c:v>18.899999999999999</c:v>
                </c:pt>
                <c:pt idx="2">
                  <c:v>20.8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0E-4F21-9A9C-67632747DC2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D64-4A39-B1EC-0A94A7DFA87E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ED64-4A39-B1EC-0A94A7DFA87E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ED64-4A39-B1EC-0A94A7DFA87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16.399999999999999</c:v>
                </c:pt>
                <c:pt idx="1">
                  <c:v>12.6</c:v>
                </c:pt>
                <c:pt idx="2">
                  <c:v>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0E-4F21-9A9C-67632747DC2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ED64-4A39-B1EC-0A94A7DFA87E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ED64-4A39-B1EC-0A94A7DFA87E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ED64-4A39-B1EC-0A94A7DFA87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 formatCode="0.0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0E-4F21-9A9C-67632747DC2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ED64-4A39-B1EC-0A94A7DFA87E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ED64-4A39-B1EC-0A94A7DFA87E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ED64-4A39-B1EC-0A94A7DFA87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7.8</c:v>
                </c:pt>
                <c:pt idx="1">
                  <c:v>8.5</c:v>
                </c:pt>
                <c:pt idx="2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70E-4F21-9A9C-67632747DC20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ED64-4A39-B1EC-0A94A7DFA87E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ED64-4A39-B1EC-0A94A7DFA87E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ED64-4A39-B1EC-0A94A7DFA87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3.7</c:v>
                </c:pt>
                <c:pt idx="1">
                  <c:v>4.9000000000000004</c:v>
                </c:pt>
                <c:pt idx="2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70E-4F21-9A9C-67632747DC20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ED64-4A39-B1EC-0A94A7DFA87E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ED64-4A39-B1EC-0A94A7DFA87E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ED64-4A39-B1EC-0A94A7DFA87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4</c:v>
                </c:pt>
                <c:pt idx="1">
                  <c:v>4.4000000000000004</c:v>
                </c:pt>
                <c:pt idx="2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70E-4F21-9A9C-67632747DC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82776656"/>
        <c:axId val="182777048"/>
      </c:barChart>
      <c:catAx>
        <c:axId val="18277665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82777048"/>
        <c:crosses val="autoZero"/>
        <c:auto val="1"/>
        <c:lblAlgn val="ctr"/>
        <c:lblOffset val="100"/>
        <c:noMultiLvlLbl val="0"/>
      </c:catAx>
      <c:valAx>
        <c:axId val="18277704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827766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240-475F-B0B7-70709F189BFE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240-475F-B0B7-70709F189BFE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240-475F-B0B7-70709F189BF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10.199999999999999</c:v>
                </c:pt>
                <c:pt idx="1">
                  <c:v>15.4</c:v>
                </c:pt>
                <c:pt idx="2">
                  <c:v>17.7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AA-492C-91FB-271A01287DF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240-475F-B0B7-70709F189BFE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6240-475F-B0B7-70709F189BFE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240-475F-B0B7-70709F189BF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18.8</c:v>
                </c:pt>
                <c:pt idx="1">
                  <c:v>26.7</c:v>
                </c:pt>
                <c:pt idx="2">
                  <c:v>29.9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AA-492C-91FB-271A01287DF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6240-475F-B0B7-70709F189BFE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240-475F-B0B7-70709F189BFE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6240-475F-B0B7-70709F189BF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12.8</c:v>
                </c:pt>
                <c:pt idx="1">
                  <c:v>16.600000000000001</c:v>
                </c:pt>
                <c:pt idx="2">
                  <c:v>17.399999999999999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AA-492C-91FB-271A01287DF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6240-475F-B0B7-70709F189BFE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6240-475F-B0B7-70709F189BFE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6240-475F-B0B7-70709F189BF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19.7</c:v>
                </c:pt>
                <c:pt idx="1">
                  <c:v>13.5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AA-492C-91FB-271A01287DF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6240-475F-B0B7-70709F189BFE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6240-475F-B0B7-70709F189BFE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6240-475F-B0B7-70709F189BF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12.6</c:v>
                </c:pt>
                <c:pt idx="1">
                  <c:v>12.4</c:v>
                </c:pt>
                <c:pt idx="2">
                  <c:v>10.6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AA-492C-91FB-271A01287DF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6240-475F-B0B7-70709F189BFE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6240-475F-B0B7-70709F189BFE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6240-475F-B0B7-70709F189BF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4.7</c:v>
                </c:pt>
                <c:pt idx="1">
                  <c:v>5.7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DAA-492C-91FB-271A01287DF9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6240-475F-B0B7-70709F189BFE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6240-475F-B0B7-70709F189BFE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6240-475F-B0B7-70709F189BF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19.5</c:v>
                </c:pt>
                <c:pt idx="1">
                  <c:v>8.1999999999999993</c:v>
                </c:pt>
                <c:pt idx="2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DAA-492C-91FB-271A01287D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182777832"/>
        <c:axId val="182778224"/>
      </c:barChart>
      <c:catAx>
        <c:axId val="182777832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2778224"/>
        <c:crosses val="autoZero"/>
        <c:auto val="1"/>
        <c:lblAlgn val="ctr"/>
        <c:lblOffset val="100"/>
        <c:tickLblSkip val="1"/>
        <c:noMultiLvlLbl val="0"/>
      </c:catAx>
      <c:valAx>
        <c:axId val="182778224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82777832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984-4C94-8BB2-FDC5DFD9F5DE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984-4C94-8BB2-FDC5DFD9F5DE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984-4C94-8BB2-FDC5DFD9F5DE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984-4C94-8BB2-FDC5DFD9F5DE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984-4C94-8BB2-FDC5DFD9F5D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19.2</c:v>
                </c:pt>
                <c:pt idx="1">
                  <c:v>16.399999999999999</c:v>
                </c:pt>
                <c:pt idx="2">
                  <c:v>12.1</c:v>
                </c:pt>
                <c:pt idx="3">
                  <c:v>13.1</c:v>
                </c:pt>
                <c:pt idx="4">
                  <c:v>15.8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89-4689-BD3B-FACEAD16E3B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984-4C94-8BB2-FDC5DFD9F5DE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1984-4C94-8BB2-FDC5DFD9F5DE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984-4C94-8BB2-FDC5DFD9F5DE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1984-4C94-8BB2-FDC5DFD9F5DE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1984-4C94-8BB2-FDC5DFD9F5D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33.799999999999997</c:v>
                </c:pt>
                <c:pt idx="1">
                  <c:v>44.2</c:v>
                </c:pt>
                <c:pt idx="2">
                  <c:v>39.700000000000003</c:v>
                </c:pt>
                <c:pt idx="3">
                  <c:v>30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89-4689-BD3B-FACEAD16E3B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1984-4C94-8BB2-FDC5DFD9F5DE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1984-4C94-8BB2-FDC5DFD9F5DE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1984-4C94-8BB2-FDC5DFD9F5DE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1984-4C94-8BB2-FDC5DFD9F5DE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1984-4C94-8BB2-FDC5DFD9F5D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16.5</c:v>
                </c:pt>
                <c:pt idx="1">
                  <c:v>15.2</c:v>
                </c:pt>
                <c:pt idx="2">
                  <c:v>20.6</c:v>
                </c:pt>
                <c:pt idx="3">
                  <c:v>23.4</c:v>
                </c:pt>
                <c:pt idx="4">
                  <c:v>19.5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89-4689-BD3B-FACEAD16E3B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1984-4C94-8BB2-FDC5DFD9F5DE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1984-4C94-8BB2-FDC5DFD9F5DE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1984-4C94-8BB2-FDC5DFD9F5DE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1984-4C94-8BB2-FDC5DFD9F5DE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1984-4C94-8BB2-FDC5DFD9F5D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Лист1!$E$2:$E$6</c:f>
              <c:numCache>
                <c:formatCode>0.0</c:formatCode>
                <c:ptCount val="5"/>
                <c:pt idx="0">
                  <c:v>13.8</c:v>
                </c:pt>
                <c:pt idx="1">
                  <c:v>11.3</c:v>
                </c:pt>
                <c:pt idx="2">
                  <c:v>20.100000000000001</c:v>
                </c:pt>
                <c:pt idx="3">
                  <c:v>14.1</c:v>
                </c:pt>
                <c:pt idx="4">
                  <c:v>22.5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89-4689-BD3B-FACEAD16E3B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1984-4C94-8BB2-FDC5DFD9F5DE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1984-4C94-8BB2-FDC5DFD9F5DE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1984-4C94-8BB2-FDC5DFD9F5DE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1984-4C94-8BB2-FDC5DFD9F5DE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1984-4C94-8BB2-FDC5DFD9F5D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Лист1!$F$2:$F$6</c:f>
              <c:numCache>
                <c:formatCode>0.0</c:formatCode>
                <c:ptCount val="5"/>
                <c:pt idx="0">
                  <c:v>10.6</c:v>
                </c:pt>
                <c:pt idx="1">
                  <c:v>9.6999999999999993</c:v>
                </c:pt>
                <c:pt idx="3">
                  <c:v>15.9</c:v>
                </c:pt>
                <c:pt idx="4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189-4689-BD3B-FACEAD16E3B3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1984-4C94-8BB2-FDC5DFD9F5DE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1984-4C94-8BB2-FDC5DFD9F5DE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1984-4C94-8BB2-FDC5DFD9F5DE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1984-4C94-8BB2-FDC5DFD9F5DE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1984-4C94-8BB2-FDC5DFD9F5D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 formatCode="0.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189-4689-BD3B-FACEAD16E3B3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E-1984-4C94-8BB2-FDC5DFD9F5DE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1984-4C94-8BB2-FDC5DFD9F5DE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0-1984-4C94-8BB2-FDC5DFD9F5DE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1984-4C94-8BB2-FDC5DFD9F5DE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2-1984-4C94-8BB2-FDC5DFD9F5D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Лист1!$H$2:$H$6</c:f>
              <c:numCache>
                <c:formatCode>0.0</c:formatCode>
                <c:ptCount val="5"/>
                <c:pt idx="0">
                  <c:v>3.8</c:v>
                </c:pt>
                <c:pt idx="1">
                  <c:v>2.6</c:v>
                </c:pt>
                <c:pt idx="2">
                  <c:v>3.6</c:v>
                </c:pt>
                <c:pt idx="4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189-4689-BD3B-FACEAD16E3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82779008"/>
        <c:axId val="182779400"/>
      </c:barChart>
      <c:catAx>
        <c:axId val="18277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82779400"/>
        <c:crosses val="autoZero"/>
        <c:auto val="1"/>
        <c:lblAlgn val="ctr"/>
        <c:lblOffset val="100"/>
        <c:noMultiLvlLbl val="0"/>
      </c:catAx>
      <c:valAx>
        <c:axId val="18277940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827790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BA1-4D65-9984-3F30886620BC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BA1-4D65-9984-3F30886620BC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BA1-4D65-9984-3F30886620B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10.199999999999999</c:v>
                </c:pt>
                <c:pt idx="1">
                  <c:v>15.5</c:v>
                </c:pt>
                <c:pt idx="2">
                  <c:v>16.5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AA-492C-91FB-271A01287DF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BA1-4D65-9984-3F30886620BC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9BA1-4D65-9984-3F30886620BC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BA1-4D65-9984-3F30886620B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18.8</c:v>
                </c:pt>
                <c:pt idx="1">
                  <c:v>26.3</c:v>
                </c:pt>
                <c:pt idx="2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AA-492C-91FB-271A01287DF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9BA1-4D65-9984-3F30886620BC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BA1-4D65-9984-3F30886620BC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9BA1-4D65-9984-3F30886620B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12.8</c:v>
                </c:pt>
                <c:pt idx="1">
                  <c:v>16.3</c:v>
                </c:pt>
                <c:pt idx="2">
                  <c:v>16.899999999999999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AA-492C-91FB-271A01287DF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9BA1-4D65-9984-3F30886620BC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9BA1-4D65-9984-3F30886620BC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9BA1-4D65-9984-3F30886620B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19.7</c:v>
                </c:pt>
                <c:pt idx="1">
                  <c:v>13.7</c:v>
                </c:pt>
                <c:pt idx="2">
                  <c:v>14.6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AA-492C-91FB-271A01287DF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9BA1-4D65-9984-3F30886620BC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9BA1-4D65-9984-3F30886620BC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9BA1-4D65-9984-3F30886620B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12.6</c:v>
                </c:pt>
                <c:pt idx="1">
                  <c:v>12.4</c:v>
                </c:pt>
                <c:pt idx="2">
                  <c:v>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AA-492C-91FB-271A01287DF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9BA1-4D65-9984-3F30886620BC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9BA1-4D65-9984-3F30886620BC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9BA1-4D65-9984-3F30886620B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4.7</c:v>
                </c:pt>
                <c:pt idx="1">
                  <c:v>5.3</c:v>
                </c:pt>
                <c:pt idx="2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DAA-492C-91FB-271A01287DF9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9BA1-4D65-9984-3F30886620BC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9BA1-4D65-9984-3F30886620BC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9BA1-4D65-9984-3F30886620B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19.5</c:v>
                </c:pt>
                <c:pt idx="1">
                  <c:v>8.6999999999999993</c:v>
                </c:pt>
                <c:pt idx="2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DAA-492C-91FB-271A01287D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182780184"/>
        <c:axId val="183464304"/>
      </c:barChart>
      <c:catAx>
        <c:axId val="182780184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3464304"/>
        <c:crosses val="autoZero"/>
        <c:auto val="1"/>
        <c:lblAlgn val="ctr"/>
        <c:lblOffset val="100"/>
        <c:tickLblSkip val="1"/>
        <c:noMultiLvlLbl val="0"/>
      </c:catAx>
      <c:valAx>
        <c:axId val="183464304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82780184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A78-4C83-BF4B-55613032F7D8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A78-4C83-BF4B-55613032F7D8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CA78-4C83-BF4B-55613032F7D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19</c:v>
                </c:pt>
                <c:pt idx="1">
                  <c:v>13.1</c:v>
                </c:pt>
                <c:pt idx="2">
                  <c:v>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89-4689-BD3B-FACEAD16E3B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A78-4C83-BF4B-55613032F7D8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CA78-4C83-BF4B-55613032F7D8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A78-4C83-BF4B-55613032F7D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38.799999999999997</c:v>
                </c:pt>
                <c:pt idx="1">
                  <c:v>53.6</c:v>
                </c:pt>
                <c:pt idx="2">
                  <c:v>49.3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89-4689-BD3B-FACEAD16E3B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CA78-4C83-BF4B-55613032F7D8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CA78-4C83-BF4B-55613032F7D8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CA78-4C83-BF4B-55613032F7D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14.6</c:v>
                </c:pt>
                <c:pt idx="1">
                  <c:v>15.7</c:v>
                </c:pt>
                <c:pt idx="2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89-4689-BD3B-FACEAD16E3B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CA78-4C83-BF4B-55613032F7D8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CA78-4C83-BF4B-55613032F7D8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CA78-4C83-BF4B-55613032F7D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14.3</c:v>
                </c:pt>
                <c:pt idx="1">
                  <c:v>7.3</c:v>
                </c:pt>
                <c:pt idx="2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89-4689-BD3B-FACEAD16E3B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CA78-4C83-BF4B-55613032F7D8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CA78-4C83-BF4B-55613032F7D8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CA78-4C83-BF4B-55613032F7D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9.6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189-4689-BD3B-FACEAD16E3B3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CA78-4C83-BF4B-55613032F7D8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CA78-4C83-BF4B-55613032F7D8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CA78-4C83-BF4B-55613032F7D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 formatCode="0.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189-4689-BD3B-FACEAD16E3B3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CA78-4C83-BF4B-55613032F7D8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CA78-4C83-BF4B-55613032F7D8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CA78-4C83-BF4B-55613032F7D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2.4</c:v>
                </c:pt>
                <c:pt idx="1">
                  <c:v>3.7</c:v>
                </c:pt>
                <c:pt idx="2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189-4689-BD3B-FACEAD16E3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69446680"/>
        <c:axId val="169447072"/>
      </c:barChart>
      <c:catAx>
        <c:axId val="16944668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69447072"/>
        <c:crosses val="autoZero"/>
        <c:auto val="1"/>
        <c:lblAlgn val="ctr"/>
        <c:lblOffset val="100"/>
        <c:noMultiLvlLbl val="0"/>
      </c:catAx>
      <c:valAx>
        <c:axId val="16944707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694466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5429C-AAC8-47C6-B497-10DB3F5FDA55}" type="datetimeFigureOut">
              <a:rPr lang="ru-RU" smtClean="0"/>
              <a:pPr/>
              <a:t>26.07.2017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C92BE-E8C3-47F1-AC4E-9E5FE71D40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733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A5CB93B-A919-4C6C-9C11-A36781FDCE38}" type="datetimeFigureOut">
              <a:rPr lang="en-AU"/>
              <a:pPr>
                <a:defRPr/>
              </a:pPr>
              <a:t>26/07/2017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6411931-56BA-4D0B-8C7D-521BE0F7056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3051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758CD-A007-4644-81DD-2F40E4BCFA8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90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5179485" y="6513911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1" y="3257551"/>
            <a:ext cx="6705600" cy="30861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207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814651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586397"/>
      </p:ext>
    </p:extLst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 userDrawn="1"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 userDrawn="1"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FA565-0A48-4178-B77D-5B2330E99B4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2B008-9179-4D88-BD88-337B163F6C1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EB6AF-26A2-48DF-99F4-30763AC522F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0D1EF-0EB4-40E9-9E65-394659C6461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77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24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739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9280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715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563"/>
            <a:ext cx="8534400" cy="10779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5221FB-87CD-493C-B050-3A30E76255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9638082"/>
      </p:ext>
    </p:extLst>
  </p:cSld>
  <p:clrMapOvr>
    <a:masterClrMapping/>
  </p:clrMapOvr>
  <p:transition>
    <p:pull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777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26.07.2017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86" y="6445747"/>
            <a:ext cx="6124902" cy="365125"/>
          </a:xfrm>
        </p:spPr>
        <p:txBody>
          <a:bodyPr/>
          <a:lstStyle>
            <a:lvl1pPr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dirty="0"/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308" y="453348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1058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595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132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359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444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0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573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651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880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722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291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851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065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866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476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98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FA565-0A48-4178-B77D-5B2330E99B4E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691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2B008-9179-4D88-BD88-337B163F6C18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59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004CE-30C1-428B-A131-882F1DABD39F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808963"/>
      </p:ext>
    </p:extLst>
  </p:cSld>
  <p:clrMapOvr>
    <a:masterClrMapping/>
  </p:clrMapOvr>
  <p:hf hd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 smtClean="0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6960600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930603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9632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426172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921610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743384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95938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199917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0743025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38386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1214020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2990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670922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4504737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915228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1961044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9709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212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06942433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2929847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26.07.2017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008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1147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9378207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9353730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782195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694871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5723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8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74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8.xml"/><Relationship Id="rId9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04" r:id="rId17"/>
    <p:sldLayoutId id="2147483703" r:id="rId18"/>
    <p:sldLayoutId id="2147483702" r:id="rId19"/>
    <p:sldLayoutId id="2147483701" r:id="rId20"/>
    <p:sldLayoutId id="2147483811" r:id="rId21"/>
    <p:sldLayoutId id="2147483812" r:id="rId22"/>
    <p:sldLayoutId id="2147483813" r:id="rId23"/>
    <p:sldLayoutId id="2147483814" r:id="rId24"/>
    <p:sldLayoutId id="2147483815" r:id="rId25"/>
    <p:sldLayoutId id="2147483816" r:id="rId2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6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22547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9" r:id="rId3"/>
    <p:sldLayoutId id="2147483708" r:id="rId4"/>
    <p:sldLayoutId id="2147483707" r:id="rId5"/>
    <p:sldLayoutId id="2147483706" r:id="rId6"/>
    <p:sldLayoutId id="2147483705" r:id="rId7"/>
  </p:sldLayoutIdLst>
  <p:hf hdr="0" dt="0"/>
  <p:txStyles>
    <p:titleStyle>
      <a:lvl1pPr marL="266700" indent="0"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30727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0738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57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36" r:id="rId9"/>
    <p:sldLayoutId id="2147483739" r:id="rId10"/>
    <p:sldLayoutId id="2147483740" r:id="rId11"/>
    <p:sldLayoutId id="2147483741" r:id="rId12"/>
    <p:sldLayoutId id="2147483744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9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46100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90" name="Рисунок 8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5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  <p:sldLayoutId id="2147483777" r:id="rId19"/>
    <p:sldLayoutId id="2147483778" r:id="rId20"/>
    <p:sldLayoutId id="2147483779" r:id="rId2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22547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2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hf hdr="0" dt="0"/>
  <p:txStyles>
    <p:titleStyle>
      <a:lvl1pPr marL="266700" indent="0"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30727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0738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0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9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46100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1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</a:t>
            </a:r>
            <a:br>
              <a:rPr lang="en-US" smtClean="0"/>
            </a:br>
            <a:r>
              <a:rPr lang="ru-RU" smtClean="0"/>
              <a:t>Июнь 2017</a:t>
            </a:r>
            <a:br>
              <a:rPr lang="ru-RU" smtClean="0"/>
            </a:br>
            <a:endParaRPr lang="ru-RU" dirty="0"/>
          </a:p>
        </p:txBody>
      </p:sp>
      <p:sp>
        <p:nvSpPr>
          <p:cNvPr id="4" name="Title_2"/>
          <p:cNvSpPr txBox="1">
            <a:spLocks/>
          </p:cNvSpPr>
          <p:nvPr/>
        </p:nvSpPr>
        <p:spPr bwMode="auto">
          <a:xfrm>
            <a:off x="276224" y="3638550"/>
            <a:ext cx="5073651" cy="16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5200" rIns="2772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Россия 0+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365104"/>
            <a:ext cx="3566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Desktop</a:t>
            </a:r>
            <a:endParaRPr lang="ru-RU" sz="3200" dirty="0" err="1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453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631129873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 panose="020B0604020202020204" pitchFamily="34" charset="0"/>
              </a:rPr>
              <a:t>Структура аудитории Drive2.ru, в %. Пол / Возраст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 panose="020B0604020202020204" pitchFamily="34" charset="0"/>
              </a:rPr>
              <a:pPr/>
              <a:t>10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36804" y="122237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329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М 12-24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70561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2086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М 25-34</a:t>
            </a:r>
          </a:p>
        </p:txBody>
      </p:sp>
      <p:sp>
        <p:nvSpPr>
          <p:cNvPr id="18" name="Овал 17"/>
          <p:cNvSpPr/>
          <p:nvPr/>
        </p:nvSpPr>
        <p:spPr>
          <a:xfrm>
            <a:off x="3404318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843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М 35-44</a:t>
            </a:r>
          </a:p>
        </p:txBody>
      </p:sp>
      <p:sp>
        <p:nvSpPr>
          <p:cNvPr id="20" name="Овал 19"/>
          <p:cNvSpPr/>
          <p:nvPr/>
        </p:nvSpPr>
        <p:spPr>
          <a:xfrm>
            <a:off x="4338075" y="1222375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М 45-</a:t>
            </a:r>
            <a:r>
              <a:rPr lang="en-US" sz="1100" b="0" dirty="0" smtClean="0">
                <a:latin typeface="Arial" panose="020B0604020202020204" pitchFamily="34" charset="0"/>
              </a:rPr>
              <a:t>6</a:t>
            </a:r>
            <a:r>
              <a:rPr lang="ru-RU" sz="1100" b="0" dirty="0" smtClean="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5271832" y="12223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3357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Ж 12-24</a:t>
            </a:r>
          </a:p>
        </p:txBody>
      </p:sp>
      <p:sp>
        <p:nvSpPr>
          <p:cNvPr id="27" name="Овал 26"/>
          <p:cNvSpPr/>
          <p:nvPr/>
        </p:nvSpPr>
        <p:spPr>
          <a:xfrm>
            <a:off x="6205589" y="12223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7114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Ж 25-34</a:t>
            </a:r>
          </a:p>
        </p:txBody>
      </p:sp>
      <p:sp>
        <p:nvSpPr>
          <p:cNvPr id="29" name="Овал 28"/>
          <p:cNvSpPr/>
          <p:nvPr/>
        </p:nvSpPr>
        <p:spPr>
          <a:xfrm>
            <a:off x="7139346" y="122237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087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Ж 35-44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/>
              <a:t>Россия 0+, Июнь 2017, % от Monthly Reach, % от Average Weekly Reach, % от Average Daily Reach</a:t>
            </a:r>
          </a:p>
          <a:p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7999534" y="1222375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089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Ж 45-</a:t>
            </a:r>
            <a:r>
              <a:rPr lang="en-US" sz="1100" b="0" dirty="0" smtClean="0">
                <a:latin typeface="Arial" panose="020B0604020202020204" pitchFamily="34" charset="0"/>
              </a:rPr>
              <a:t>6</a:t>
            </a:r>
            <a:r>
              <a:rPr lang="ru-RU" sz="1100" b="0" dirty="0" smtClean="0">
                <a:latin typeface="Arial" panose="020B0604020202020204" pitchFamily="34" charset="0"/>
              </a:rPr>
              <a:t>4</a:t>
            </a:r>
          </a:p>
        </p:txBody>
      </p:sp>
      <p:graphicFrame>
        <p:nvGraphicFramePr>
          <p:cNvPr id="33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991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878421279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 panose="020B0604020202020204" pitchFamily="34" charset="0"/>
              </a:rPr>
              <a:t>Структура аудитории Drive2.ru, в %. Род занятий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 panose="020B0604020202020204" pitchFamily="34" charset="0"/>
              </a:rPr>
              <a:pPr/>
              <a:t>11</a:t>
            </a:fld>
            <a:endParaRPr lang="en-AU" dirty="0">
              <a:latin typeface="Arial" panose="020B0604020202020204" pitchFamily="34" charset="0"/>
            </a:endParaRPr>
          </a:p>
        </p:txBody>
      </p:sp>
      <p:graphicFrame>
        <p:nvGraphicFramePr>
          <p:cNvPr id="11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385325" y="1243267"/>
            <a:ext cx="144000" cy="14400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85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руководители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31109" y="124326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263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специалисты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714993" y="124326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651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служащие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18449" y="1243267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997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рабочие</a:t>
            </a:r>
          </a:p>
        </p:txBody>
      </p:sp>
      <p:sp>
        <p:nvSpPr>
          <p:cNvPr id="25" name="Овал 24"/>
          <p:cNvSpPr/>
          <p:nvPr/>
        </p:nvSpPr>
        <p:spPr>
          <a:xfrm>
            <a:off x="5868219" y="1243267"/>
            <a:ext cx="144000" cy="144000"/>
          </a:xfrm>
          <a:prstGeom prst="ellipse">
            <a:avLst/>
          </a:prstGeom>
          <a:solidFill>
            <a:srgbClr val="99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74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учащиеся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868055" y="124326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958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домохозяйки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8025741" y="1243267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808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другое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/>
              <a:t>Россия 0+, Июнь 2017, % от Monthly Reach, % от Average Weekly Reach, % от Average Daily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630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и профиль аудитории Drive2.ru </a:t>
            </a:r>
            <a:endParaRPr lang="ru-RU" dirty="0"/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841391073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438273533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 panose="020B0604020202020204" pitchFamily="34" charset="0"/>
              </a:rPr>
              <a:pPr/>
              <a:t>12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/>
              <a:t>Affinity Index: отношение доли целевой группы в аудитории интернет-проекта за месяц (в %) </a:t>
            </a:r>
            <a:br>
              <a:rPr lang="ru-RU" smtClean="0"/>
            </a:br>
            <a:r>
              <a:rPr lang="ru-RU" smtClean="0"/>
              <a:t>к ее доле в населении России 12-64 лет. Среднее значение индекса = 100. </a:t>
            </a:r>
            <a:endParaRPr lang="ru-RU" dirty="0"/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/>
              <a:t>Россия 0+, Июнь 2017, </a:t>
            </a:r>
            <a:r>
              <a:rPr lang="en-US" sz="1400" smtClean="0"/>
              <a:t>Monthly Reach </a:t>
            </a:r>
            <a:r>
              <a:rPr lang="ru-RU" sz="1400" smtClean="0"/>
              <a:t>в тыс.чел., </a:t>
            </a:r>
            <a:r>
              <a:rPr lang="en-US" sz="1400" smtClean="0"/>
              <a:t>Affinity Index</a:t>
            </a:r>
          </a:p>
          <a:p>
            <a:r>
              <a:rPr lang="en-US" sz="1400" smtClean="0"/>
              <a:t>   </a:t>
            </a:r>
            <a:endParaRPr lang="ru-RU" dirty="0"/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 panose="020B0604020202020204" pitchFamily="34" charset="0"/>
              </a:rPr>
              <a:t>                Род занятий                                 Пол / Возраст</a:t>
            </a:r>
            <a:endParaRPr lang="ru-RU" sz="1200" dirty="0">
              <a:latin typeface="Arial" panose="020B0604020202020204" pitchFamily="34" charset="0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 panose="020B0604020202020204" pitchFamily="34" charset="0"/>
              </a:rPr>
              <a:t>Affinity Index</a:t>
            </a:r>
            <a:endParaRPr lang="ru-RU" sz="1400" b="0" dirty="0" smtClean="0"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 panose="020B0604020202020204" pitchFamily="34" charset="0"/>
              </a:rPr>
              <a:t>Monthly Reach</a:t>
            </a:r>
            <a:endParaRPr lang="ru-RU" sz="1400" b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32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и профиль аудитории Drive2.ru </a:t>
            </a:r>
            <a:endParaRPr lang="ru-RU" dirty="0"/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792104605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945270985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 panose="020B0604020202020204" pitchFamily="34" charset="0"/>
              </a:rPr>
              <a:pPr/>
              <a:t>13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/>
              <a:t>Affinity Internet: отношение доли целевой группы в аудитории интернет-проекта за месяц (в %) </a:t>
            </a:r>
            <a:br>
              <a:rPr lang="ru-RU" smtClean="0"/>
            </a:br>
            <a:r>
              <a:rPr lang="ru-RU" smtClean="0"/>
              <a:t>к ее доле в аудитории Интернета в целом 12-64 лет. Среднее значение индекса = 100. </a:t>
            </a:r>
            <a:endParaRPr lang="ru-RU" dirty="0"/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/>
              <a:t>Россия 0+, Июнь 2017, </a:t>
            </a:r>
            <a:r>
              <a:rPr lang="en-US" sz="1400" smtClean="0"/>
              <a:t>Monthly Reach </a:t>
            </a:r>
            <a:r>
              <a:rPr lang="ru-RU" sz="1400" smtClean="0"/>
              <a:t>в тыс.чел., </a:t>
            </a:r>
            <a:r>
              <a:rPr lang="en-US" sz="1400" smtClean="0"/>
              <a:t>Affinity Internet</a:t>
            </a:r>
          </a:p>
          <a:p>
            <a:r>
              <a:rPr lang="en-US" sz="1400" smtClean="0"/>
              <a:t>   </a:t>
            </a:r>
            <a:endParaRPr lang="ru-RU" dirty="0"/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 panose="020B0604020202020204" pitchFamily="34" charset="0"/>
              </a:rPr>
              <a:t>                Род занятий                                 Пол / Возраст</a:t>
            </a:r>
            <a:endParaRPr lang="ru-RU" sz="1200" dirty="0">
              <a:latin typeface="Arial" panose="020B0604020202020204" pitchFamily="34" charset="0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mtClean="0">
                <a:latin typeface="Arial" panose="020B0604020202020204" pitchFamily="34" charset="0"/>
              </a:rPr>
              <a:t>Affinity Internet</a:t>
            </a:r>
            <a:endParaRPr lang="ru-RU" sz="1400" b="0" dirty="0" smtClean="0"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 panose="020B0604020202020204" pitchFamily="34" charset="0"/>
              </a:rPr>
              <a:t>Monthly Reach</a:t>
            </a:r>
            <a:endParaRPr lang="ru-RU" sz="1400" b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82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68758" cy="1284288"/>
          </a:xfrm>
        </p:spPr>
        <p:txBody>
          <a:bodyPr/>
          <a:lstStyle/>
          <a:p>
            <a:pPr marL="0">
              <a:defRPr/>
            </a:pPr>
            <a:r>
              <a:rPr lang="ru-RU" sz="1800" kern="1200" dirty="0">
                <a:solidFill>
                  <a:schemeClr val="tx1"/>
                </a:solidFill>
                <a:ea typeface="+mn-ea"/>
                <a:cs typeface="+mn-cs"/>
              </a:rPr>
              <a:t>Определения</a:t>
            </a:r>
            <a:r>
              <a:rPr lang="en-US" sz="1800" kern="12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ea typeface="+mn-ea"/>
                <a:cs typeface="+mn-cs"/>
              </a:rPr>
              <a:t>и комментарии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1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Россия 0+ </a:t>
            </a:r>
            <a:r>
              <a:rPr lang="en-US" sz="1300" dirty="0" smtClean="0">
                <a:latin typeface="Arial" panose="020B0604020202020204" pitchFamily="34" charset="0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ru-RU" sz="1300" dirty="0" smtClean="0">
                <a:latin typeface="Arial" panose="020B0604020202020204" pitchFamily="34" charset="0"/>
              </a:rPr>
              <a:t>постоянные жители населённых пунктов РФ без учёта Калининградской области.</a:t>
            </a: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Россия 100 </a:t>
            </a: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k</a:t>
            </a: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+ </a:t>
            </a:r>
            <a:r>
              <a:rPr lang="en-US" sz="1300" dirty="0" smtClean="0">
                <a:latin typeface="Arial" panose="020B0604020202020204" pitchFamily="34" charset="0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ru-RU" sz="1300" dirty="0" smtClean="0">
                <a:latin typeface="Arial" panose="020B0604020202020204" pitchFamily="34" charset="0"/>
              </a:rPr>
              <a:t>постоянные жители городов РФ с численностью населения не менее 100 тыс.чел.</a:t>
            </a:r>
            <a:r>
              <a:rPr lang="en-US" sz="1300" dirty="0" smtClean="0">
                <a:latin typeface="Arial" panose="020B0604020202020204" pitchFamily="34" charset="0"/>
              </a:rPr>
              <a:t> </a:t>
            </a:r>
            <a:br>
              <a:rPr lang="en-US" sz="1300" dirty="0" smtClean="0">
                <a:latin typeface="Arial" panose="020B0604020202020204" pitchFamily="34" charset="0"/>
              </a:rPr>
            </a:br>
            <a:r>
              <a:rPr lang="en-US" sz="1300" dirty="0" smtClean="0">
                <a:latin typeface="Arial" panose="020B0604020202020204" pitchFamily="34" charset="0"/>
              </a:rPr>
              <a:t>(</a:t>
            </a:r>
            <a:r>
              <a:rPr lang="ru-RU" sz="1300" dirty="0" smtClean="0">
                <a:latin typeface="Arial" panose="020B0604020202020204" pitchFamily="34" charset="0"/>
              </a:rPr>
              <a:t>в таблицах Россия 100+) 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endParaRPr lang="ru-RU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Monthly Reach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количество человек, заходивших на сайт (проект, раздел) хотя бы 1 раз за месяц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Average Weekly Reach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среднее количество человек, заходивших на сайт (проект, раздел) хотя бы 1 раз за неделю</a:t>
            </a:r>
            <a:r>
              <a:rPr lang="en-US" sz="1300" dirty="0" smtClean="0">
                <a:latin typeface="Arial" panose="020B0604020202020204" pitchFamily="34" charset="0"/>
              </a:rPr>
              <a:t>. </a:t>
            </a:r>
            <a:r>
              <a:rPr lang="ru-RU" sz="1300" dirty="0" smtClean="0">
                <a:latin typeface="Arial" panose="020B0604020202020204" pitchFamily="34" charset="0"/>
              </a:rPr>
              <a:t>Месяц разбивается на интервалы из 7ми дней (искусственные недели), начиная с первого дня месяца. Далее рассчитывается средний арифметический охват семидневных интервалов, входящих в месяц. Если месяц не кратен семи, т.е. в состав периода попадает неполная искусственная неделя, в расчёте обрабатывается только полные семидневные интервалы, входящие в месяц.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Average Daily Reach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среднее количество человек, заходивших на сайт (проект, раздел) хотя бы 1 раз за день из периода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Average Weekly Frequency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среднее количество контактов аудитории с сайтом за неделю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Average Daily Frequency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среднее количество контактов аудитории с сайтом за сутки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ru-RU" sz="1300" b="1" dirty="0" err="1" smtClean="0">
                <a:solidFill>
                  <a:srgbClr val="FF0090"/>
                </a:solidFill>
                <a:latin typeface="Arial" panose="020B0604020202020204" pitchFamily="34" charset="0"/>
              </a:rPr>
              <a:t>Average</a:t>
            </a: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 panose="020B0604020202020204" pitchFamily="34" charset="0"/>
              </a:rPr>
              <a:t>Minutes</a:t>
            </a: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 panose="020B0604020202020204" pitchFamily="34" charset="0"/>
              </a:rPr>
              <a:t>per</a:t>
            </a: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 panose="020B0604020202020204" pitchFamily="34" charset="0"/>
              </a:rPr>
              <a:t>Day</a:t>
            </a: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среднее количество минут, проведённых одним человеком на сайте за сутки</a:t>
            </a:r>
            <a:br>
              <a:rPr lang="ru-RU" sz="1300" dirty="0" smtClean="0">
                <a:latin typeface="Arial" panose="020B0604020202020204" pitchFamily="34" charset="0"/>
              </a:rPr>
            </a:b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Affinity Index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 panose="020B0604020202020204" pitchFamily="34" charset="0"/>
              </a:rPr>
              <a:t>интернет-проекта</a:t>
            </a:r>
            <a:r>
              <a:rPr lang="ru-RU" sz="1300" dirty="0" smtClean="0">
                <a:latin typeface="Arial" panose="020B0604020202020204" pitchFamily="34" charset="0"/>
              </a:rPr>
              <a:t> за месяц (в %) </a:t>
            </a:r>
            <a:br>
              <a:rPr lang="ru-RU" sz="1300" dirty="0" smtClean="0">
                <a:latin typeface="Arial" panose="020B0604020202020204" pitchFamily="34" charset="0"/>
              </a:rPr>
            </a:br>
            <a:r>
              <a:rPr lang="ru-RU" sz="1300" dirty="0" smtClean="0">
                <a:latin typeface="Arial" panose="020B0604020202020204" pitchFamily="34" charset="0"/>
              </a:rPr>
              <a:t>к ее доле в населении 12-64 лет</a:t>
            </a:r>
            <a:r>
              <a:rPr lang="en-US" sz="1300" dirty="0" smtClean="0">
                <a:latin typeface="Arial" panose="020B0604020202020204" pitchFamily="34" charset="0"/>
              </a:rPr>
              <a:t>.</a:t>
            </a:r>
            <a:r>
              <a:rPr lang="ru-RU" sz="1300" dirty="0" smtClean="0">
                <a:latin typeface="Arial" panose="020B0604020202020204" pitchFamily="34" charset="0"/>
              </a:rPr>
              <a:t> Среднее значение индекса = 100</a:t>
            </a: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Affinity Internet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 panose="020B0604020202020204" pitchFamily="34" charset="0"/>
              </a:rPr>
              <a:t>интернет-проекта</a:t>
            </a:r>
            <a:r>
              <a:rPr lang="ru-RU" sz="1300" dirty="0" smtClean="0">
                <a:latin typeface="Arial" panose="020B0604020202020204" pitchFamily="34" charset="0"/>
              </a:rPr>
              <a:t> за месяц (в %) </a:t>
            </a:r>
            <a:br>
              <a:rPr lang="ru-RU" sz="1300" dirty="0" smtClean="0">
                <a:latin typeface="Arial" panose="020B0604020202020204" pitchFamily="34" charset="0"/>
              </a:rPr>
            </a:br>
            <a:r>
              <a:rPr lang="ru-RU" sz="1300" dirty="0" smtClean="0">
                <a:latin typeface="Arial" panose="020B0604020202020204" pitchFamily="34" charset="0"/>
              </a:rPr>
              <a:t>к ее доле в аудитории Интернета в целом 12-64 лет. Среднее значение индекса = 100</a:t>
            </a:r>
            <a:br>
              <a:rPr lang="ru-RU" sz="1300" dirty="0" smtClean="0">
                <a:latin typeface="Arial" panose="020B0604020202020204" pitchFamily="34" charset="0"/>
              </a:rPr>
            </a:br>
            <a:endParaRPr lang="ru-RU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ru-RU" sz="1300" dirty="0" smtClean="0">
                <a:latin typeface="Arial" panose="020B0604020202020204" pitchFamily="34" charset="0"/>
              </a:rPr>
              <a:t>Отсутствие данных по какой-либо социально демографической группе означает, что значение показателя не является статистически значимым, но не означает, что эта группа  полностью отсутствует в аудитории.</a:t>
            </a:r>
          </a:p>
          <a:p>
            <a:pPr marL="0" indent="0">
              <a:lnSpc>
                <a:spcPct val="95000"/>
              </a:lnSpc>
            </a:pPr>
            <a:endParaRPr lang="ru-RU" sz="1300" dirty="0">
              <a:latin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AB8EB5-0237-4812-B585-89C5069EF62D}" type="slidenum">
              <a:rPr lang="ru-RU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14</a:t>
            </a:fld>
            <a:endParaRPr lang="ru-R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285750" y="1790840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 panose="020B0604020202020204" pitchFamily="34" charset="0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85750" y="5149095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485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_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34400" cy="1077912"/>
          </a:xfrm>
          <a:noFill/>
        </p:spPr>
        <p:txBody>
          <a:bodyPr/>
          <a:lstStyle/>
          <a:p>
            <a:r>
              <a:rPr lang="ru-RU" dirty="0"/>
              <a:t>Аудитория </a:t>
            </a:r>
            <a:r>
              <a:rPr lang="en-US" dirty="0" smtClean="0"/>
              <a:t>Drive2.ru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Июнь 201</a:t>
            </a:r>
            <a:r>
              <a:rPr lang="en-US" dirty="0" smtClean="0"/>
              <a:t>7</a:t>
            </a:r>
            <a:r>
              <a:rPr lang="ru-RU" dirty="0" smtClean="0"/>
              <a:t>, </a:t>
            </a:r>
            <a:r>
              <a:rPr lang="ru-RU" dirty="0"/>
              <a:t>12-64 лет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2CD7F-1E43-4F82-A982-9CB6EC9C303F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6" name="Table_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2645845"/>
              </p:ext>
            </p:extLst>
          </p:nvPr>
        </p:nvGraphicFramePr>
        <p:xfrm>
          <a:off x="179388" y="1011157"/>
          <a:ext cx="7799759" cy="4939203"/>
        </p:xfrm>
        <a:graphic>
          <a:graphicData uri="http://schemas.openxmlformats.org/drawingml/2006/table">
            <a:tbl>
              <a:tblPr/>
              <a:tblGrid>
                <a:gridCol w="1328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3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1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13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1322">
                  <a:extLst>
                    <a:ext uri="{9D8B030D-6E8A-4147-A177-3AD203B41FA5}">
                      <a16:colId xmlns:a16="http://schemas.microsoft.com/office/drawing/2014/main" val="1126690497"/>
                    </a:ext>
                  </a:extLst>
                </a:gridCol>
                <a:gridCol w="841322">
                  <a:extLst>
                    <a:ext uri="{9D8B030D-6E8A-4147-A177-3AD203B41FA5}">
                      <a16:colId xmlns:a16="http://schemas.microsoft.com/office/drawing/2014/main" val="3079233305"/>
                    </a:ext>
                  </a:extLst>
                </a:gridCol>
                <a:gridCol w="841322">
                  <a:extLst>
                    <a:ext uri="{9D8B030D-6E8A-4147-A177-3AD203B41FA5}">
                      <a16:colId xmlns:a16="http://schemas.microsoft.com/office/drawing/2014/main" val="2482723182"/>
                    </a:ext>
                  </a:extLst>
                </a:gridCol>
              </a:tblGrid>
              <a:tr h="377537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Drive2.ru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186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Россия 0+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Россия 100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k+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Москва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СПб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Екб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Нск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5 849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995.5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575.8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61.2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76.5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75.5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5.7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7.5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6.5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6.9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6.5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26.8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28.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323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637.1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26.5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09.2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28.5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28.8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2.9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26.2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580.8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09.3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59.1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Frequency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Minutes per Day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Среднее количество минут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Объект 2"/>
          <p:cNvSpPr txBox="1">
            <a:spLocks/>
          </p:cNvSpPr>
          <p:nvPr/>
        </p:nvSpPr>
        <p:spPr>
          <a:xfrm>
            <a:off x="179512" y="6007099"/>
            <a:ext cx="8569325" cy="431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600" b="1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252413" indent="-2524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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508000" indent="-255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760413" indent="-2524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0" i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** </a:t>
            </a:r>
            <a:r>
              <a:rPr lang="ru-RU" sz="1050" b="0" i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В силу размера выборки значение не является статистически валидным.</a:t>
            </a:r>
          </a:p>
        </p:txBody>
      </p:sp>
    </p:spTree>
    <p:extLst>
      <p:ext uri="{BB962C8B-B14F-4D97-AF65-F5344CB8AC3E}">
        <p14:creationId xmlns:p14="http://schemas.microsoft.com/office/powerpoint/2010/main" val="2037060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1284288"/>
          </a:xfrm>
        </p:spPr>
        <p:txBody>
          <a:bodyPr/>
          <a:lstStyle/>
          <a:p>
            <a:pPr marL="0"/>
            <a:r>
              <a:rPr lang="ru-RU" smtClean="0"/>
              <a:t>Динамика аудитории </a:t>
            </a:r>
            <a:r>
              <a:rPr lang="en-US" smtClean="0"/>
              <a:t>Drive2.ru </a:t>
            </a:r>
            <a:endParaRPr lang="ru-RU" dirty="0"/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243164906"/>
              </p:ext>
            </p:extLst>
          </p:nvPr>
        </p:nvGraphicFramePr>
        <p:xfrm>
          <a:off x="266700" y="1031875"/>
          <a:ext cx="67691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Tab_1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91882964"/>
              </p:ext>
            </p:extLst>
          </p:nvPr>
        </p:nvGraphicFramePr>
        <p:xfrm>
          <a:off x="6591300" y="1184275"/>
          <a:ext cx="2263776" cy="3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1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44914"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5 849
 тыс.чел.</a:t>
                      </a:r>
                      <a:endParaRPr lang="ru-RU" sz="1400" b="0" dirty="0" smtClean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Monthly</a:t>
                      </a:r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4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2 323
 тыс.чел.</a:t>
                      </a:r>
                      <a:endParaRPr lang="ru-RU" sz="1400" b="0" dirty="0" smtClean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Average Weekly</a:t>
                      </a:r>
                      <a:r>
                        <a:rPr lang="en-US" sz="1400" b="0" baseline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 581
 тыс.чел.</a:t>
                      </a:r>
                      <a:endParaRPr lang="ru-RU" sz="1400" b="0" dirty="0" smtClean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Average Daily Reach</a:t>
                      </a:r>
                      <a:endParaRPr lang="ru-RU" sz="1400" b="0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2" name="Title_2"/>
          <p:cNvSpPr>
            <a:spLocks noGrp="1"/>
          </p:cNvSpPr>
          <p:nvPr>
            <p:ph sz="quarter" idx="20"/>
          </p:nvPr>
        </p:nvSpPr>
        <p:spPr>
          <a:xfrm>
            <a:off x="-1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-860536" y="2769118"/>
            <a:ext cx="241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 smtClean="0">
                <a:solidFill>
                  <a:srgbClr val="333333"/>
                </a:solidFill>
                <a:latin typeface="Arial" panose="020B0604020202020204" pitchFamily="34" charset="0"/>
                <a:cs typeface="Arial" pitchFamily="34" charset="0"/>
              </a:rPr>
              <a:t>тысячи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276715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Drive2.ru, в %. Пол / Возраст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551961759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969802854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4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0+, Июнь 2017, % от Monthly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212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Drive2.ru, в %. Пол / Возраст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858182746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571001439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5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/>
              <a:t>Россия 0+, Июнь 2017, % от Average Daily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77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Drive2.ru, в %. Род занятий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170273287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508347468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6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0+, Июнь 2017, % от Monthly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046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Drive2.ru, в %. Род занятий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298872978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316763925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7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/>
              <a:t>Россия 0+, Июнь 2017, % от Average Daily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434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Drive2.ru, в %. Уровень дохода семьи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424820382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576415935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8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0+, Июнь 2017, % от Monthly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302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Drive2.ru, в %. Уровень дохода семьи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120837165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211964837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9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/>
              <a:t>Россия 0+, Июнь 2017, % от Average Daily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56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2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WebIndex_Theme_mediascop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1_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1_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3. TNS 4x3 Monitor Template</Template>
  <TotalTime>15102</TotalTime>
  <Words>650</Words>
  <Application>Microsoft Office PowerPoint</Application>
  <PresentationFormat>Экран (4:3)</PresentationFormat>
  <Paragraphs>232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14</vt:i4>
      </vt:variant>
    </vt:vector>
  </HeadingPairs>
  <TitlesOfParts>
    <vt:vector size="28" baseType="lpstr">
      <vt:lpstr>Arial</vt:lpstr>
      <vt:lpstr>Calibri</vt:lpstr>
      <vt:lpstr>Verdana</vt:lpstr>
      <vt:lpstr>Wingdings</vt:lpstr>
      <vt:lpstr>3. TNS 4x3 Monitor Template</vt:lpstr>
      <vt:lpstr>Grey Box Masters</vt:lpstr>
      <vt:lpstr>NO Grey Box Masters</vt:lpstr>
      <vt:lpstr>GRID LAYOUT</vt:lpstr>
      <vt:lpstr>1_3. TNS 4x3 Monitor Template</vt:lpstr>
      <vt:lpstr>WebIndex_Theme_mediascope</vt:lpstr>
      <vt:lpstr>1_Grey Box Masters</vt:lpstr>
      <vt:lpstr>1_NO Grey Box Masters</vt:lpstr>
      <vt:lpstr>1_GRID LAYOUT</vt:lpstr>
      <vt:lpstr>2_3. TNS 4x3 Monitor Template</vt:lpstr>
      <vt:lpstr>Аудитория Drive2.ru Июнь 2017 </vt:lpstr>
      <vt:lpstr>Аудитория Drive2.ru Июнь 2017, 12-64 лет</vt:lpstr>
      <vt:lpstr>Динамика аудитории Drive2.ru </vt:lpstr>
      <vt:lpstr>Структура аудитории Drive2.ru, в %. Пол / Возраст</vt:lpstr>
      <vt:lpstr>Структура аудитории Drive2.ru, в %. Пол / Возраст</vt:lpstr>
      <vt:lpstr>Структура аудитории Drive2.ru, в %. Род занятий</vt:lpstr>
      <vt:lpstr>Структура аудитории Drive2.ru, в %. Род занятий</vt:lpstr>
      <vt:lpstr>Структура аудитории Drive2.ru, в %. Уровень дохода семьи</vt:lpstr>
      <vt:lpstr>Структура аудитории Drive2.ru, в %. Уровень дохода семьи</vt:lpstr>
      <vt:lpstr>Структура аудитории Drive2.ru, в %. Пол / Возраст</vt:lpstr>
      <vt:lpstr>Структура аудитории Drive2.ru, в %. Род занятий</vt:lpstr>
      <vt:lpstr>Структура и профиль аудитории Drive2.ru </vt:lpstr>
      <vt:lpstr>Структура и профиль аудитории Drive2.ru </vt:lpstr>
      <vt:lpstr>Определения и комментарии</vt:lpstr>
    </vt:vector>
  </TitlesOfParts>
  <Company>WPP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Contents</dc:title>
  <dc:creator>FalconerS</dc:creator>
  <cp:lastModifiedBy>Александра Шмитова</cp:lastModifiedBy>
  <cp:revision>455</cp:revision>
  <dcterms:created xsi:type="dcterms:W3CDTF">2012-03-23T16:33:37Z</dcterms:created>
  <dcterms:modified xsi:type="dcterms:W3CDTF">2017-07-26T15:35:03Z</dcterms:modified>
</cp:coreProperties>
</file>