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theme/theme9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63" r:id="rId2"/>
    <p:sldMasterId id="2147483669" r:id="rId3"/>
    <p:sldMasterId id="2147483677" r:id="rId4"/>
    <p:sldMasterId id="2147483749" r:id="rId5"/>
    <p:sldMasterId id="2147483758" r:id="rId6"/>
    <p:sldMasterId id="2147483780" r:id="rId7"/>
    <p:sldMasterId id="2147483788" r:id="rId8"/>
    <p:sldMasterId id="2147483802" r:id="rId9"/>
    <p:sldMasterId id="2147483804" r:id="rId10"/>
  </p:sldMasterIdLst>
  <p:notesMasterIdLst>
    <p:notesMasterId r:id="rId25"/>
  </p:notesMasterIdLst>
  <p:handoutMasterIdLst>
    <p:handoutMasterId r:id="rId26"/>
  </p:handoutMasterIdLst>
  <p:sldIdLst>
    <p:sldId id="256" r:id="rId11"/>
    <p:sldId id="269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</p:sldIdLst>
  <p:sldSz cx="9144000" cy="6858000" type="screen4x3"/>
  <p:notesSz cx="9144000" cy="6858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4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1458">
          <p15:clr>
            <a:srgbClr val="A4A3A4"/>
          </p15:clr>
        </p15:guide>
        <p15:guide id="4" orient="horz" pos="3192">
          <p15:clr>
            <a:srgbClr val="A4A3A4"/>
          </p15:clr>
        </p15:guide>
        <p15:guide id="5" orient="horz" pos="2873">
          <p15:clr>
            <a:srgbClr val="A4A3A4"/>
          </p15:clr>
        </p15:guide>
        <p15:guide id="6" orient="horz" pos="982">
          <p15:clr>
            <a:srgbClr val="A4A3A4"/>
          </p15:clr>
        </p15:guide>
        <p15:guide id="7" orient="horz" pos="188">
          <p15:clr>
            <a:srgbClr val="A4A3A4"/>
          </p15:clr>
        </p15:guide>
        <p15:guide id="8" orient="horz" pos="3509">
          <p15:clr>
            <a:srgbClr val="A4A3A4"/>
          </p15:clr>
        </p15:guide>
        <p15:guide id="9" orient="horz" pos="663">
          <p15:clr>
            <a:srgbClr val="A4A3A4"/>
          </p15:clr>
        </p15:guide>
        <p15:guide id="10" pos="180">
          <p15:clr>
            <a:srgbClr val="A4A3A4"/>
          </p15:clr>
        </p15:guide>
        <p15:guide id="11" pos="814">
          <p15:clr>
            <a:srgbClr val="A4A3A4"/>
          </p15:clr>
        </p15:guide>
        <p15:guide id="12" pos="3331">
          <p15:clr>
            <a:srgbClr val="A4A3A4"/>
          </p15:clr>
        </p15:guide>
        <p15:guide id="13" pos="351">
          <p15:clr>
            <a:srgbClr val="A4A3A4"/>
          </p15:clr>
        </p15:guide>
        <p15:guide id="14" pos="56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90"/>
    <a:srgbClr val="99CF00"/>
    <a:srgbClr val="D60093"/>
    <a:srgbClr val="FF9900"/>
    <a:srgbClr val="3399CC"/>
    <a:srgbClr val="FF0099"/>
    <a:srgbClr val="4097B2"/>
    <a:srgbClr val="333333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42" autoAdjust="0"/>
    <p:restoredTop sz="97884" autoAdjust="0"/>
  </p:normalViewPr>
  <p:slideViewPr>
    <p:cSldViewPr snapToGrid="0">
      <p:cViewPr varScale="1">
        <p:scale>
          <a:sx n="112" d="100"/>
          <a:sy n="112" d="100"/>
        </p:scale>
        <p:origin x="1728" y="108"/>
      </p:cViewPr>
      <p:guideLst>
        <p:guide orient="horz" pos="4144"/>
        <p:guide orient="horz" pos="2160"/>
        <p:guide orient="horz" pos="1458"/>
        <p:guide orient="horz" pos="3192"/>
        <p:guide orient="horz" pos="2873"/>
        <p:guide orient="horz" pos="982"/>
        <p:guide orient="horz" pos="188"/>
        <p:guide orient="horz" pos="3509"/>
        <p:guide orient="horz" pos="663"/>
        <p:guide pos="180"/>
        <p:guide pos="814"/>
        <p:guide pos="3331"/>
        <p:guide pos="351"/>
        <p:guide pos="5685"/>
      </p:guideLst>
    </p:cSldViewPr>
  </p:slideViewPr>
  <p:notesTextViewPr>
    <p:cViewPr>
      <p:scale>
        <a:sx n="83" d="100"/>
        <a:sy n="83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 showGuides="1">
      <p:cViewPr varScale="1">
        <p:scale>
          <a:sx n="77" d="100"/>
          <a:sy n="77" d="100"/>
        </p:scale>
        <p:origin x="-2094" y="-90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71056713595602"/>
          <c:y val="3.0805612351265669E-2"/>
          <c:w val="0.79604777592293363"/>
          <c:h val="0.8367570735707713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42461</c:v>
                </c:pt>
                <c:pt idx="1">
                  <c:v>42491</c:v>
                </c:pt>
                <c:pt idx="2">
                  <c:v>42522</c:v>
                </c:pt>
                <c:pt idx="3">
                  <c:v>42552</c:v>
                </c:pt>
                <c:pt idx="4">
                  <c:v>42583</c:v>
                </c:pt>
                <c:pt idx="5">
                  <c:v>42614</c:v>
                </c:pt>
                <c:pt idx="6">
                  <c:v>42644</c:v>
                </c:pt>
                <c:pt idx="7">
                  <c:v>42675</c:v>
                </c:pt>
                <c:pt idx="8">
                  <c:v>42705</c:v>
                </c:pt>
                <c:pt idx="9">
                  <c:v>42736</c:v>
                </c:pt>
                <c:pt idx="10">
                  <c:v>42767</c:v>
                </c:pt>
                <c:pt idx="11">
                  <c:v>42795</c:v>
                </c:pt>
                <c:pt idx="12">
                  <c:v>42826</c:v>
                </c:pt>
                <c:pt idx="13">
                  <c:v>42856</c:v>
                </c:pt>
              </c:numCache>
            </c:numRef>
          </c:cat>
          <c:val>
            <c:numRef>
              <c:f>Лист1!$B$2:$B$49</c:f>
              <c:numCache>
                <c:formatCode>0.0</c:formatCode>
                <c:ptCount val="48"/>
                <c:pt idx="0">
                  <c:v>6455</c:v>
                </c:pt>
                <c:pt idx="1">
                  <c:v>6189.3</c:v>
                </c:pt>
                <c:pt idx="2">
                  <c:v>5813.1</c:v>
                </c:pt>
                <c:pt idx="3">
                  <c:v>6404.7</c:v>
                </c:pt>
                <c:pt idx="4">
                  <c:v>6766.4</c:v>
                </c:pt>
                <c:pt idx="5">
                  <c:v>6179.1</c:v>
                </c:pt>
                <c:pt idx="6">
                  <c:v>6560.5</c:v>
                </c:pt>
                <c:pt idx="7">
                  <c:v>6500</c:v>
                </c:pt>
                <c:pt idx="8">
                  <c:v>5952.5</c:v>
                </c:pt>
                <c:pt idx="9">
                  <c:v>6353.7</c:v>
                </c:pt>
                <c:pt idx="10">
                  <c:v>5778.7</c:v>
                </c:pt>
                <c:pt idx="11">
                  <c:v>6095.2</c:v>
                </c:pt>
                <c:pt idx="12">
                  <c:v>6498.6</c:v>
                </c:pt>
                <c:pt idx="13">
                  <c:v>6218.3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B99-4B0E-884A-3A751B58642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Average Weekly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42461</c:v>
                </c:pt>
                <c:pt idx="1">
                  <c:v>42491</c:v>
                </c:pt>
                <c:pt idx="2">
                  <c:v>42522</c:v>
                </c:pt>
                <c:pt idx="3">
                  <c:v>42552</c:v>
                </c:pt>
                <c:pt idx="4">
                  <c:v>42583</c:v>
                </c:pt>
                <c:pt idx="5">
                  <c:v>42614</c:v>
                </c:pt>
                <c:pt idx="6">
                  <c:v>42644</c:v>
                </c:pt>
                <c:pt idx="7">
                  <c:v>42675</c:v>
                </c:pt>
                <c:pt idx="8">
                  <c:v>42705</c:v>
                </c:pt>
                <c:pt idx="9">
                  <c:v>42736</c:v>
                </c:pt>
                <c:pt idx="10">
                  <c:v>42767</c:v>
                </c:pt>
                <c:pt idx="11">
                  <c:v>42795</c:v>
                </c:pt>
                <c:pt idx="12">
                  <c:v>42826</c:v>
                </c:pt>
                <c:pt idx="13">
                  <c:v>42856</c:v>
                </c:pt>
              </c:numCache>
            </c:numRef>
          </c:cat>
          <c:val>
            <c:numRef>
              <c:f>Лист1!$C$2:$C$49</c:f>
              <c:numCache>
                <c:formatCode>0.0</c:formatCode>
                <c:ptCount val="48"/>
                <c:pt idx="0">
                  <c:v>2700.5</c:v>
                </c:pt>
                <c:pt idx="1">
                  <c:v>2371.4</c:v>
                </c:pt>
                <c:pt idx="2">
                  <c:v>2348.1999999999998</c:v>
                </c:pt>
                <c:pt idx="3">
                  <c:v>2520.1999999999998</c:v>
                </c:pt>
                <c:pt idx="4">
                  <c:v>2464.3000000000002</c:v>
                </c:pt>
                <c:pt idx="5">
                  <c:v>2541.1</c:v>
                </c:pt>
                <c:pt idx="6">
                  <c:v>2659.3</c:v>
                </c:pt>
                <c:pt idx="7">
                  <c:v>2618</c:v>
                </c:pt>
                <c:pt idx="8">
                  <c:v>2381.3000000000002</c:v>
                </c:pt>
                <c:pt idx="9">
                  <c:v>2443.1999999999998</c:v>
                </c:pt>
                <c:pt idx="10">
                  <c:v>2446.3000000000002</c:v>
                </c:pt>
                <c:pt idx="11">
                  <c:v>2507.4</c:v>
                </c:pt>
                <c:pt idx="12">
                  <c:v>2695.7</c:v>
                </c:pt>
                <c:pt idx="13">
                  <c:v>2568.3000000000002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B99-4B0E-884A-3A751B58642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Average Daily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42461</c:v>
                </c:pt>
                <c:pt idx="1">
                  <c:v>42491</c:v>
                </c:pt>
                <c:pt idx="2">
                  <c:v>42522</c:v>
                </c:pt>
                <c:pt idx="3">
                  <c:v>42552</c:v>
                </c:pt>
                <c:pt idx="4">
                  <c:v>42583</c:v>
                </c:pt>
                <c:pt idx="5">
                  <c:v>42614</c:v>
                </c:pt>
                <c:pt idx="6">
                  <c:v>42644</c:v>
                </c:pt>
                <c:pt idx="7">
                  <c:v>42675</c:v>
                </c:pt>
                <c:pt idx="8">
                  <c:v>42705</c:v>
                </c:pt>
                <c:pt idx="9">
                  <c:v>42736</c:v>
                </c:pt>
                <c:pt idx="10">
                  <c:v>42767</c:v>
                </c:pt>
                <c:pt idx="11">
                  <c:v>42795</c:v>
                </c:pt>
                <c:pt idx="12">
                  <c:v>42826</c:v>
                </c:pt>
                <c:pt idx="13">
                  <c:v>42856</c:v>
                </c:pt>
              </c:numCache>
            </c:numRef>
          </c:cat>
          <c:val>
            <c:numRef>
              <c:f>Лист1!$D$2:$D$49</c:f>
              <c:numCache>
                <c:formatCode>0.0</c:formatCode>
                <c:ptCount val="48"/>
                <c:pt idx="0">
                  <c:v>737.1</c:v>
                </c:pt>
                <c:pt idx="1">
                  <c:v>663.3</c:v>
                </c:pt>
                <c:pt idx="2">
                  <c:v>629.70000000000005</c:v>
                </c:pt>
                <c:pt idx="3">
                  <c:v>615.4</c:v>
                </c:pt>
                <c:pt idx="4">
                  <c:v>633.5</c:v>
                </c:pt>
                <c:pt idx="5">
                  <c:v>643.79999999999995</c:v>
                </c:pt>
                <c:pt idx="6">
                  <c:v>664.1</c:v>
                </c:pt>
                <c:pt idx="7">
                  <c:v>684.8</c:v>
                </c:pt>
                <c:pt idx="8">
                  <c:v>592.4</c:v>
                </c:pt>
                <c:pt idx="9">
                  <c:v>612.4</c:v>
                </c:pt>
                <c:pt idx="10">
                  <c:v>631.29999999999995</c:v>
                </c:pt>
                <c:pt idx="11">
                  <c:v>651.20000000000005</c:v>
                </c:pt>
                <c:pt idx="12">
                  <c:v>683.2</c:v>
                </c:pt>
                <c:pt idx="13">
                  <c:v>658.4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B99-4B0E-884A-3A751B5864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465576"/>
        <c:axId val="115465968"/>
      </c:lineChart>
      <c:dateAx>
        <c:axId val="115465576"/>
        <c:scaling>
          <c:orientation val="minMax"/>
        </c:scaling>
        <c:delete val="0"/>
        <c:axPos val="b"/>
        <c:numFmt formatCode="[$-419]mmm\ \'yy;@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5465968"/>
        <c:crosses val="autoZero"/>
        <c:auto val="1"/>
        <c:lblOffset val="100"/>
        <c:baseTimeUnit val="months"/>
        <c:majorUnit val="1"/>
        <c:majorTimeUnit val="months"/>
      </c:dateAx>
      <c:valAx>
        <c:axId val="115465968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5465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30.9</c:v>
                </c:pt>
                <c:pt idx="1">
                  <c:v>40.1</c:v>
                </c:pt>
                <c:pt idx="2">
                  <c:v>45.8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969-4171-AD05-ABDA5030F29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42.6</c:v>
                </c:pt>
                <c:pt idx="1">
                  <c:v>44.9</c:v>
                </c:pt>
                <c:pt idx="2">
                  <c:v>40.5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969-4171-AD05-ABDA5030F29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20</c:v>
                </c:pt>
                <c:pt idx="1">
                  <c:v>7.4</c:v>
                </c:pt>
                <c:pt idx="2">
                  <c:v>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969-4171-AD05-ABDA5030F29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175648176"/>
        <c:axId val="175648568"/>
      </c:barChart>
      <c:catAx>
        <c:axId val="175648176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75648568"/>
        <c:crosses val="autoZero"/>
        <c:auto val="1"/>
        <c:lblAlgn val="ctr"/>
        <c:lblOffset val="100"/>
        <c:tickLblSkip val="1"/>
        <c:noMultiLvlLbl val="0"/>
      </c:catAx>
      <c:valAx>
        <c:axId val="175648568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75648176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49.4</c:v>
                </c:pt>
                <c:pt idx="1">
                  <c:v>52.8</c:v>
                </c:pt>
                <c:pt idx="2">
                  <c:v>45.9</c:v>
                </c:pt>
                <c:pt idx="3">
                  <c:v>46.9</c:v>
                </c:pt>
                <c:pt idx="4">
                  <c:v>37</c:v>
                </c:pt>
                <c:pt idx="5">
                  <c:v>55.2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A8-451E-A6C2-4F89845A9C5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36.200000000000003</c:v>
                </c:pt>
                <c:pt idx="1">
                  <c:v>33.299999999999997</c:v>
                </c:pt>
                <c:pt idx="2">
                  <c:v>40.799999999999997</c:v>
                </c:pt>
                <c:pt idx="3">
                  <c:v>39.700000000000003</c:v>
                </c:pt>
                <c:pt idx="4">
                  <c:v>43</c:v>
                </c:pt>
                <c:pt idx="5">
                  <c:v>28.9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9A8-451E-A6C2-4F89845A9C5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 formatCode="0.0">
                  <c:v>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9A8-451E-A6C2-4F89845A9C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75649352"/>
        <c:axId val="175649744"/>
      </c:barChart>
      <c:catAx>
        <c:axId val="1756493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75649744"/>
        <c:crosses val="autoZero"/>
        <c:auto val="1"/>
        <c:lblAlgn val="ctr"/>
        <c:lblOffset val="100"/>
        <c:noMultiLvlLbl val="0"/>
      </c:catAx>
      <c:valAx>
        <c:axId val="17564974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756493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30.9</c:v>
                </c:pt>
                <c:pt idx="1">
                  <c:v>40.1</c:v>
                </c:pt>
                <c:pt idx="2">
                  <c:v>44.8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969-4171-AD05-ABDA5030F29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42.6</c:v>
                </c:pt>
                <c:pt idx="1">
                  <c:v>45.3</c:v>
                </c:pt>
                <c:pt idx="2">
                  <c:v>41.5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969-4171-AD05-ABDA5030F29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20</c:v>
                </c:pt>
                <c:pt idx="1">
                  <c:v>7.3</c:v>
                </c:pt>
                <c:pt idx="2">
                  <c:v>4.5999999999999996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969-4171-AD05-ABDA5030F29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182289056"/>
        <c:axId val="182289448"/>
      </c:barChart>
      <c:catAx>
        <c:axId val="182289056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2289448"/>
        <c:crosses val="autoZero"/>
        <c:auto val="1"/>
        <c:lblAlgn val="ctr"/>
        <c:lblOffset val="100"/>
        <c:tickLblSkip val="1"/>
        <c:noMultiLvlLbl val="0"/>
      </c:catAx>
      <c:valAx>
        <c:axId val="182289448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82289056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47.5</c:v>
                </c:pt>
                <c:pt idx="1">
                  <c:v>54.4</c:v>
                </c:pt>
                <c:pt idx="2">
                  <c:v>50.9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A8-451E-A6C2-4F89845A9C5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36.4</c:v>
                </c:pt>
                <c:pt idx="1">
                  <c:v>27.5</c:v>
                </c:pt>
                <c:pt idx="2">
                  <c:v>34.1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9A8-451E-A6C2-4F89845A9C5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 formatCode="0.0">
                  <c:v>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9A8-451E-A6C2-4F89845A9C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82290232"/>
        <c:axId val="182290624"/>
      </c:barChart>
      <c:catAx>
        <c:axId val="18229023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82290624"/>
        <c:crosses val="autoZero"/>
        <c:auto val="1"/>
        <c:lblAlgn val="ctr"/>
        <c:lblOffset val="100"/>
        <c:noMultiLvlLbl val="0"/>
      </c:catAx>
      <c:valAx>
        <c:axId val="18229062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822902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805555555555565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A0D-4B57-8118-5D4D4F7A549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A0D-4B57-8118-5D4D4F7A549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A0D-4B57-8118-5D4D4F7A549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A0D-4B57-8118-5D4D4F7A5492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A0D-4B57-8118-5D4D4F7A549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A0D-4B57-8118-5D4D4F7A5492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A0D-4B57-8118-5D4D4F7A5492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0A0D-4B57-8118-5D4D4F7A5492}"/>
              </c:ext>
            </c:extLst>
          </c:dPt>
          <c:dPt>
            <c:idx val="8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0A0D-4B57-8118-5D4D4F7A5492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0A0D-4B57-8118-5D4D4F7A5492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0A0D-4B57-8118-5D4D4F7A5492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0A0D-4B57-8118-5D4D4F7A5492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0A0D-4B57-8118-5D4D4F7A5492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0A0D-4B57-8118-5D4D4F7A5492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0A0D-4B57-8118-5D4D4F7A5492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0A0D-4B57-8118-5D4D4F7A5492}"/>
              </c:ext>
            </c:extLst>
          </c:dPt>
          <c:dPt>
            <c:idx val="16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0A0D-4B57-8118-5D4D4F7A5492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0A0D-4B57-8118-5D4D4F7A5492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0A0D-4B57-8118-5D4D4F7A5492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0A0D-4B57-8118-5D4D4F7A5492}"/>
              </c:ext>
            </c:extLst>
          </c:dPt>
          <c:dPt>
            <c:idx val="20"/>
            <c:invertIfNegative val="0"/>
            <c:bubble3D val="0"/>
            <c:spPr>
              <a:solidFill>
                <a:schemeClr val="tx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0A0D-4B57-8118-5D4D4F7A5492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0A0D-4B57-8118-5D4D4F7A5492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0A0D-4B57-8118-5D4D4F7A5492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0A0D-4B57-8118-5D4D4F7A5492}"/>
              </c:ext>
            </c:extLst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0A0D-4B57-8118-5D4D4F7A5492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0A0D-4B57-8118-5D4D4F7A5492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0A0D-4B57-8118-5D4D4F7A5492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7-0A0D-4B57-8118-5D4D4F7A5492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9-0A0D-4B57-8118-5D4D4F7A5492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B-0A0D-4B57-8118-5D4D4F7A5492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D-0A0D-4B57-8118-5D4D4F7A5492}"/>
              </c:ext>
            </c:extLst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F-0A0D-4B57-8118-5D4D4F7A5492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1-0A0D-4B57-8118-5D4D4F7A5492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3-0A0D-4B57-8118-5D4D4F7A5492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8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9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8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9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Лист1!$A$2:$A$25</c:f>
              <c:numCache>
                <c:formatCode>General</c:formatCode>
                <c:ptCount val="24"/>
                <c:pt idx="0">
                  <c:v>1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1</c:v>
                </c:pt>
                <c:pt idx="9">
                  <c:v>6</c:v>
                </c:pt>
                <c:pt idx="10">
                  <c:v>12</c:v>
                </c:pt>
                <c:pt idx="11">
                  <c:v>18</c:v>
                </c:pt>
                <c:pt idx="12">
                  <c:v>24</c:v>
                </c:pt>
                <c:pt idx="13">
                  <c:v>30</c:v>
                </c:pt>
                <c:pt idx="14">
                  <c:v>36</c:v>
                </c:pt>
                <c:pt idx="15">
                  <c:v>42</c:v>
                </c:pt>
                <c:pt idx="16">
                  <c:v>1</c:v>
                </c:pt>
                <c:pt idx="17">
                  <c:v>6</c:v>
                </c:pt>
                <c:pt idx="18">
                  <c:v>12</c:v>
                </c:pt>
                <c:pt idx="19">
                  <c:v>18</c:v>
                </c:pt>
                <c:pt idx="20">
                  <c:v>24</c:v>
                </c:pt>
                <c:pt idx="21">
                  <c:v>30</c:v>
                </c:pt>
                <c:pt idx="22">
                  <c:v>36</c:v>
                </c:pt>
                <c:pt idx="23">
                  <c:v>42</c:v>
                </c:pt>
              </c:numCache>
            </c:numRef>
          </c:xVal>
          <c:yVal>
            <c:numRef>
              <c:f>Лист1!$B$2:$B$25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</c:numCache>
            </c:numRef>
          </c:yVal>
          <c:bubbleSize>
            <c:numRef>
              <c:f>Лист1!$C$2:$C$25</c:f>
              <c:numCache>
                <c:formatCode>0.0</c:formatCode>
                <c:ptCount val="24"/>
                <c:pt idx="0">
                  <c:v>4.9000000000000004</c:v>
                </c:pt>
                <c:pt idx="1">
                  <c:v>3.7</c:v>
                </c:pt>
                <c:pt idx="2">
                  <c:v>6.5</c:v>
                </c:pt>
                <c:pt idx="3">
                  <c:v>3.8</c:v>
                </c:pt>
                <c:pt idx="4">
                  <c:v>16.5</c:v>
                </c:pt>
                <c:pt idx="5">
                  <c:v>19.3</c:v>
                </c:pt>
                <c:pt idx="6">
                  <c:v>30.5</c:v>
                </c:pt>
                <c:pt idx="7">
                  <c:v>14.9</c:v>
                </c:pt>
                <c:pt idx="8">
                  <c:v>4.7</c:v>
                </c:pt>
                <c:pt idx="9">
                  <c:v>4.3</c:v>
                </c:pt>
                <c:pt idx="10">
                  <c:v>7.9</c:v>
                </c:pt>
                <c:pt idx="11">
                  <c:v>4.4000000000000004</c:v>
                </c:pt>
                <c:pt idx="12">
                  <c:v>16.5</c:v>
                </c:pt>
                <c:pt idx="13">
                  <c:v>18.8</c:v>
                </c:pt>
                <c:pt idx="14">
                  <c:v>28.8</c:v>
                </c:pt>
                <c:pt idx="15">
                  <c:v>14.6</c:v>
                </c:pt>
                <c:pt idx="16">
                  <c:v>5.2</c:v>
                </c:pt>
                <c:pt idx="17">
                  <c:v>5.7</c:v>
                </c:pt>
                <c:pt idx="18">
                  <c:v>7.8</c:v>
                </c:pt>
                <c:pt idx="19">
                  <c:v>5</c:v>
                </c:pt>
                <c:pt idx="20">
                  <c:v>16.899999999999999</c:v>
                </c:pt>
                <c:pt idx="21">
                  <c:v>18.100000000000001</c:v>
                </c:pt>
                <c:pt idx="22">
                  <c:v>25.3</c:v>
                </c:pt>
                <c:pt idx="23">
                  <c:v>16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44-0A0D-4B57-8118-5D4D4F7A54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182292584"/>
        <c:axId val="244191360"/>
      </c:bubbleChart>
      <c:valAx>
        <c:axId val="182292584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244191360"/>
        <c:crosses val="autoZero"/>
        <c:crossBetween val="midCat"/>
      </c:valAx>
      <c:valAx>
        <c:axId val="244191360"/>
        <c:scaling>
          <c:orientation val="minMax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182292584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944444444444464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FC5-4962-9BD1-C465295CA97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FC5-4962-9BD1-C465295CA97F}"/>
              </c:ext>
            </c:extLst>
          </c:dPt>
          <c:dPt>
            <c:idx val="2"/>
            <c:invertIfNegative val="0"/>
            <c:bubble3D val="0"/>
            <c:spPr>
              <a:solidFill>
                <a:srgbClr val="99C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FC5-4962-9BD1-C465295CA97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FC5-4962-9BD1-C465295CA97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FC5-4962-9BD1-C465295CA97F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FC5-4962-9BD1-C465295CA97F}"/>
              </c:ext>
            </c:extLst>
          </c:dPt>
          <c:dPt>
            <c:idx val="6"/>
            <c:invertIfNegative val="0"/>
            <c:bubble3D val="0"/>
            <c:spPr>
              <a:solidFill>
                <a:srgbClr val="D6009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FC5-4962-9BD1-C465295CA97F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AFC5-4962-9BD1-C465295CA97F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AFC5-4962-9BD1-C465295CA97F}"/>
              </c:ext>
            </c:extLst>
          </c:dPt>
          <c:dPt>
            <c:idx val="9"/>
            <c:invertIfNegative val="0"/>
            <c:bubble3D val="0"/>
            <c:spPr>
              <a:solidFill>
                <a:srgbClr val="99C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AFC5-4962-9BD1-C465295CA97F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AFC5-4962-9BD1-C465295CA97F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AFC5-4962-9BD1-C465295CA97F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AFC5-4962-9BD1-C465295CA97F}"/>
              </c:ext>
            </c:extLst>
          </c:dPt>
          <c:dPt>
            <c:idx val="13"/>
            <c:invertIfNegative val="0"/>
            <c:bubble3D val="0"/>
            <c:spPr>
              <a:solidFill>
                <a:srgbClr val="D6009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AFC5-4962-9BD1-C465295CA97F}"/>
              </c:ext>
            </c:extLst>
          </c:dPt>
          <c:dPt>
            <c:idx val="1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AFC5-4962-9BD1-C465295CA97F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AFC5-4962-9BD1-C465295CA97F}"/>
              </c:ext>
            </c:extLst>
          </c:dPt>
          <c:dPt>
            <c:idx val="16"/>
            <c:invertIfNegative val="0"/>
            <c:bubble3D val="0"/>
            <c:spPr>
              <a:solidFill>
                <a:srgbClr val="99C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AFC5-4962-9BD1-C465295CA97F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AFC5-4962-9BD1-C465295CA97F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AFC5-4962-9BD1-C465295CA97F}"/>
              </c:ext>
            </c:extLst>
          </c:dPt>
          <c:dPt>
            <c:idx val="19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AFC5-4962-9BD1-C465295CA97F}"/>
              </c:ext>
            </c:extLst>
          </c:dPt>
          <c:dPt>
            <c:idx val="20"/>
            <c:invertIfNegative val="0"/>
            <c:bubble3D val="0"/>
            <c:spPr>
              <a:solidFill>
                <a:srgbClr val="D6009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AFC5-4962-9BD1-C465295CA97F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AFC5-4962-9BD1-C465295CA97F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AFC5-4962-9BD1-C465295CA97F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AFC5-4962-9BD1-C465295CA97F}"/>
              </c:ext>
            </c:extLst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AFC5-4962-9BD1-C465295CA97F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AFC5-4962-9BD1-C465295CA97F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AFC5-4962-9BD1-C465295CA97F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7-AFC5-4962-9BD1-C465295CA97F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9-AFC5-4962-9BD1-C465295CA97F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B-AFC5-4962-9BD1-C465295CA97F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D-AFC5-4962-9BD1-C465295CA97F}"/>
              </c:ext>
            </c:extLst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F-AFC5-4962-9BD1-C465295CA97F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1-AFC5-4962-9BD1-C465295CA97F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3-AFC5-4962-9BD1-C465295CA97F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8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9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8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9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Лист1!$A$2:$A$22</c:f>
              <c:numCache>
                <c:formatCode>General</c:formatCode>
                <c:ptCount val="21"/>
                <c:pt idx="0">
                  <c:v>1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  <c:pt idx="5">
                  <c:v>35</c:v>
                </c:pt>
                <c:pt idx="6">
                  <c:v>42</c:v>
                </c:pt>
                <c:pt idx="7">
                  <c:v>1</c:v>
                </c:pt>
                <c:pt idx="8">
                  <c:v>7</c:v>
                </c:pt>
                <c:pt idx="9">
                  <c:v>14</c:v>
                </c:pt>
                <c:pt idx="10">
                  <c:v>21</c:v>
                </c:pt>
                <c:pt idx="11">
                  <c:v>28</c:v>
                </c:pt>
                <c:pt idx="12">
                  <c:v>35</c:v>
                </c:pt>
                <c:pt idx="13">
                  <c:v>42</c:v>
                </c:pt>
                <c:pt idx="14">
                  <c:v>1</c:v>
                </c:pt>
                <c:pt idx="15">
                  <c:v>7</c:v>
                </c:pt>
                <c:pt idx="16">
                  <c:v>14</c:v>
                </c:pt>
                <c:pt idx="17">
                  <c:v>21</c:v>
                </c:pt>
                <c:pt idx="18">
                  <c:v>28</c:v>
                </c:pt>
                <c:pt idx="19">
                  <c:v>35</c:v>
                </c:pt>
                <c:pt idx="20">
                  <c:v>42</c:v>
                </c:pt>
              </c:numCache>
            </c:numRef>
          </c:xVal>
          <c:yVal>
            <c:numRef>
              <c:f>Лист1!$B$2:$B$22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</c:numCache>
            </c:numRef>
          </c:yVal>
          <c:bubbleSize>
            <c:numRef>
              <c:f>Лист1!$C$2:$C$22</c:f>
              <c:numCache>
                <c:formatCode>0.0</c:formatCode>
                <c:ptCount val="21"/>
                <c:pt idx="0">
                  <c:v>6.8</c:v>
                </c:pt>
                <c:pt idx="1">
                  <c:v>2.5</c:v>
                </c:pt>
                <c:pt idx="2">
                  <c:v>8.4</c:v>
                </c:pt>
                <c:pt idx="3">
                  <c:v>12.9</c:v>
                </c:pt>
                <c:pt idx="4">
                  <c:v>15.1</c:v>
                </c:pt>
                <c:pt idx="5">
                  <c:v>35</c:v>
                </c:pt>
                <c:pt idx="6">
                  <c:v>18.3</c:v>
                </c:pt>
                <c:pt idx="7">
                  <c:v>5.4</c:v>
                </c:pt>
                <c:pt idx="8">
                  <c:v>3.7</c:v>
                </c:pt>
                <c:pt idx="9">
                  <c:v>8.3000000000000007</c:v>
                </c:pt>
                <c:pt idx="10">
                  <c:v>13.6</c:v>
                </c:pt>
                <c:pt idx="11">
                  <c:v>15.1</c:v>
                </c:pt>
                <c:pt idx="12">
                  <c:v>34.4</c:v>
                </c:pt>
                <c:pt idx="13">
                  <c:v>18.399999999999999</c:v>
                </c:pt>
                <c:pt idx="14">
                  <c:v>5.5</c:v>
                </c:pt>
                <c:pt idx="15">
                  <c:v>4.5999999999999996</c:v>
                </c:pt>
                <c:pt idx="16">
                  <c:v>9.8000000000000007</c:v>
                </c:pt>
                <c:pt idx="17">
                  <c:v>13.8</c:v>
                </c:pt>
                <c:pt idx="18">
                  <c:v>14.8</c:v>
                </c:pt>
                <c:pt idx="19">
                  <c:v>31.5</c:v>
                </c:pt>
                <c:pt idx="20">
                  <c:v>19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44-AFC5-4962-9BD1-C465295CA9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182291408"/>
        <c:axId val="244191752"/>
      </c:bubbleChart>
      <c:valAx>
        <c:axId val="182291408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244191752"/>
        <c:crosses val="autoZero"/>
        <c:crossBetween val="midCat"/>
      </c:valAx>
      <c:valAx>
        <c:axId val="244191752"/>
        <c:scaling>
          <c:orientation val="minMax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182291408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AAD-4116-8716-A771F4C928E9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994.4</c:v>
                </c:pt>
                <c:pt idx="1">
                  <c:v>1572.1</c:v>
                </c:pt>
                <c:pt idx="2">
                  <c:v>1122.7</c:v>
                </c:pt>
                <c:pt idx="3">
                  <c:v>1053</c:v>
                </c:pt>
                <c:pt idx="4">
                  <c:v>312.10000000000002</c:v>
                </c:pt>
                <c:pt idx="5">
                  <c:v>486.5</c:v>
                </c:pt>
                <c:pt idx="6">
                  <c:v>351.8</c:v>
                </c:pt>
                <c:pt idx="7">
                  <c:v>325.60000000000002</c:v>
                </c:pt>
                <c:pt idx="9">
                  <c:v>1180.3</c:v>
                </c:pt>
                <c:pt idx="10">
                  <c:v>1958.9</c:v>
                </c:pt>
                <c:pt idx="11">
                  <c:v>923</c:v>
                </c:pt>
                <c:pt idx="12">
                  <c:v>857.9</c:v>
                </c:pt>
                <c:pt idx="13">
                  <c:v>608.9</c:v>
                </c:pt>
                <c:pt idx="14">
                  <c:v>287.60000000000002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AAD-4116-8716-A771F4C928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244192928"/>
        <c:axId val="244193320"/>
      </c:barChart>
      <c:catAx>
        <c:axId val="24419292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244193320"/>
        <c:crosses val="autoZero"/>
        <c:auto val="1"/>
        <c:lblAlgn val="ctr"/>
        <c:lblOffset val="100"/>
        <c:noMultiLvlLbl val="0"/>
      </c:catAx>
      <c:valAx>
        <c:axId val="244193320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244192928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Index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170</c:v>
                </c:pt>
                <c:pt idx="1">
                  <c:v>215</c:v>
                </c:pt>
                <c:pt idx="2">
                  <c:v>183</c:v>
                </c:pt>
                <c:pt idx="3">
                  <c:v>99</c:v>
                </c:pt>
                <c:pt idx="4">
                  <c:v>56</c:v>
                </c:pt>
                <c:pt idx="5">
                  <c:v>67</c:v>
                </c:pt>
                <c:pt idx="6">
                  <c:v>55</c:v>
                </c:pt>
                <c:pt idx="7">
                  <c:v>25</c:v>
                </c:pt>
                <c:pt idx="9">
                  <c:v>186</c:v>
                </c:pt>
                <c:pt idx="10">
                  <c:v>167</c:v>
                </c:pt>
                <c:pt idx="11">
                  <c:v>116</c:v>
                </c:pt>
                <c:pt idx="12">
                  <c:v>70</c:v>
                </c:pt>
                <c:pt idx="13">
                  <c:v>78</c:v>
                </c:pt>
                <c:pt idx="14">
                  <c:v>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5D8-4F82-B529-06B219B673A6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244194104"/>
        <c:axId val="244194496"/>
      </c:barChart>
      <c:catAx>
        <c:axId val="24419410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244194496"/>
        <c:crossesAt val="100"/>
        <c:auto val="1"/>
        <c:lblAlgn val="ctr"/>
        <c:lblOffset val="100"/>
        <c:noMultiLvlLbl val="0"/>
      </c:catAx>
      <c:valAx>
        <c:axId val="244194496"/>
        <c:scaling>
          <c:orientation val="minMax"/>
          <c:min val="-100"/>
        </c:scaling>
        <c:delete val="1"/>
        <c:axPos val="t"/>
        <c:numFmt formatCode="0" sourceLinked="1"/>
        <c:majorTickMark val="out"/>
        <c:minorTickMark val="none"/>
        <c:tickLblPos val="none"/>
        <c:crossAx val="244194104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AAD-4116-8716-A771F4C928E9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994.4</c:v>
                </c:pt>
                <c:pt idx="1">
                  <c:v>1572.1</c:v>
                </c:pt>
                <c:pt idx="2">
                  <c:v>1122.7</c:v>
                </c:pt>
                <c:pt idx="3">
                  <c:v>1053</c:v>
                </c:pt>
                <c:pt idx="4">
                  <c:v>312.10000000000002</c:v>
                </c:pt>
                <c:pt idx="5">
                  <c:v>486.5</c:v>
                </c:pt>
                <c:pt idx="6">
                  <c:v>351.8</c:v>
                </c:pt>
                <c:pt idx="7">
                  <c:v>325.60000000000002</c:v>
                </c:pt>
                <c:pt idx="9">
                  <c:v>1180.3</c:v>
                </c:pt>
                <c:pt idx="10">
                  <c:v>1958.9</c:v>
                </c:pt>
                <c:pt idx="11">
                  <c:v>923</c:v>
                </c:pt>
                <c:pt idx="12">
                  <c:v>857.9</c:v>
                </c:pt>
                <c:pt idx="13">
                  <c:v>608.9</c:v>
                </c:pt>
                <c:pt idx="14">
                  <c:v>287.60000000000002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AAD-4116-8716-A771F4C928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183094352"/>
        <c:axId val="182318808"/>
      </c:barChart>
      <c:catAx>
        <c:axId val="1830943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82318808"/>
        <c:crosses val="autoZero"/>
        <c:auto val="1"/>
        <c:lblAlgn val="ctr"/>
        <c:lblOffset val="100"/>
        <c:noMultiLvlLbl val="0"/>
      </c:catAx>
      <c:valAx>
        <c:axId val="182318808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183094352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Internet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155</c:v>
                </c:pt>
                <c:pt idx="1">
                  <c:v>195</c:v>
                </c:pt>
                <c:pt idx="2">
                  <c:v>173</c:v>
                </c:pt>
                <c:pt idx="3">
                  <c:v>121</c:v>
                </c:pt>
                <c:pt idx="4">
                  <c:v>56</c:v>
                </c:pt>
                <c:pt idx="5">
                  <c:v>61</c:v>
                </c:pt>
                <c:pt idx="6">
                  <c:v>47</c:v>
                </c:pt>
                <c:pt idx="7">
                  <c:v>28</c:v>
                </c:pt>
                <c:pt idx="9">
                  <c:v>124</c:v>
                </c:pt>
                <c:pt idx="10">
                  <c:v>119</c:v>
                </c:pt>
                <c:pt idx="11">
                  <c:v>89</c:v>
                </c:pt>
                <c:pt idx="12">
                  <c:v>106</c:v>
                </c:pt>
                <c:pt idx="13">
                  <c:v>79</c:v>
                </c:pt>
                <c:pt idx="14">
                  <c:v>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5D8-4F82-B529-06B219B673A6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182319592"/>
        <c:axId val="182319984"/>
      </c:barChart>
      <c:catAx>
        <c:axId val="18231959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182319984"/>
        <c:crossesAt val="100"/>
        <c:auto val="1"/>
        <c:lblAlgn val="ctr"/>
        <c:lblOffset val="100"/>
        <c:noMultiLvlLbl val="0"/>
      </c:catAx>
      <c:valAx>
        <c:axId val="182319984"/>
        <c:scaling>
          <c:orientation val="minMax"/>
          <c:min val="-100"/>
        </c:scaling>
        <c:delete val="1"/>
        <c:axPos val="t"/>
        <c:numFmt formatCode="0" sourceLinked="1"/>
        <c:majorTickMark val="out"/>
        <c:minorTickMark val="none"/>
        <c:tickLblPos val="none"/>
        <c:crossAx val="182319592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9.4</c:v>
                </c:pt>
                <c:pt idx="1">
                  <c:v>10.3</c:v>
                </c:pt>
                <c:pt idx="2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DC8-4DF1-81C6-A7DB0396384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11.8</c:v>
                </c:pt>
                <c:pt idx="1">
                  <c:v>12.9</c:v>
                </c:pt>
                <c:pt idx="2">
                  <c:v>25.3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DC8-4DF1-81C6-A7DB0396384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9.8000000000000007</c:v>
                </c:pt>
                <c:pt idx="1">
                  <c:v>10.4</c:v>
                </c:pt>
                <c:pt idx="2">
                  <c:v>18.100000000000001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DC8-4DF1-81C6-A7DB0396384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17</c:v>
                </c:pt>
                <c:pt idx="1">
                  <c:v>14</c:v>
                </c:pt>
                <c:pt idx="2">
                  <c:v>16.899999999999999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DC8-4DF1-81C6-A7DB0396384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9</c:v>
                </c:pt>
                <c:pt idx="1">
                  <c:v>8.9</c:v>
                </c:pt>
                <c:pt idx="2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DC8-4DF1-81C6-A7DB03963840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11.6</c:v>
                </c:pt>
                <c:pt idx="1">
                  <c:v>12.9</c:v>
                </c:pt>
                <c:pt idx="2">
                  <c:v>7.8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DC8-4DF1-81C6-A7DB03963840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10.4</c:v>
                </c:pt>
                <c:pt idx="1">
                  <c:v>11.9</c:v>
                </c:pt>
                <c:pt idx="2">
                  <c:v>5.7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DC8-4DF1-81C6-A7DB03963840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21</c:v>
                </c:pt>
                <c:pt idx="1">
                  <c:v>18.600000000000001</c:v>
                </c:pt>
                <c:pt idx="2">
                  <c:v>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DC8-4DF1-81C6-A7DB039638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115466752"/>
        <c:axId val="180732664"/>
      </c:barChart>
      <c:catAx>
        <c:axId val="115466752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0732664"/>
        <c:crosses val="autoZero"/>
        <c:auto val="1"/>
        <c:lblAlgn val="ctr"/>
        <c:lblOffset val="100"/>
        <c:tickLblSkip val="1"/>
        <c:noMultiLvlLbl val="0"/>
      </c:catAx>
      <c:valAx>
        <c:axId val="180732664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154667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15.1</c:v>
                </c:pt>
                <c:pt idx="1">
                  <c:v>12</c:v>
                </c:pt>
                <c:pt idx="2">
                  <c:v>9.1999999999999993</c:v>
                </c:pt>
                <c:pt idx="3">
                  <c:v>15.9</c:v>
                </c:pt>
                <c:pt idx="4">
                  <c:v>15.5</c:v>
                </c:pt>
                <c:pt idx="5">
                  <c:v>19.2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F06-4F64-90A3-3B0650D76E9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24.7</c:v>
                </c:pt>
                <c:pt idx="1">
                  <c:v>27.6</c:v>
                </c:pt>
                <c:pt idx="2">
                  <c:v>35.1</c:v>
                </c:pt>
                <c:pt idx="3">
                  <c:v>25.9</c:v>
                </c:pt>
                <c:pt idx="4">
                  <c:v>20.9</c:v>
                </c:pt>
                <c:pt idx="5">
                  <c:v>23.6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F06-4F64-90A3-3B0650D76E9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Лист1!$D$2:$D$7</c:f>
              <c:numCache>
                <c:formatCode>0.0</c:formatCode>
                <c:ptCount val="6"/>
                <c:pt idx="0">
                  <c:v>18.7</c:v>
                </c:pt>
                <c:pt idx="1">
                  <c:v>17.5</c:v>
                </c:pt>
                <c:pt idx="2">
                  <c:v>24.1</c:v>
                </c:pt>
                <c:pt idx="3">
                  <c:v>15.7</c:v>
                </c:pt>
                <c:pt idx="4">
                  <c:v>14</c:v>
                </c:pt>
                <c:pt idx="5">
                  <c:v>22.8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F06-4F64-90A3-3B0650D76E9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Лист1!$E$2:$E$7</c:f>
              <c:numCache>
                <c:formatCode>0.0</c:formatCode>
                <c:ptCount val="6"/>
                <c:pt idx="0">
                  <c:v>16.600000000000001</c:v>
                </c:pt>
                <c:pt idx="1">
                  <c:v>20.7</c:v>
                </c:pt>
                <c:pt idx="2">
                  <c:v>13.2</c:v>
                </c:pt>
                <c:pt idx="3">
                  <c:v>15</c:v>
                </c:pt>
                <c:pt idx="4">
                  <c:v>15</c:v>
                </c:pt>
                <c:pt idx="5">
                  <c:v>18.899999999999999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F06-4F64-90A3-3B0650D76E9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  <c:pt idx="0" formatCode="0.0">
                  <c:v>4.5999999999999996</c:v>
                </c:pt>
                <c:pt idx="2" formatCode="0.0">
                  <c:v>3.6</c:v>
                </c:pt>
                <c:pt idx="3" formatCode="0.0">
                  <c:v>8.1999999999999993</c:v>
                </c:pt>
                <c:pt idx="4" formatCode="0.0">
                  <c:v>11.2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F06-4F64-90A3-3B0650D76E9C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Лист1!$G$2:$G$7</c:f>
              <c:numCache>
                <c:formatCode>0.0</c:formatCode>
                <c:ptCount val="6"/>
                <c:pt idx="0">
                  <c:v>8.6999999999999993</c:v>
                </c:pt>
                <c:pt idx="1">
                  <c:v>8</c:v>
                </c:pt>
                <c:pt idx="2">
                  <c:v>4.4000000000000004</c:v>
                </c:pt>
                <c:pt idx="3">
                  <c:v>6.4</c:v>
                </c:pt>
                <c:pt idx="4">
                  <c:v>14.7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F06-4F64-90A3-3B0650D76E9C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Лист1!$H$2:$H$7</c:f>
              <c:numCache>
                <c:formatCode>0.0</c:formatCode>
                <c:ptCount val="6"/>
                <c:pt idx="0">
                  <c:v>5.8</c:v>
                </c:pt>
                <c:pt idx="1">
                  <c:v>5.5</c:v>
                </c:pt>
                <c:pt idx="2">
                  <c:v>3.4</c:v>
                </c:pt>
                <c:pt idx="3">
                  <c:v>5.5</c:v>
                </c:pt>
                <c:pt idx="4">
                  <c:v>4.4000000000000004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F06-4F64-90A3-3B0650D76E9C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Лист1!$I$2:$I$7</c:f>
              <c:numCache>
                <c:formatCode>0.0</c:formatCode>
                <c:ptCount val="6"/>
                <c:pt idx="0">
                  <c:v>5.9</c:v>
                </c:pt>
                <c:pt idx="1">
                  <c:v>5.9</c:v>
                </c:pt>
                <c:pt idx="2">
                  <c:v>6.9</c:v>
                </c:pt>
                <c:pt idx="3">
                  <c:v>7.4</c:v>
                </c:pt>
                <c:pt idx="4">
                  <c:v>4.4000000000000004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6F06-4F64-90A3-3B0650D76E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80733448"/>
        <c:axId val="180733840"/>
      </c:barChart>
      <c:catAx>
        <c:axId val="18073344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80733840"/>
        <c:crosses val="autoZero"/>
        <c:auto val="1"/>
        <c:lblAlgn val="ctr"/>
        <c:lblOffset val="100"/>
        <c:noMultiLvlLbl val="0"/>
      </c:catAx>
      <c:valAx>
        <c:axId val="18073384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807334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9.4</c:v>
                </c:pt>
                <c:pt idx="1">
                  <c:v>11.1</c:v>
                </c:pt>
                <c:pt idx="2">
                  <c:v>14.9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DC8-4DF1-81C6-A7DB0396384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11.8</c:v>
                </c:pt>
                <c:pt idx="1">
                  <c:v>13.1</c:v>
                </c:pt>
                <c:pt idx="2">
                  <c:v>30.5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DC8-4DF1-81C6-A7DB0396384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9.8000000000000007</c:v>
                </c:pt>
                <c:pt idx="1">
                  <c:v>10.8</c:v>
                </c:pt>
                <c:pt idx="2">
                  <c:v>19.3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DC8-4DF1-81C6-A7DB0396384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17</c:v>
                </c:pt>
                <c:pt idx="1">
                  <c:v>14.5</c:v>
                </c:pt>
                <c:pt idx="2">
                  <c:v>16.5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DC8-4DF1-81C6-A7DB0396384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9</c:v>
                </c:pt>
                <c:pt idx="1">
                  <c:v>8.1999999999999993</c:v>
                </c:pt>
                <c:pt idx="2">
                  <c:v>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DC8-4DF1-81C6-A7DB03963840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11.6</c:v>
                </c:pt>
                <c:pt idx="1">
                  <c:v>12</c:v>
                </c:pt>
                <c:pt idx="2">
                  <c:v>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DC8-4DF1-81C6-A7DB03963840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10.4</c:v>
                </c:pt>
                <c:pt idx="1">
                  <c:v>11.7</c:v>
                </c:pt>
                <c:pt idx="2">
                  <c:v>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DC8-4DF1-81C6-A7DB03963840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21</c:v>
                </c:pt>
                <c:pt idx="1">
                  <c:v>18.7</c:v>
                </c:pt>
                <c:pt idx="2">
                  <c:v>4.9000000000000004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DC8-4DF1-81C6-A7DB039638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180734624"/>
        <c:axId val="180735016"/>
      </c:barChart>
      <c:catAx>
        <c:axId val="180734624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0735016"/>
        <c:crosses val="autoZero"/>
        <c:auto val="1"/>
        <c:lblAlgn val="ctr"/>
        <c:lblOffset val="100"/>
        <c:tickLblSkip val="1"/>
        <c:noMultiLvlLbl val="0"/>
      </c:catAx>
      <c:valAx>
        <c:axId val="180735016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807346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14.3</c:v>
                </c:pt>
                <c:pt idx="1">
                  <c:v>14.4</c:v>
                </c:pt>
                <c:pt idx="2">
                  <c:v>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F06-4F64-90A3-3B0650D76E9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31.2</c:v>
                </c:pt>
                <c:pt idx="1">
                  <c:v>27.3</c:v>
                </c:pt>
                <c:pt idx="2">
                  <c:v>41.7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F06-4F64-90A3-3B0650D76E9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19</c:v>
                </c:pt>
                <c:pt idx="1">
                  <c:v>25.9</c:v>
                </c:pt>
                <c:pt idx="2">
                  <c:v>24.9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F06-4F64-90A3-3B0650D76E9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17.399999999999999</c:v>
                </c:pt>
                <c:pt idx="1">
                  <c:v>15.7</c:v>
                </c:pt>
                <c:pt idx="2">
                  <c:v>12.3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F06-4F64-90A3-3B0650D76E9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 formatCode="0.0">
                  <c:v>3</c:v>
                </c:pt>
                <c:pt idx="2" formatCode="0.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F06-4F64-90A3-3B0650D76E9C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6.4</c:v>
                </c:pt>
                <c:pt idx="1">
                  <c:v>6.7</c:v>
                </c:pt>
                <c:pt idx="2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F06-4F64-90A3-3B0650D76E9C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4.2</c:v>
                </c:pt>
                <c:pt idx="1">
                  <c:v>5.0999999999999996</c:v>
                </c:pt>
                <c:pt idx="2">
                  <c:v>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F06-4F64-90A3-3B0650D76E9C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4.4000000000000004</c:v>
                </c:pt>
                <c:pt idx="1">
                  <c:v>3.7</c:v>
                </c:pt>
                <c:pt idx="2">
                  <c:v>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6F06-4F64-90A3-3B0650D76E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80735800"/>
        <c:axId val="180736192"/>
      </c:barChart>
      <c:catAx>
        <c:axId val="18073580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80736192"/>
        <c:crosses val="autoZero"/>
        <c:auto val="1"/>
        <c:lblAlgn val="ctr"/>
        <c:lblOffset val="100"/>
        <c:noMultiLvlLbl val="0"/>
      </c:catAx>
      <c:valAx>
        <c:axId val="18073619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8073580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10.199999999999999</c:v>
                </c:pt>
                <c:pt idx="1">
                  <c:v>15.3</c:v>
                </c:pt>
                <c:pt idx="2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246-4BFD-A1A9-67D15601E15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18.8</c:v>
                </c:pt>
                <c:pt idx="1">
                  <c:v>26.4</c:v>
                </c:pt>
                <c:pt idx="2">
                  <c:v>31.5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246-4BFD-A1A9-67D15601E15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12.7</c:v>
                </c:pt>
                <c:pt idx="1">
                  <c:v>16.7</c:v>
                </c:pt>
                <c:pt idx="2">
                  <c:v>14.8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246-4BFD-A1A9-67D15601E15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19.7</c:v>
                </c:pt>
                <c:pt idx="1">
                  <c:v>13</c:v>
                </c:pt>
                <c:pt idx="2">
                  <c:v>13.8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246-4BFD-A1A9-67D15601E15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12.6</c:v>
                </c:pt>
                <c:pt idx="1">
                  <c:v>12.4</c:v>
                </c:pt>
                <c:pt idx="2">
                  <c:v>9.8000000000000007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246-4BFD-A1A9-67D15601E15E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4.7</c:v>
                </c:pt>
                <c:pt idx="1">
                  <c:v>5.9</c:v>
                </c:pt>
                <c:pt idx="2">
                  <c:v>4.5999999999999996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246-4BFD-A1A9-67D15601E15E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19.5</c:v>
                </c:pt>
                <c:pt idx="1">
                  <c:v>8.4</c:v>
                </c:pt>
                <c:pt idx="2">
                  <c:v>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246-4BFD-A1A9-67D15601E1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182943760"/>
        <c:axId val="182944152"/>
      </c:barChart>
      <c:catAx>
        <c:axId val="182943760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2944152"/>
        <c:crosses val="autoZero"/>
        <c:auto val="1"/>
        <c:lblAlgn val="ctr"/>
        <c:lblOffset val="100"/>
        <c:tickLblSkip val="1"/>
        <c:noMultiLvlLbl val="0"/>
      </c:catAx>
      <c:valAx>
        <c:axId val="182944152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82943760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19.5</c:v>
                </c:pt>
                <c:pt idx="1">
                  <c:v>20.6</c:v>
                </c:pt>
                <c:pt idx="2">
                  <c:v>11.5</c:v>
                </c:pt>
                <c:pt idx="3">
                  <c:v>12.9</c:v>
                </c:pt>
                <c:pt idx="4">
                  <c:v>20.2</c:v>
                </c:pt>
                <c:pt idx="5">
                  <c:v>14.9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B02-4294-8CB9-9880DE06C63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33.9</c:v>
                </c:pt>
                <c:pt idx="1">
                  <c:v>36.9</c:v>
                </c:pt>
                <c:pt idx="2">
                  <c:v>45</c:v>
                </c:pt>
                <c:pt idx="3">
                  <c:v>29.2</c:v>
                </c:pt>
                <c:pt idx="4">
                  <c:v>19.100000000000001</c:v>
                </c:pt>
                <c:pt idx="5">
                  <c:v>45.6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B02-4294-8CB9-9880DE06C63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Лист1!$D$2:$D$7</c:f>
              <c:numCache>
                <c:formatCode>0.0</c:formatCode>
                <c:ptCount val="6"/>
                <c:pt idx="0">
                  <c:v>14.5</c:v>
                </c:pt>
                <c:pt idx="1">
                  <c:v>17.899999999999999</c:v>
                </c:pt>
                <c:pt idx="2">
                  <c:v>15</c:v>
                </c:pt>
                <c:pt idx="3">
                  <c:v>30.5</c:v>
                </c:pt>
                <c:pt idx="4">
                  <c:v>19.3</c:v>
                </c:pt>
                <c:pt idx="5">
                  <c:v>12.7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B02-4294-8CB9-9880DE06C63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Лист1!$E$2:$E$7</c:f>
              <c:numCache>
                <c:formatCode>0.0</c:formatCode>
                <c:ptCount val="6"/>
                <c:pt idx="0">
                  <c:v>13.6</c:v>
                </c:pt>
                <c:pt idx="1">
                  <c:v>11.5</c:v>
                </c:pt>
                <c:pt idx="2">
                  <c:v>20.7</c:v>
                </c:pt>
                <c:pt idx="3">
                  <c:v>11.5</c:v>
                </c:pt>
                <c:pt idx="4">
                  <c:v>18.7</c:v>
                </c:pt>
                <c:pt idx="5">
                  <c:v>10.7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B02-4294-8CB9-9880DE06C636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Лист1!$F$2:$F$7</c:f>
              <c:numCache>
                <c:formatCode>0.0</c:formatCode>
                <c:ptCount val="6"/>
                <c:pt idx="0">
                  <c:v>11.4</c:v>
                </c:pt>
                <c:pt idx="1">
                  <c:v>5.9</c:v>
                </c:pt>
                <c:pt idx="3">
                  <c:v>11.9</c:v>
                </c:pt>
                <c:pt idx="4">
                  <c:v>16</c:v>
                </c:pt>
                <c:pt idx="5">
                  <c:v>13.5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B02-4294-8CB9-9880DE06C636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Лист1!$G$2:$G$7</c:f>
              <c:numCache>
                <c:formatCode>0.0</c:formatCode>
                <c:ptCount val="6"/>
                <c:pt idx="0">
                  <c:v>2.9</c:v>
                </c:pt>
                <c:pt idx="1">
                  <c:v>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B02-4294-8CB9-9880DE06C636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Лист1!$H$2:$H$7</c:f>
              <c:numCache>
                <c:formatCode>0.0</c:formatCode>
                <c:ptCount val="6"/>
                <c:pt idx="0">
                  <c:v>4.0999999999999996</c:v>
                </c:pt>
                <c:pt idx="1">
                  <c:v>3.4</c:v>
                </c:pt>
                <c:pt idx="2">
                  <c:v>4.2</c:v>
                </c:pt>
                <c:pt idx="4">
                  <c:v>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B02-4294-8CB9-9880DE06C6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82944936"/>
        <c:axId val="182945328"/>
      </c:barChart>
      <c:catAx>
        <c:axId val="18294493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82945328"/>
        <c:crosses val="autoZero"/>
        <c:auto val="1"/>
        <c:lblAlgn val="ctr"/>
        <c:lblOffset val="100"/>
        <c:noMultiLvlLbl val="0"/>
      </c:catAx>
      <c:valAx>
        <c:axId val="18294532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829449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10.199999999999999</c:v>
                </c:pt>
                <c:pt idx="1">
                  <c:v>15.3</c:v>
                </c:pt>
                <c:pt idx="2">
                  <c:v>18.3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246-4BFD-A1A9-67D15601E15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18.8</c:v>
                </c:pt>
                <c:pt idx="1">
                  <c:v>26.2</c:v>
                </c:pt>
                <c:pt idx="2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246-4BFD-A1A9-67D15601E15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12.7</c:v>
                </c:pt>
                <c:pt idx="1">
                  <c:v>16.100000000000001</c:v>
                </c:pt>
                <c:pt idx="2">
                  <c:v>15.1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246-4BFD-A1A9-67D15601E15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19.7</c:v>
                </c:pt>
                <c:pt idx="1">
                  <c:v>13.3</c:v>
                </c:pt>
                <c:pt idx="2">
                  <c:v>12.9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246-4BFD-A1A9-67D15601E15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12.6</c:v>
                </c:pt>
                <c:pt idx="1">
                  <c:v>12.5</c:v>
                </c:pt>
                <c:pt idx="2">
                  <c:v>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246-4BFD-A1A9-67D15601E15E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4.7</c:v>
                </c:pt>
                <c:pt idx="1">
                  <c:v>5.8</c:v>
                </c:pt>
                <c:pt idx="2">
                  <c:v>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246-4BFD-A1A9-67D15601E15E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19.5</c:v>
                </c:pt>
                <c:pt idx="1">
                  <c:v>8.9</c:v>
                </c:pt>
                <c:pt idx="2">
                  <c:v>6.8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246-4BFD-A1A9-67D15601E1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182946504"/>
        <c:axId val="182945720"/>
      </c:barChart>
      <c:catAx>
        <c:axId val="182946504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2945720"/>
        <c:crosses val="autoZero"/>
        <c:auto val="1"/>
        <c:lblAlgn val="ctr"/>
        <c:lblOffset val="100"/>
        <c:tickLblSkip val="1"/>
        <c:noMultiLvlLbl val="0"/>
      </c:catAx>
      <c:valAx>
        <c:axId val="182945720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82946504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19.8</c:v>
                </c:pt>
                <c:pt idx="1">
                  <c:v>17.600000000000001</c:v>
                </c:pt>
                <c:pt idx="2">
                  <c:v>12.4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B02-4294-8CB9-9880DE06C63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38</c:v>
                </c:pt>
                <c:pt idx="1">
                  <c:v>45.4</c:v>
                </c:pt>
                <c:pt idx="2">
                  <c:v>53.5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B02-4294-8CB9-9880DE06C63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13.1</c:v>
                </c:pt>
                <c:pt idx="1">
                  <c:v>17.7</c:v>
                </c:pt>
                <c:pt idx="2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B02-4294-8CB9-9880DE06C63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14.3</c:v>
                </c:pt>
                <c:pt idx="1">
                  <c:v>8.3000000000000007</c:v>
                </c:pt>
                <c:pt idx="2">
                  <c:v>20.2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B02-4294-8CB9-9880DE06C636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9.9</c:v>
                </c:pt>
                <c:pt idx="1">
                  <c:v>4.5999999999999996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B02-4294-8CB9-9880DE06C636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1.7</c:v>
                </c:pt>
                <c:pt idx="1">
                  <c:v>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B02-4294-8CB9-9880DE06C636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2.9</c:v>
                </c:pt>
                <c:pt idx="1">
                  <c:v>2.5</c:v>
                </c:pt>
                <c:pt idx="2">
                  <c:v>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B02-4294-8CB9-9880DE06C6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75647000"/>
        <c:axId val="175647392"/>
      </c:barChart>
      <c:catAx>
        <c:axId val="17564700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75647392"/>
        <c:crosses val="autoZero"/>
        <c:auto val="1"/>
        <c:lblAlgn val="ctr"/>
        <c:lblOffset val="100"/>
        <c:noMultiLvlLbl val="0"/>
      </c:catAx>
      <c:valAx>
        <c:axId val="17564739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7564700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5429C-AAC8-47C6-B497-10DB3F5FDA55}" type="datetimeFigureOut">
              <a:rPr lang="ru-RU" smtClean="0"/>
              <a:pPr/>
              <a:t>29.06.2017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C92BE-E8C3-47F1-AC4E-9E5FE71D40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733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A5CB93B-A919-4C6C-9C11-A36781FDCE38}" type="datetimeFigureOut">
              <a:rPr lang="en-AU"/>
              <a:pPr>
                <a:defRPr/>
              </a:pPr>
              <a:t>29/06/2017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6411931-56BA-4D0B-8C7D-521BE0F7056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30518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758CD-A007-4644-81DD-2F40E4BCFA8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99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141AC-F09D-45BD-B9B5-7F5BB41346B7}" type="slidenum">
              <a:rPr lang="ru-RU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5179485" y="6513911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2791773-2094-4607-991E-D3D0430CAD66}" type="slidenum">
              <a:rPr lang="ru-RU" sz="1200">
                <a:solidFill>
                  <a:prstClr val="black"/>
                </a:solidFill>
              </a:rPr>
              <a:pPr algn="r"/>
              <a:t>14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1" y="3257551"/>
            <a:ext cx="6705600" cy="30861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274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2057400"/>
            <a:ext cx="5073650" cy="2400300"/>
          </a:xfrm>
        </p:spPr>
        <p:txBody>
          <a:bodyPr tIns="20520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1979445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B8EB5-0237-4812-B585-89C5069EF62D}" type="slidenum">
              <a:rPr lang="ru-RU">
                <a:solidFill>
                  <a:srgbClr val="E02A8F"/>
                </a:solidFill>
              </a:rPr>
              <a:pPr/>
              <a:t>‹#›</a:t>
            </a:fld>
            <a:endParaRPr lang="ru-RU">
              <a:solidFill>
                <a:srgbClr val="E02A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415936"/>
      </p:ext>
    </p:extLst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square.jpg"/>
          <p:cNvPicPr>
            <a:picLocks noChangeAspect="1" noChangeArrowheads="1"/>
          </p:cNvPicPr>
          <p:nvPr userDrawn="1"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 userDrawn="1"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3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FA565-0A48-4178-B77D-5B2330E99B4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2B008-9179-4D88-BD88-337B163F6C1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  <a:prstGeom prst="rect">
            <a:avLst/>
          </a:prstGeo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EB6AF-26A2-48DF-99F4-30763AC522F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394"/>
          <a:stretch>
            <a:fillRect/>
          </a:stretch>
        </p:blipFill>
        <p:spPr bwMode="auto">
          <a:xfrm>
            <a:off x="2390775" y="0"/>
            <a:ext cx="6753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0D1EF-0EB4-40E9-9E65-394659C6461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3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20792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0120" y="565150"/>
            <a:ext cx="895435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7869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825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4304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2257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9782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563"/>
            <a:ext cx="8534400" cy="10779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5221FB-87CD-493C-B050-3A30E762553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3372196"/>
      </p:ext>
    </p:extLst>
  </p:cSld>
  <p:clrMapOvr>
    <a:masterClrMapping/>
  </p:clrMapOvr>
  <p:transition>
    <p:pull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E6FC-0516-49C0-B703-BED55FB3EFC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754D-521C-45D5-B27D-B07EF56EA71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uble Object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BBC8-29B6-418E-ABB2-5A557B607DD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ip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C5C8-AF10-4306-8322-795F2B5CA83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ip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4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3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9136-CFE6-43DB-A506-36FCEA36C99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ED35-96D8-4DE9-9974-4D21C13862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777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D5CD0-7B07-4FEF-871A-AA64AE6ADE6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761D-0EBE-405F-B417-E3A08BA6696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5595-F3C0-4764-A0BD-2470B4485B7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3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2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D189F-4208-48C9-8FDA-C1E9E0EFF0D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DB8E6-9B64-4ABF-91AB-2943C8F3456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539750" y="6092825"/>
            <a:ext cx="81121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611314"/>
            <a:ext cx="7148159" cy="2949397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31813" y="352425"/>
            <a:ext cx="8113712" cy="94932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 b="0">
                <a:solidFill>
                  <a:srgbClr val="4C4C4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/>
          <p:nvPr userDrawn="1"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89836" y="190122"/>
            <a:ext cx="8248649" cy="56900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ngle Object - NO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" y="1"/>
            <a:ext cx="9145617" cy="1410339"/>
          </a:xfrm>
          <a:prstGeom prst="rect">
            <a:avLst/>
          </a:prstGeom>
        </p:spPr>
        <p:txBody>
          <a:bodyPr tIns="241200" rtlCol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0" y="1077808"/>
            <a:ext cx="8851901" cy="4540673"/>
          </a:xfrm>
        </p:spPr>
        <p:txBody>
          <a:bodyPr tIns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93813" y="5109633"/>
            <a:ext cx="7558086" cy="338667"/>
          </a:xfrm>
        </p:spPr>
        <p:txBody>
          <a:bodyPr lIns="0" tIns="0" rIns="0" anchor="b">
            <a:noAutofit/>
          </a:bodyPr>
          <a:lstStyle>
            <a:lvl1pPr>
              <a:defRPr sz="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Click to insert presentation title…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C9FF8-0F91-410D-B29D-44A68E53484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280988" y="1556793"/>
            <a:ext cx="8559800" cy="488845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936" y="6445747"/>
            <a:ext cx="2133600" cy="365125"/>
          </a:xfrm>
          <a:prstGeom prst="rect">
            <a:avLst/>
          </a:prstGeom>
        </p:spPr>
        <p:txBody>
          <a:bodyPr/>
          <a:lstStyle/>
          <a:p>
            <a:fld id="{A57247E1-4DB5-40D3-85A7-2EE213F552AD}" type="datetime1">
              <a:rPr lang="ru-RU" smtClean="0"/>
              <a:pPr/>
              <a:t>29.06.2017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86" y="6445747"/>
            <a:ext cx="6124902" cy="365125"/>
          </a:xfrm>
        </p:spPr>
        <p:txBody>
          <a:bodyPr/>
          <a:lstStyle>
            <a:lvl1pPr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-147198"/>
            <a:ext cx="630621" cy="359760"/>
          </a:xfrm>
        </p:spPr>
        <p:txBody>
          <a:bodyPr/>
          <a:lstStyle/>
          <a:p>
            <a:fld id="{93551197-C3E3-459A-BC97-96AAF973B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556" y="876688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dirty="0"/>
          </a:p>
        </p:txBody>
      </p:sp>
      <p:sp>
        <p:nvSpPr>
          <p:cNvPr id="19" name="TextBox 18"/>
          <p:cNvSpPr txBox="1"/>
          <p:nvPr/>
        </p:nvSpPr>
        <p:spPr>
          <a:xfrm>
            <a:off x="8121161" y="130183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-211549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 sz="3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dirty="0"/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239697" y="1268706"/>
            <a:ext cx="8601091" cy="0"/>
          </a:xfrm>
          <a:prstGeom prst="line">
            <a:avLst/>
          </a:prstGeom>
          <a:ln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308" y="453348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AD0E-4D27-4A39-BA39-24EDA9E2CEB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62" y="2000250"/>
            <a:ext cx="5073650" cy="2400300"/>
          </a:xfrm>
        </p:spPr>
        <p:txBody>
          <a:bodyPr tIns="205200"/>
          <a:lstStyle>
            <a:lvl1pPr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9645" y="565150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3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141392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71450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2714625" y="1031839"/>
            <a:ext cx="6173817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B8EB5-0237-4812-B585-89C5069EF62D}" type="slidenum">
              <a:rPr lang="ru-RU">
                <a:solidFill>
                  <a:srgbClr val="E02A8F"/>
                </a:solidFill>
              </a:rPr>
              <a:pPr/>
              <a:t>‹#›</a:t>
            </a:fld>
            <a:endParaRPr lang="ru-RU">
              <a:solidFill>
                <a:srgbClr val="E02A8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2057400"/>
            <a:ext cx="5073650" cy="2400300"/>
          </a:xfrm>
        </p:spPr>
        <p:txBody>
          <a:bodyPr tIns="20520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2729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394"/>
          <a:stretch>
            <a:fillRect/>
          </a:stretch>
        </p:blipFill>
        <p:spPr bwMode="auto">
          <a:xfrm>
            <a:off x="2390775" y="0"/>
            <a:ext cx="6753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5340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4384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097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081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52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3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976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073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955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390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4688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278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6131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631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6930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86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3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FA565-0A48-4178-B77D-5B2330E99B4E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526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2B008-9179-4D88-BD88-337B163F6C18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175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  <a:prstGeom prst="rect">
            <a:avLst/>
          </a:prstGeo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004CE-30C1-428B-A131-882F1DABD39F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147058"/>
      </p:ext>
    </p:extLst>
  </p:cSld>
  <p:clrMapOvr>
    <a:masterClrMapping/>
  </p:clrMapOvr>
  <p:hf hd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B8EB5-0237-4812-B585-89C5069EF62D}" type="slidenum">
              <a:rPr lang="ru-RU" smtClean="0">
                <a:solidFill>
                  <a:srgbClr val="E02A8F"/>
                </a:solidFill>
              </a:rPr>
              <a:pPr/>
              <a:t>‹#›</a:t>
            </a:fld>
            <a:endParaRPr lang="ru-RU">
              <a:solidFill>
                <a:srgbClr val="E02A8F"/>
              </a:solidFill>
            </a:endParaRPr>
          </a:p>
        </p:txBody>
      </p:sp>
      <p:sp>
        <p:nvSpPr>
          <p:cNvPr id="3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3449759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20792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0120" y="565150"/>
            <a:ext cx="895435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6340005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E6FC-0516-49C0-B703-BED55FB3EFC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3306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754D-521C-45D5-B27D-B07EF56EA71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7062091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2463471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BBC8-29B6-418E-ABB2-5A557B607DD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8782547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C5C8-AF10-4306-8322-795F2B5CA83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581781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4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3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9136-CFE6-43DB-A506-36FCEA36C99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60687630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ED35-96D8-4DE9-9974-4D21C13862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48417221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51197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D5CD0-7B07-4FEF-871A-AA64AE6ADE6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8507984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5731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761D-0EBE-405F-B417-E3A08BA6696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6624325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5595-F3C0-4764-A0BD-2470B4485B7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01960797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3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2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D189F-4208-48C9-8FDA-C1E9E0EFF0D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4750418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DB8E6-9B64-4ABF-91AB-2943C8F3456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6925562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539750" y="6092825"/>
            <a:ext cx="81121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611314"/>
            <a:ext cx="7148159" cy="2949397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31813" y="352425"/>
            <a:ext cx="8113712" cy="94932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 b="0">
                <a:solidFill>
                  <a:srgbClr val="4C4C4C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7348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/>
          <p:nvPr userDrawn="1"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89836" y="190122"/>
            <a:ext cx="8248649" cy="56900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86561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62209233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NO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" y="1"/>
            <a:ext cx="9145617" cy="1410339"/>
          </a:xfrm>
          <a:prstGeom prst="rect">
            <a:avLst/>
          </a:prstGeom>
        </p:spPr>
        <p:txBody>
          <a:bodyPr tIns="241200" rtlCol="0"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0" y="1077808"/>
            <a:ext cx="8851901" cy="4540673"/>
          </a:xfrm>
        </p:spPr>
        <p:txBody>
          <a:bodyPr t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93813" y="5109633"/>
            <a:ext cx="7558086" cy="338667"/>
          </a:xfrm>
        </p:spPr>
        <p:txBody>
          <a:bodyPr lIns="0" tIns="0" rIns="0" anchor="b">
            <a:noAutofit/>
          </a:bodyPr>
          <a:lstStyle>
            <a:lvl1pPr>
              <a:defRPr sz="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Click to insert presentation title…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C9FF8-0F91-410D-B29D-44A68E53484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0556783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280988" y="1556793"/>
            <a:ext cx="8559800" cy="48884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936" y="6445747"/>
            <a:ext cx="2133600" cy="365125"/>
          </a:xfrm>
          <a:prstGeom prst="rect">
            <a:avLst/>
          </a:prstGeom>
        </p:spPr>
        <p:txBody>
          <a:bodyPr/>
          <a:lstStyle/>
          <a:p>
            <a:fld id="{A57247E1-4DB5-40D3-85A7-2EE213F552AD}" type="datetime1">
              <a:rPr lang="ru-RU" smtClean="0"/>
              <a:pPr/>
              <a:t>29.06.2017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-147198"/>
            <a:ext cx="630621" cy="359760"/>
          </a:xfrm>
        </p:spPr>
        <p:txBody>
          <a:bodyPr/>
          <a:lstStyle/>
          <a:p>
            <a:fld id="{93551197-C3E3-459A-BC97-96AAF973B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556" y="876688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19" name="TextBox 18"/>
          <p:cNvSpPr txBox="1"/>
          <p:nvPr/>
        </p:nvSpPr>
        <p:spPr>
          <a:xfrm>
            <a:off x="8121161" y="130183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-211549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 sz="3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239697" y="1268706"/>
            <a:ext cx="8601091" cy="0"/>
          </a:xfrm>
          <a:prstGeom prst="line">
            <a:avLst/>
          </a:prstGeom>
          <a:ln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83987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41773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AD0E-4D27-4A39-BA39-24EDA9E2CEB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10957295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62" y="2000250"/>
            <a:ext cx="5073650" cy="2400300"/>
          </a:xfrm>
        </p:spPr>
        <p:txBody>
          <a:bodyPr tIns="205200"/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51996093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9645" y="565150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5840591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141392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71450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2714625" y="1031839"/>
            <a:ext cx="6173817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0398693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42081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8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74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73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Relationship Id="rId2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8.xml"/><Relationship Id="rId9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1041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04" r:id="rId17"/>
    <p:sldLayoutId id="2147483703" r:id="rId18"/>
    <p:sldLayoutId id="2147483702" r:id="rId19"/>
    <p:sldLayoutId id="2147483701" r:id="rId20"/>
    <p:sldLayoutId id="2147483811" r:id="rId21"/>
    <p:sldLayoutId id="2147483812" r:id="rId22"/>
    <p:sldLayoutId id="2147483813" r:id="rId23"/>
    <p:sldLayoutId id="2147483814" r:id="rId24"/>
    <p:sldLayoutId id="2147483815" r:id="rId25"/>
    <p:sldLayoutId id="2147483816" r:id="rId2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CHART TOP</a:t>
              </a:r>
            </a:p>
          </p:txBody>
        </p:sp>
        <p:grpSp>
          <p:nvGrpSpPr>
            <p:cNvPr id="3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LIMIT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117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AU" dirty="0" smtClean="0"/>
          </a:p>
        </p:txBody>
      </p:sp>
      <p:sp>
        <p:nvSpPr>
          <p:cNvPr id="225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893ED46-0D14-435F-934E-5B4942C5156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36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22547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6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0" r:id="rId2"/>
    <p:sldLayoutId id="2147483709" r:id="rId3"/>
    <p:sldLayoutId id="2147483708" r:id="rId4"/>
    <p:sldLayoutId id="2147483707" r:id="rId5"/>
    <p:sldLayoutId id="2147483706" r:id="rId6"/>
    <p:sldLayoutId id="2147483705" r:id="rId7"/>
  </p:sldLayoutIdLst>
  <p:hf hdr="0" dt="0"/>
  <p:txStyles>
    <p:titleStyle>
      <a:lvl1pPr marL="266700" indent="0"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AU" dirty="0" smtClean="0"/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D4BAAC3-D820-44DB-91DA-B2B7BC4428A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30727" name="Group 88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0" name="Straight Connector 89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4" name="Straight Connector 93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6" name="Straight Connector 95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0738" name="Group 104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6" name="Straight Connector 105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8" name="Straight Connector 107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3" name="Straight Connector 112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57" r:id="rId2"/>
    <p:sldLayoutId id="2147483717" r:id="rId3"/>
    <p:sldLayoutId id="2147483716" r:id="rId4"/>
    <p:sldLayoutId id="2147483715" r:id="rId5"/>
    <p:sldLayoutId id="2147483714" r:id="rId6"/>
    <p:sldLayoutId id="2147483713" r:id="rId7"/>
    <p:sldLayoutId id="2147483712" r:id="rId8"/>
    <p:sldLayoutId id="2147483736" r:id="rId9"/>
    <p:sldLayoutId id="2147483739" r:id="rId10"/>
    <p:sldLayoutId id="2147483740" r:id="rId11"/>
    <p:sldLayoutId id="2147483741" r:id="rId12"/>
    <p:sldLayoutId id="2147483744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5"/>
          <p:cNvGrpSpPr>
            <a:grpSpLocks/>
          </p:cNvGrpSpPr>
          <p:nvPr/>
        </p:nvGrpSpPr>
        <p:grpSpPr bwMode="auto">
          <a:xfrm>
            <a:off x="-6350" y="-3175"/>
            <a:ext cx="9151938" cy="6861175"/>
            <a:chOff x="-5837" y="-3163"/>
            <a:chExt cx="9151455" cy="686116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388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8628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386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910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4189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9429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4669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99091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483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00715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5311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30551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563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087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611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135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6751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1990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7230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2470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755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279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8031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327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5819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343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08673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33913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58995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84234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9474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47147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597959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85512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624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13" y="527061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101" y="27623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101" y="1031885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13" y="78106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101" y="1535122"/>
              <a:ext cx="913558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13" y="128429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13" y="203994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13" y="1789122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101" y="2543183"/>
              <a:ext cx="914193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13" y="229235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13" y="3048007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13" y="2797182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101" y="3551244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101" y="3300419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13" y="4056068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101" y="3805243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101" y="4308479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13" y="4811717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13" y="4560892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13" y="531654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-5837" y="506571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101" y="581977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13" y="5568952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13" y="6072189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13" y="6324601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-4250" y="6575425"/>
              <a:ext cx="914193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08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46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7F1FD328-DD08-4AF5-A00B-9EA14D96894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089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46100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87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90" name="Рисунок 8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CHART TOP</a:t>
              </a:r>
            </a:p>
          </p:txBody>
        </p:sp>
        <p:grpSp>
          <p:nvGrpSpPr>
            <p:cNvPr id="3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LIMIT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1041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283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  <p:sldLayoutId id="2147483776" r:id="rId18"/>
    <p:sldLayoutId id="2147483777" r:id="rId19"/>
    <p:sldLayoutId id="2147483778" r:id="rId20"/>
    <p:sldLayoutId id="2147483779" r:id="rId2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225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893ED46-0D14-435F-934E-5B4942C5156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36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22547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6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163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</p:sldLayoutIdLst>
  <p:hf hdr="0" dt="0"/>
  <p:txStyles>
    <p:titleStyle>
      <a:lvl1pPr marL="266700" indent="0"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D4BAAC3-D820-44DB-91DA-B2B7BC4428A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30727" name="Group 88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0" name="Straight Connector 89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4" name="Straight Connector 93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6" name="Straight Connector 95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0738" name="Group 104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6" name="Straight Connector 105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8" name="Straight Connector 107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3" name="Straight Connector 112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63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5"/>
          <p:cNvGrpSpPr>
            <a:grpSpLocks/>
          </p:cNvGrpSpPr>
          <p:nvPr/>
        </p:nvGrpSpPr>
        <p:grpSpPr bwMode="auto">
          <a:xfrm>
            <a:off x="-6350" y="-3175"/>
            <a:ext cx="9151938" cy="6861175"/>
            <a:chOff x="-5837" y="-3163"/>
            <a:chExt cx="9151455" cy="686116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388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8628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386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910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4189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9429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4669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99091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483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00715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5311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30551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563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087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611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135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6751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1990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7230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2470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755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279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8031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327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5819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343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08673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33913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58995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84234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9474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47147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597959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85512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624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13" y="527061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101" y="27623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101" y="1031885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13" y="78106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101" y="1535122"/>
              <a:ext cx="913558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13" y="128429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13" y="203994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13" y="1789122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101" y="2543183"/>
              <a:ext cx="914193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13" y="229235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13" y="3048007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13" y="2797182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101" y="3551244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101" y="3300419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13" y="4056068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101" y="3805243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101" y="4308479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13" y="4811717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13" y="4560892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13" y="531654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-5837" y="506571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101" y="581977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13" y="5568952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13" y="6072189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13" y="6324601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-4250" y="6575425"/>
              <a:ext cx="914193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08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6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7F1FD328-DD08-4AF5-A00B-9EA14D96894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089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46100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87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pic>
        <p:nvPicPr>
          <p:cNvPr id="90" name="Рисунок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526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</a:t>
            </a:r>
            <a:br>
              <a:rPr lang="en-US" smtClean="0"/>
            </a:br>
            <a:r>
              <a:rPr lang="ru-RU" smtClean="0"/>
              <a:t>Май 2017</a:t>
            </a:r>
            <a:br>
              <a:rPr lang="ru-RU" smtClean="0"/>
            </a:br>
            <a:endParaRPr lang="ru-RU" dirty="0"/>
          </a:p>
        </p:txBody>
      </p:sp>
      <p:sp>
        <p:nvSpPr>
          <p:cNvPr id="4" name="Title_2"/>
          <p:cNvSpPr txBox="1">
            <a:spLocks/>
          </p:cNvSpPr>
          <p:nvPr/>
        </p:nvSpPr>
        <p:spPr bwMode="auto">
          <a:xfrm>
            <a:off x="276224" y="3638550"/>
            <a:ext cx="5073651" cy="163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5200" rIns="2772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Россия 0+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4365104"/>
            <a:ext cx="3566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Desktop</a:t>
            </a:r>
            <a:endParaRPr lang="ru-RU" sz="3200" dirty="0" err="1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119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021783411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 panose="020B0604020202020204" pitchFamily="34" charset="0"/>
              </a:rPr>
              <a:t>Структура аудитории Drive2.ru, в %. Пол / Возраст</a:t>
            </a: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 panose="020B0604020202020204" pitchFamily="34" charset="0"/>
              </a:rPr>
              <a:pPr/>
              <a:t>10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536804" y="1222375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8329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М 12-24</a:t>
            </a:r>
          </a:p>
        </p:txBody>
      </p:sp>
      <p:sp>
        <p:nvSpPr>
          <p:cNvPr id="16" name="Овал 15"/>
          <p:cNvSpPr/>
          <p:nvPr/>
        </p:nvSpPr>
        <p:spPr>
          <a:xfrm>
            <a:off x="2470561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2086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М 25-34</a:t>
            </a:r>
          </a:p>
        </p:txBody>
      </p:sp>
      <p:sp>
        <p:nvSpPr>
          <p:cNvPr id="18" name="Овал 17"/>
          <p:cNvSpPr/>
          <p:nvPr/>
        </p:nvSpPr>
        <p:spPr>
          <a:xfrm>
            <a:off x="3404318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85843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М 35-44</a:t>
            </a:r>
          </a:p>
        </p:txBody>
      </p:sp>
      <p:sp>
        <p:nvSpPr>
          <p:cNvPr id="20" name="Овал 19"/>
          <p:cNvSpPr/>
          <p:nvPr/>
        </p:nvSpPr>
        <p:spPr>
          <a:xfrm>
            <a:off x="4338075" y="1222375"/>
            <a:ext cx="144000" cy="14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19600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М 45-</a:t>
            </a:r>
            <a:r>
              <a:rPr lang="en-US" sz="1100" b="0" dirty="0" smtClean="0">
                <a:latin typeface="Arial" panose="020B0604020202020204" pitchFamily="34" charset="0"/>
              </a:rPr>
              <a:t>6</a:t>
            </a:r>
            <a:r>
              <a:rPr lang="ru-RU" sz="1100" b="0" dirty="0" smtClean="0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5" name="Овал 24"/>
          <p:cNvSpPr/>
          <p:nvPr/>
        </p:nvSpPr>
        <p:spPr>
          <a:xfrm>
            <a:off x="5271832" y="1222375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53357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Ж 12-24</a:t>
            </a:r>
          </a:p>
        </p:txBody>
      </p:sp>
      <p:sp>
        <p:nvSpPr>
          <p:cNvPr id="27" name="Овал 26"/>
          <p:cNvSpPr/>
          <p:nvPr/>
        </p:nvSpPr>
        <p:spPr>
          <a:xfrm>
            <a:off x="6205589" y="1222375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87114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Ж 25-34</a:t>
            </a:r>
          </a:p>
        </p:txBody>
      </p:sp>
      <p:sp>
        <p:nvSpPr>
          <p:cNvPr id="29" name="Овал 28"/>
          <p:cNvSpPr/>
          <p:nvPr/>
        </p:nvSpPr>
        <p:spPr>
          <a:xfrm>
            <a:off x="7139346" y="1222375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2087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Ж 35-44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/>
              <a:t>Россия 0+, Май 2017, % от Monthly Reach, % от Average Weekly Reach, % от Average Daily Reach</a:t>
            </a:r>
          </a:p>
          <a:p>
            <a:endParaRPr lang="ru-RU" dirty="0"/>
          </a:p>
        </p:txBody>
      </p:sp>
      <p:sp>
        <p:nvSpPr>
          <p:cNvPr id="31" name="Овал 30"/>
          <p:cNvSpPr/>
          <p:nvPr/>
        </p:nvSpPr>
        <p:spPr>
          <a:xfrm>
            <a:off x="7999534" y="1222375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9089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Ж 45-</a:t>
            </a:r>
            <a:r>
              <a:rPr lang="en-US" sz="1100" b="0" dirty="0" smtClean="0">
                <a:latin typeface="Arial" panose="020B0604020202020204" pitchFamily="34" charset="0"/>
              </a:rPr>
              <a:t>6</a:t>
            </a:r>
            <a:r>
              <a:rPr lang="ru-RU" sz="1100" b="0" dirty="0" smtClean="0">
                <a:latin typeface="Arial" panose="020B0604020202020204" pitchFamily="34" charset="0"/>
              </a:rPr>
              <a:t>4</a:t>
            </a:r>
          </a:p>
        </p:txBody>
      </p:sp>
      <p:graphicFrame>
        <p:nvGraphicFramePr>
          <p:cNvPr id="33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901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271595564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 panose="020B0604020202020204" pitchFamily="34" charset="0"/>
              </a:rPr>
              <a:t>Структура аудитории Drive2.ru, в %. Род занятий</a:t>
            </a: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 panose="020B0604020202020204" pitchFamily="34" charset="0"/>
              </a:rPr>
              <a:pPr/>
              <a:t>11</a:t>
            </a:fld>
            <a:endParaRPr lang="en-AU" dirty="0">
              <a:latin typeface="Arial" panose="020B0604020202020204" pitchFamily="34" charset="0"/>
            </a:endParaRPr>
          </a:p>
        </p:txBody>
      </p:sp>
      <p:graphicFrame>
        <p:nvGraphicFramePr>
          <p:cNvPr id="11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Овал 11"/>
          <p:cNvSpPr/>
          <p:nvPr/>
        </p:nvSpPr>
        <p:spPr>
          <a:xfrm>
            <a:off x="1385325" y="1243267"/>
            <a:ext cx="144000" cy="144000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685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руководители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31109" y="1243267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263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специалисты</a:t>
            </a:r>
          </a:p>
        </p:txBody>
      </p:sp>
      <p:sp>
        <p:nvSpPr>
          <p:cNvPr id="18" name="Овал 17"/>
          <p:cNvSpPr/>
          <p:nvPr/>
        </p:nvSpPr>
        <p:spPr>
          <a:xfrm>
            <a:off x="3714993" y="1243267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9651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служащие</a:t>
            </a:r>
          </a:p>
        </p:txBody>
      </p:sp>
      <p:sp>
        <p:nvSpPr>
          <p:cNvPr id="20" name="Овал 19"/>
          <p:cNvSpPr/>
          <p:nvPr/>
        </p:nvSpPr>
        <p:spPr>
          <a:xfrm>
            <a:off x="4818449" y="1243267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9997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рабочие</a:t>
            </a:r>
          </a:p>
        </p:txBody>
      </p:sp>
      <p:sp>
        <p:nvSpPr>
          <p:cNvPr id="25" name="Овал 24"/>
          <p:cNvSpPr/>
          <p:nvPr/>
        </p:nvSpPr>
        <p:spPr>
          <a:xfrm>
            <a:off x="5868219" y="1243267"/>
            <a:ext cx="144000" cy="144000"/>
          </a:xfrm>
          <a:prstGeom prst="ellipse">
            <a:avLst/>
          </a:prstGeom>
          <a:solidFill>
            <a:srgbClr val="99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974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учащиеся</a:t>
            </a:r>
          </a:p>
        </p:txBody>
      </p:sp>
      <p:sp>
        <p:nvSpPr>
          <p:cNvPr id="27" name="Овал 26"/>
          <p:cNvSpPr/>
          <p:nvPr/>
        </p:nvSpPr>
        <p:spPr>
          <a:xfrm>
            <a:off x="6868055" y="1243267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4958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домохозяйки</a:t>
            </a:r>
          </a:p>
        </p:txBody>
      </p:sp>
      <p:sp>
        <p:nvSpPr>
          <p:cNvPr id="29" name="Овал 28"/>
          <p:cNvSpPr/>
          <p:nvPr/>
        </p:nvSpPr>
        <p:spPr>
          <a:xfrm>
            <a:off x="8025741" y="1243267"/>
            <a:ext cx="144000" cy="144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3808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другое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/>
              <a:t>Россия 0+, Май 2017, % от Monthly Reach, % от Average Weekly Reach, % от Average Daily Reach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823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и профиль аудитории Drive2.ru </a:t>
            </a:r>
            <a:endParaRPr lang="ru-RU" dirty="0"/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450687338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40510967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 panose="020B0604020202020204" pitchFamily="34" charset="0"/>
              </a:rPr>
              <a:pPr/>
              <a:t>12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/>
              <a:t>Affinity Index: отношение доли целевой группы в аудитории интернет-проекта за месяц (в %) </a:t>
            </a:r>
            <a:br>
              <a:rPr lang="ru-RU" smtClean="0"/>
            </a:br>
            <a:r>
              <a:rPr lang="ru-RU" smtClean="0"/>
              <a:t>к ее доле в населении России 12-64 лет. Среднее значение индекса = 100. </a:t>
            </a:r>
            <a:endParaRPr lang="ru-RU" dirty="0"/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z="1400" smtClean="0"/>
              <a:t>Россия 0+, Май 2017, </a:t>
            </a:r>
            <a:r>
              <a:rPr lang="en-US" sz="1400" smtClean="0"/>
              <a:t>Monthly Reach </a:t>
            </a:r>
            <a:r>
              <a:rPr lang="ru-RU" sz="1400" smtClean="0"/>
              <a:t>в тыс.чел., </a:t>
            </a:r>
            <a:r>
              <a:rPr lang="en-US" sz="1400" smtClean="0"/>
              <a:t>Affinity Index</a:t>
            </a:r>
          </a:p>
          <a:p>
            <a:r>
              <a:rPr lang="en-US" sz="1400" smtClean="0"/>
              <a:t>   </a:t>
            </a:r>
            <a:endParaRPr lang="ru-RU" dirty="0"/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 panose="020B0604020202020204" pitchFamily="34" charset="0"/>
              </a:rPr>
              <a:t>                Род занятий                                 Пол / Возраст</a:t>
            </a:r>
            <a:endParaRPr lang="ru-RU" sz="1200" dirty="0">
              <a:latin typeface="Arial" panose="020B0604020202020204" pitchFamily="34" charset="0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 panose="020B0604020202020204" pitchFamily="34" charset="0"/>
              </a:rPr>
              <a:t>Affinity Index</a:t>
            </a:r>
            <a:endParaRPr lang="ru-RU" sz="1400" b="0" dirty="0" smtClean="0">
              <a:latin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 panose="020B0604020202020204" pitchFamily="34" charset="0"/>
              </a:rPr>
              <a:t>Monthly Reach</a:t>
            </a:r>
            <a:endParaRPr lang="ru-RU" sz="1400" b="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42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и профиль аудитории Drive2.ru </a:t>
            </a:r>
            <a:endParaRPr lang="ru-RU" dirty="0"/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23596519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849889882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 panose="020B0604020202020204" pitchFamily="34" charset="0"/>
              </a:rPr>
              <a:pPr/>
              <a:t>13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/>
              <a:t>Affinity Internet: отношение доли целевой группы в аудитории интернет-проекта за месяц (в %) </a:t>
            </a:r>
            <a:br>
              <a:rPr lang="ru-RU" smtClean="0"/>
            </a:br>
            <a:r>
              <a:rPr lang="ru-RU" smtClean="0"/>
              <a:t>к ее доле в аудитории Интернета в целом 12-64 лет. Среднее значение индекса = 100. </a:t>
            </a:r>
            <a:endParaRPr lang="ru-RU" dirty="0"/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z="1400" smtClean="0"/>
              <a:t>Россия 0+, Май 2017, </a:t>
            </a:r>
            <a:r>
              <a:rPr lang="en-US" sz="1400" smtClean="0"/>
              <a:t>Monthly Reach </a:t>
            </a:r>
            <a:r>
              <a:rPr lang="ru-RU" sz="1400" smtClean="0"/>
              <a:t>в тыс.чел., </a:t>
            </a:r>
            <a:r>
              <a:rPr lang="en-US" sz="1400" smtClean="0"/>
              <a:t>Affinity Internet</a:t>
            </a:r>
          </a:p>
          <a:p>
            <a:r>
              <a:rPr lang="en-US" sz="1400" smtClean="0"/>
              <a:t>   </a:t>
            </a:r>
            <a:endParaRPr lang="ru-RU" dirty="0"/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 panose="020B0604020202020204" pitchFamily="34" charset="0"/>
              </a:rPr>
              <a:t>                Род занятий                                 Пол / Возраст</a:t>
            </a:r>
            <a:endParaRPr lang="ru-RU" sz="1200" dirty="0">
              <a:latin typeface="Arial" panose="020B0604020202020204" pitchFamily="34" charset="0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smtClean="0">
                <a:latin typeface="Arial" panose="020B0604020202020204" pitchFamily="34" charset="0"/>
              </a:rPr>
              <a:t>Affinity Internet</a:t>
            </a:r>
            <a:endParaRPr lang="ru-RU" sz="1400" b="0" dirty="0" smtClean="0">
              <a:latin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 panose="020B0604020202020204" pitchFamily="34" charset="0"/>
              </a:rPr>
              <a:t>Monthly Reach</a:t>
            </a:r>
            <a:endParaRPr lang="ru-RU" sz="1400" b="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75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68758" cy="1284288"/>
          </a:xfrm>
        </p:spPr>
        <p:txBody>
          <a:bodyPr/>
          <a:lstStyle/>
          <a:p>
            <a:pPr marL="0">
              <a:defRPr/>
            </a:pPr>
            <a:r>
              <a:rPr lang="ru-RU" sz="1800" kern="1200" dirty="0">
                <a:solidFill>
                  <a:schemeClr val="tx1"/>
                </a:solidFill>
                <a:ea typeface="+mn-ea"/>
                <a:cs typeface="+mn-cs"/>
              </a:rPr>
              <a:t>Определения</a:t>
            </a:r>
            <a:r>
              <a:rPr lang="en-US" sz="1800" kern="120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ru-RU" sz="1800" kern="1200" dirty="0">
                <a:solidFill>
                  <a:schemeClr val="tx1"/>
                </a:solidFill>
                <a:ea typeface="+mn-ea"/>
                <a:cs typeface="+mn-cs"/>
              </a:rPr>
              <a:t>и комментарии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sz="quarter" idx="11"/>
          </p:nvPr>
        </p:nvSpPr>
        <p:spPr>
          <a:prstGeom prst="rect">
            <a:avLst/>
          </a:prstGeom>
          <a:ln/>
        </p:spPr>
        <p:txBody>
          <a:bodyPr/>
          <a:lstStyle/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Россия 0+ </a:t>
            </a:r>
            <a:r>
              <a:rPr lang="en-US" sz="1300" dirty="0" smtClean="0">
                <a:latin typeface="Arial" panose="020B0604020202020204" pitchFamily="34" charset="0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ru-RU" sz="1300" dirty="0" smtClean="0">
                <a:latin typeface="Arial" panose="020B0604020202020204" pitchFamily="34" charset="0"/>
              </a:rPr>
              <a:t>постоянные жители населённых пунктов РФ без учёта Калининградской области.</a:t>
            </a:r>
          </a:p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Россия 100 </a:t>
            </a: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k</a:t>
            </a:r>
            <a:r>
              <a:rPr lang="ru-RU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+ </a:t>
            </a:r>
            <a:r>
              <a:rPr lang="en-US" sz="1300" dirty="0" smtClean="0">
                <a:latin typeface="Arial" panose="020B0604020202020204" pitchFamily="34" charset="0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ru-RU" sz="1300" dirty="0" smtClean="0">
                <a:latin typeface="Arial" panose="020B0604020202020204" pitchFamily="34" charset="0"/>
              </a:rPr>
              <a:t>постоянные жители городов РФ с численностью населения не менее 100 тыс.чел.</a:t>
            </a:r>
            <a:r>
              <a:rPr lang="en-US" sz="1300" dirty="0" smtClean="0">
                <a:latin typeface="Arial" panose="020B0604020202020204" pitchFamily="34" charset="0"/>
              </a:rPr>
              <a:t> </a:t>
            </a:r>
            <a:br>
              <a:rPr lang="en-US" sz="1300" dirty="0" smtClean="0">
                <a:latin typeface="Arial" panose="020B0604020202020204" pitchFamily="34" charset="0"/>
              </a:rPr>
            </a:br>
            <a:r>
              <a:rPr lang="en-US" sz="1300" dirty="0" smtClean="0">
                <a:latin typeface="Arial" panose="020B0604020202020204" pitchFamily="34" charset="0"/>
              </a:rPr>
              <a:t>(</a:t>
            </a:r>
            <a:r>
              <a:rPr lang="ru-RU" sz="1300" dirty="0" smtClean="0">
                <a:latin typeface="Arial" panose="020B0604020202020204" pitchFamily="34" charset="0"/>
              </a:rPr>
              <a:t>в таблицах Россия 100+) </a:t>
            </a:r>
            <a:endParaRPr lang="en-US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endParaRPr lang="ru-RU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Monthly Reach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количество человек, заходивших на сайт (проект, раздел) хотя бы 1 раз за месяц</a:t>
            </a:r>
            <a:endParaRPr lang="en-US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Average Weekly Reach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среднее количество человек, заходивших на сайт (проект, раздел) хотя бы 1 раз за неделю</a:t>
            </a:r>
            <a:r>
              <a:rPr lang="en-US" sz="1300" dirty="0" smtClean="0">
                <a:latin typeface="Arial" panose="020B0604020202020204" pitchFamily="34" charset="0"/>
              </a:rPr>
              <a:t>. </a:t>
            </a:r>
            <a:r>
              <a:rPr lang="ru-RU" sz="1300" dirty="0" smtClean="0">
                <a:latin typeface="Arial" panose="020B0604020202020204" pitchFamily="34" charset="0"/>
              </a:rPr>
              <a:t>Месяц разбивается на интервалы из 7ми дней (искусственные недели), начиная с первого дня месяца. Далее рассчитывается средний арифметический охват семидневных интервалов, входящих в месяц. Если месяц не кратен семи, т.е. в состав периода попадает неполная искусственная неделя, в расчёте обрабатывается только полные семидневные интервалы, входящие в месяц.</a:t>
            </a:r>
            <a:endParaRPr lang="en-US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Average Daily Reach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среднее количество человек, заходивших на сайт (проект, раздел) хотя бы 1 раз за день из периода</a:t>
            </a:r>
            <a:endParaRPr lang="en-US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Average Weekly Frequency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среднее количество контактов аудитории с сайтом за неделю</a:t>
            </a:r>
            <a:endParaRPr lang="en-US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Average Daily Frequency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среднее количество контактов аудитории с сайтом за сутки</a:t>
            </a:r>
            <a:endParaRPr lang="en-US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r>
              <a:rPr lang="ru-RU" sz="1300" b="1" dirty="0" err="1" smtClean="0">
                <a:solidFill>
                  <a:srgbClr val="FF0090"/>
                </a:solidFill>
                <a:latin typeface="Arial" panose="020B0604020202020204" pitchFamily="34" charset="0"/>
              </a:rPr>
              <a:t>Average</a:t>
            </a:r>
            <a:r>
              <a:rPr lang="ru-RU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 panose="020B0604020202020204" pitchFamily="34" charset="0"/>
              </a:rPr>
              <a:t>Minutes</a:t>
            </a:r>
            <a:r>
              <a:rPr lang="ru-RU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 panose="020B0604020202020204" pitchFamily="34" charset="0"/>
              </a:rPr>
              <a:t>per</a:t>
            </a:r>
            <a:r>
              <a:rPr lang="ru-RU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 panose="020B0604020202020204" pitchFamily="34" charset="0"/>
              </a:rPr>
              <a:t>Day</a:t>
            </a: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среднее количество минут, проведённых одним человеком на сайте за сутки</a:t>
            </a:r>
            <a:br>
              <a:rPr lang="ru-RU" sz="1300" dirty="0" smtClean="0">
                <a:latin typeface="Arial" panose="020B0604020202020204" pitchFamily="34" charset="0"/>
              </a:rPr>
            </a:b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Affinity Index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 panose="020B0604020202020204" pitchFamily="34" charset="0"/>
              </a:rPr>
              <a:t>интернет-проекта</a:t>
            </a:r>
            <a:r>
              <a:rPr lang="ru-RU" sz="1300" dirty="0" smtClean="0">
                <a:latin typeface="Arial" panose="020B0604020202020204" pitchFamily="34" charset="0"/>
              </a:rPr>
              <a:t> за месяц (в %) </a:t>
            </a:r>
            <a:br>
              <a:rPr lang="ru-RU" sz="1300" dirty="0" smtClean="0">
                <a:latin typeface="Arial" panose="020B0604020202020204" pitchFamily="34" charset="0"/>
              </a:rPr>
            </a:br>
            <a:r>
              <a:rPr lang="ru-RU" sz="1300" dirty="0" smtClean="0">
                <a:latin typeface="Arial" panose="020B0604020202020204" pitchFamily="34" charset="0"/>
              </a:rPr>
              <a:t>к ее доле в населении 12-64 лет</a:t>
            </a:r>
            <a:r>
              <a:rPr lang="en-US" sz="1300" dirty="0" smtClean="0">
                <a:latin typeface="Arial" panose="020B0604020202020204" pitchFamily="34" charset="0"/>
              </a:rPr>
              <a:t>.</a:t>
            </a:r>
            <a:r>
              <a:rPr lang="ru-RU" sz="1300" dirty="0" smtClean="0">
                <a:latin typeface="Arial" panose="020B0604020202020204" pitchFamily="34" charset="0"/>
              </a:rPr>
              <a:t> Среднее значение индекса = 100</a:t>
            </a: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Affinity Internet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 panose="020B0604020202020204" pitchFamily="34" charset="0"/>
              </a:rPr>
              <a:t>интернет-проекта</a:t>
            </a:r>
            <a:r>
              <a:rPr lang="ru-RU" sz="1300" dirty="0" smtClean="0">
                <a:latin typeface="Arial" panose="020B0604020202020204" pitchFamily="34" charset="0"/>
              </a:rPr>
              <a:t> за месяц (в %) </a:t>
            </a:r>
            <a:br>
              <a:rPr lang="ru-RU" sz="1300" dirty="0" smtClean="0">
                <a:latin typeface="Arial" panose="020B0604020202020204" pitchFamily="34" charset="0"/>
              </a:rPr>
            </a:br>
            <a:r>
              <a:rPr lang="ru-RU" sz="1300" dirty="0" smtClean="0">
                <a:latin typeface="Arial" panose="020B0604020202020204" pitchFamily="34" charset="0"/>
              </a:rPr>
              <a:t>к ее доле в аудитории Интернета в целом 12-64 лет. Среднее значение индекса = 100</a:t>
            </a:r>
            <a:br>
              <a:rPr lang="ru-RU" sz="1300" dirty="0" smtClean="0">
                <a:latin typeface="Arial" panose="020B0604020202020204" pitchFamily="34" charset="0"/>
              </a:rPr>
            </a:br>
            <a:endParaRPr lang="ru-RU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r>
              <a:rPr lang="ru-RU" sz="1300" dirty="0" smtClean="0">
                <a:latin typeface="Arial" panose="020B0604020202020204" pitchFamily="34" charset="0"/>
              </a:rPr>
              <a:t>Отсутствие данных по какой-либо социально демографической группе означает, что значение показателя не является статистически значимым, но не означает, что эта группа  полностью отсутствует в аудитории.</a:t>
            </a:r>
          </a:p>
          <a:p>
            <a:pPr marL="0" indent="0">
              <a:lnSpc>
                <a:spcPct val="95000"/>
              </a:lnSpc>
            </a:pPr>
            <a:endParaRPr lang="ru-RU" sz="1300" dirty="0">
              <a:latin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6AB8EB5-0237-4812-B585-89C5069EF62D}" type="slidenum">
              <a:rPr lang="ru-RU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14</a:t>
            </a:fld>
            <a:endParaRPr lang="ru-RU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V="1">
            <a:off x="285750" y="1790840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 panose="020B0604020202020204" pitchFamily="34" charset="0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285750" y="5149095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670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_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34400" cy="1077912"/>
          </a:xfrm>
          <a:noFill/>
        </p:spPr>
        <p:txBody>
          <a:bodyPr/>
          <a:lstStyle/>
          <a:p>
            <a:r>
              <a:rPr lang="ru-RU" dirty="0"/>
              <a:t>Аудитория </a:t>
            </a:r>
            <a:r>
              <a:rPr lang="en-US" dirty="0" smtClean="0"/>
              <a:t>Drive2.ru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Май 201</a:t>
            </a:r>
            <a:r>
              <a:rPr lang="en-US" dirty="0" smtClean="0"/>
              <a:t>7</a:t>
            </a:r>
            <a:r>
              <a:rPr lang="ru-RU" dirty="0" smtClean="0"/>
              <a:t>, </a:t>
            </a:r>
            <a:r>
              <a:rPr lang="ru-RU" dirty="0"/>
              <a:t>12-64 лет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2CD7F-1E43-4F82-A982-9CB6EC9C303F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6" name="Table_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0576714"/>
              </p:ext>
            </p:extLst>
          </p:nvPr>
        </p:nvGraphicFramePr>
        <p:xfrm>
          <a:off x="179388" y="1011157"/>
          <a:ext cx="8641081" cy="4939203"/>
        </p:xfrm>
        <a:graphic>
          <a:graphicData uri="http://schemas.openxmlformats.org/drawingml/2006/table">
            <a:tbl>
              <a:tblPr/>
              <a:tblGrid>
                <a:gridCol w="13285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531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413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143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4132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41322">
                  <a:extLst>
                    <a:ext uri="{9D8B030D-6E8A-4147-A177-3AD203B41FA5}">
                      <a16:colId xmlns="" xmlns:a16="http://schemas.microsoft.com/office/drawing/2014/main" val="1126690497"/>
                    </a:ext>
                  </a:extLst>
                </a:gridCol>
                <a:gridCol w="841322">
                  <a:extLst>
                    <a:ext uri="{9D8B030D-6E8A-4147-A177-3AD203B41FA5}">
                      <a16:colId xmlns="" xmlns:a16="http://schemas.microsoft.com/office/drawing/2014/main" val="3079233305"/>
                    </a:ext>
                  </a:extLst>
                </a:gridCol>
                <a:gridCol w="841322">
                  <a:extLst>
                    <a:ext uri="{9D8B030D-6E8A-4147-A177-3AD203B41FA5}">
                      <a16:colId xmlns="" xmlns:a16="http://schemas.microsoft.com/office/drawing/2014/main" val="2482723182"/>
                    </a:ext>
                  </a:extLst>
                </a:gridCol>
                <a:gridCol w="84132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377537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3318" marR="53318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Drive2.ru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9186"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Россия 0+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Россия 100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k+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Москва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СПб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Екб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Нск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Кзн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024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Reach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218.3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396.2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707.3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288.1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80.4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90.2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59.0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7.6%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7.6%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7.8%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6.7%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02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29.2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28.4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37.2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21.7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25.9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22.5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024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568.3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811.8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269.4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117.3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30.6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34.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23.6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202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15.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19.9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024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658.4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461.1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65.5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33.2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2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202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Frequency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202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Minutes per Day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Среднее количество минут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" name="Объект 2"/>
          <p:cNvSpPr txBox="1">
            <a:spLocks/>
          </p:cNvSpPr>
          <p:nvPr/>
        </p:nvSpPr>
        <p:spPr>
          <a:xfrm>
            <a:off x="179512" y="6007099"/>
            <a:ext cx="8569325" cy="431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1600" b="1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252413" indent="-2524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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508000" indent="-25558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760413" indent="-2524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0" i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** </a:t>
            </a:r>
            <a:r>
              <a:rPr lang="ru-RU" sz="1050" b="0" i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В силу размера выборки значение не является статистически валидным.</a:t>
            </a:r>
          </a:p>
        </p:txBody>
      </p:sp>
    </p:spTree>
    <p:extLst>
      <p:ext uri="{BB962C8B-B14F-4D97-AF65-F5344CB8AC3E}">
        <p14:creationId xmlns:p14="http://schemas.microsoft.com/office/powerpoint/2010/main" val="11770814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1"/>
          <p:cNvSpPr>
            <a:spLocks noGrp="1"/>
          </p:cNvSpPr>
          <p:nvPr>
            <p:ph type="title"/>
          </p:nvPr>
        </p:nvSpPr>
        <p:spPr>
          <a:xfrm>
            <a:off x="-1" y="0"/>
            <a:ext cx="9134475" cy="1284288"/>
          </a:xfrm>
        </p:spPr>
        <p:txBody>
          <a:bodyPr/>
          <a:lstStyle/>
          <a:p>
            <a:pPr marL="0"/>
            <a:r>
              <a:rPr lang="ru-RU" smtClean="0"/>
              <a:t>Динамика аудитории </a:t>
            </a:r>
            <a:r>
              <a:rPr lang="en-US" smtClean="0"/>
              <a:t>Drive2.ru </a:t>
            </a:r>
            <a:endParaRPr lang="ru-RU" dirty="0"/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111683412"/>
              </p:ext>
            </p:extLst>
          </p:nvPr>
        </p:nvGraphicFramePr>
        <p:xfrm>
          <a:off x="266700" y="1031875"/>
          <a:ext cx="67691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Tab_1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718505017"/>
              </p:ext>
            </p:extLst>
          </p:nvPr>
        </p:nvGraphicFramePr>
        <p:xfrm>
          <a:off x="6591300" y="1184275"/>
          <a:ext cx="2263776" cy="3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8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318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244914">
                <a:tc>
                  <a:txBody>
                    <a:bodyPr/>
                    <a:lstStyle/>
                    <a:p>
                      <a:pPr algn="ctr"/>
                      <a:r>
                        <a:rPr lang="ru-RU" sz="1400" b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6 218
 тыс.чел.</a:t>
                      </a:r>
                      <a:endParaRPr lang="ru-RU" sz="1400" b="0" dirty="0" smtClean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Monthly</a:t>
                      </a:r>
                      <a:r>
                        <a:rPr lang="en-US" sz="1400" b="0" baseline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44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2 568
 тыс.чел.</a:t>
                      </a:r>
                      <a:endParaRPr lang="ru-RU" sz="1400" b="0" dirty="0" smtClean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Average Weekly</a:t>
                      </a:r>
                      <a:r>
                        <a:rPr lang="en-US" sz="1400" b="0" baseline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413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 658
 тыс.чел.</a:t>
                      </a:r>
                      <a:endParaRPr lang="ru-RU" sz="1400" b="0" dirty="0" smtClean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Average Daily Reach</a:t>
                      </a:r>
                      <a:endParaRPr lang="ru-RU" sz="1400" b="0" dirty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2" name="Title_2"/>
          <p:cNvSpPr>
            <a:spLocks noGrp="1"/>
          </p:cNvSpPr>
          <p:nvPr>
            <p:ph sz="quarter" idx="20"/>
          </p:nvPr>
        </p:nvSpPr>
        <p:spPr>
          <a:xfrm>
            <a:off x="-1" y="475200"/>
            <a:ext cx="9144000" cy="432000"/>
          </a:xfrm>
        </p:spPr>
        <p:txBody>
          <a:bodyPr lIns="277200"/>
          <a:lstStyle/>
          <a:p>
            <a:r>
              <a:rPr lang="ru-RU" smtClean="0"/>
              <a:t>Россия 0+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rot="16200000" flipH="1">
            <a:off x="-860536" y="2769118"/>
            <a:ext cx="2419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0" dirty="0" smtClean="0">
                <a:solidFill>
                  <a:srgbClr val="333333"/>
                </a:solidFill>
                <a:latin typeface="Arial" panose="020B0604020202020204" pitchFamily="34" charset="0"/>
                <a:cs typeface="Arial" pitchFamily="34" charset="0"/>
              </a:rPr>
              <a:t>тысячи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422159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аудитории Drive2.ru, в %. Пол / Возраст</a:t>
            </a:r>
            <a:endParaRPr lang="ru-RU" dirty="0"/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154419298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336051314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 panose="020B0604020202020204" pitchFamily="34" charset="0"/>
              </a:rPr>
              <a:pPr/>
              <a:t>4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/>
              <a:t>Россия 0+, Май 2017, % от Monthly Reach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860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аудитории Drive2.ru, в %. Пол / Возраст</a:t>
            </a:r>
            <a:endParaRPr lang="ru-RU" dirty="0"/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909086690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012371130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 panose="020B0604020202020204" pitchFamily="34" charset="0"/>
              </a:rPr>
              <a:pPr/>
              <a:t>5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/>
              <a:t>Россия 0+, Май 2017, % от </a:t>
            </a:r>
            <a:r>
              <a:rPr lang="en-US" smtClean="0"/>
              <a:t>Average Daily Reach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551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аудитории Drive2.ru, в %. Род занятий</a:t>
            </a:r>
            <a:endParaRPr lang="ru-RU" dirty="0"/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76619247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709950575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 panose="020B0604020202020204" pitchFamily="34" charset="0"/>
              </a:rPr>
              <a:pPr/>
              <a:t>6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/>
              <a:t>Россия 0+, Май 2017, % от Monthly Reach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725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аудитории Drive2.ru, в %. Род занятий</a:t>
            </a:r>
            <a:endParaRPr lang="ru-RU" dirty="0"/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834150440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347697942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 panose="020B0604020202020204" pitchFamily="34" charset="0"/>
              </a:rPr>
              <a:pPr/>
              <a:t>7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/>
              <a:t>Россия 0+, Май 2017, % от </a:t>
            </a:r>
            <a:r>
              <a:rPr lang="en-US" smtClean="0"/>
              <a:t>Average Daily Reach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887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аудитории Drive2.ru, в %. Уровень дохода семьи</a:t>
            </a:r>
            <a:endParaRPr lang="ru-RU" dirty="0"/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274560298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849876458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 panose="020B0604020202020204" pitchFamily="34" charset="0"/>
              </a:rPr>
              <a:pPr/>
              <a:t>8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/>
              <a:t>Россия 0+, Май 2017, % от Monthly Reach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23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аудитории Drive2.ru, в %. Уровень дохода семьи</a:t>
            </a:r>
            <a:endParaRPr lang="ru-RU" dirty="0"/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43893188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794775836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 panose="020B0604020202020204" pitchFamily="34" charset="0"/>
              </a:rPr>
              <a:pPr/>
              <a:t>9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/>
              <a:t>Россия 0+, Май 2017, % от </a:t>
            </a:r>
            <a:r>
              <a:rPr lang="en-US" smtClean="0"/>
              <a:t>Average Daily Reach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803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. TNS 4x3 Monitor Templat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2_3. TNS 4x3 Monitor Templat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GRID LAYOUT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3. TNS 4x3 Monitor Templat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WebIndex_Theme_mediascop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1_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1_GRID LAYOUT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3. TNS 4x3 Monitor Template</Template>
  <TotalTime>15081</TotalTime>
  <Words>695</Words>
  <Application>Microsoft Office PowerPoint</Application>
  <PresentationFormat>Экран (4:3)</PresentationFormat>
  <Paragraphs>271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14</vt:i4>
      </vt:variant>
    </vt:vector>
  </HeadingPairs>
  <TitlesOfParts>
    <vt:vector size="28" baseType="lpstr">
      <vt:lpstr>Arial</vt:lpstr>
      <vt:lpstr>Calibri</vt:lpstr>
      <vt:lpstr>Verdana</vt:lpstr>
      <vt:lpstr>Wingdings</vt:lpstr>
      <vt:lpstr>3. TNS 4x3 Monitor Template</vt:lpstr>
      <vt:lpstr>Grey Box Masters</vt:lpstr>
      <vt:lpstr>NO Grey Box Masters</vt:lpstr>
      <vt:lpstr>GRID LAYOUT</vt:lpstr>
      <vt:lpstr>1_3. TNS 4x3 Monitor Template</vt:lpstr>
      <vt:lpstr>WebIndex_Theme_mediascope</vt:lpstr>
      <vt:lpstr>1_Grey Box Masters</vt:lpstr>
      <vt:lpstr>1_NO Grey Box Masters</vt:lpstr>
      <vt:lpstr>1_GRID LAYOUT</vt:lpstr>
      <vt:lpstr>2_3. TNS 4x3 Monitor Template</vt:lpstr>
      <vt:lpstr>Аудитория Drive2.ru Май 2017 </vt:lpstr>
      <vt:lpstr>Аудитория Drive2.ru Май 2017, 12-64 лет</vt:lpstr>
      <vt:lpstr>Динамика аудитории Drive2.ru </vt:lpstr>
      <vt:lpstr>Структура аудитории Drive2.ru, в %. Пол / Возраст</vt:lpstr>
      <vt:lpstr>Структура аудитории Drive2.ru, в %. Пол / Возраст</vt:lpstr>
      <vt:lpstr>Структура аудитории Drive2.ru, в %. Род занятий</vt:lpstr>
      <vt:lpstr>Структура аудитории Drive2.ru, в %. Род занятий</vt:lpstr>
      <vt:lpstr>Структура аудитории Drive2.ru, в %. Уровень дохода семьи</vt:lpstr>
      <vt:lpstr>Структура аудитории Drive2.ru, в %. Уровень дохода семьи</vt:lpstr>
      <vt:lpstr>Структура аудитории Drive2.ru, в %. Пол / Возраст</vt:lpstr>
      <vt:lpstr>Структура аудитории Drive2.ru, в %. Род занятий</vt:lpstr>
      <vt:lpstr>Структура и профиль аудитории Drive2.ru </vt:lpstr>
      <vt:lpstr>Структура и профиль аудитории Drive2.ru </vt:lpstr>
      <vt:lpstr>Определения и комментарии</vt:lpstr>
    </vt:vector>
  </TitlesOfParts>
  <Company>WPP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Contents</dc:title>
  <dc:creator>FalconerS</dc:creator>
  <cp:lastModifiedBy>Ирина Гуля</cp:lastModifiedBy>
  <cp:revision>458</cp:revision>
  <dcterms:created xsi:type="dcterms:W3CDTF">2012-03-23T16:33:37Z</dcterms:created>
  <dcterms:modified xsi:type="dcterms:W3CDTF">2017-06-29T13:05:49Z</dcterms:modified>
</cp:coreProperties>
</file>