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3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6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7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8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9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63" r:id="rId2"/>
    <p:sldMasterId id="2147483669" r:id="rId3"/>
    <p:sldMasterId id="2147483677" r:id="rId4"/>
    <p:sldMasterId id="2147483749" r:id="rId5"/>
    <p:sldMasterId id="2147483758" r:id="rId6"/>
    <p:sldMasterId id="2147483780" r:id="rId7"/>
    <p:sldMasterId id="2147483788" r:id="rId8"/>
    <p:sldMasterId id="2147483802" r:id="rId9"/>
    <p:sldMasterId id="2147483804" r:id="rId10"/>
  </p:sldMasterIdLst>
  <p:notesMasterIdLst>
    <p:notesMasterId r:id="rId25"/>
  </p:notesMasterIdLst>
  <p:handoutMasterIdLst>
    <p:handoutMasterId r:id="rId26"/>
  </p:handoutMasterIdLst>
  <p:sldIdLst>
    <p:sldId id="256" r:id="rId11"/>
    <p:sldId id="269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</p:sldIdLst>
  <p:sldSz cx="9144000" cy="6858000" type="screen4x3"/>
  <p:notesSz cx="9144000" cy="6858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4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458">
          <p15:clr>
            <a:srgbClr val="A4A3A4"/>
          </p15:clr>
        </p15:guide>
        <p15:guide id="4" orient="horz" pos="3192">
          <p15:clr>
            <a:srgbClr val="A4A3A4"/>
          </p15:clr>
        </p15:guide>
        <p15:guide id="5" orient="horz" pos="2873">
          <p15:clr>
            <a:srgbClr val="A4A3A4"/>
          </p15:clr>
        </p15:guide>
        <p15:guide id="6" orient="horz" pos="982">
          <p15:clr>
            <a:srgbClr val="A4A3A4"/>
          </p15:clr>
        </p15:guide>
        <p15:guide id="7" orient="horz" pos="188">
          <p15:clr>
            <a:srgbClr val="A4A3A4"/>
          </p15:clr>
        </p15:guide>
        <p15:guide id="8" orient="horz" pos="3509">
          <p15:clr>
            <a:srgbClr val="A4A3A4"/>
          </p15:clr>
        </p15:guide>
        <p15:guide id="9" orient="horz" pos="663">
          <p15:clr>
            <a:srgbClr val="A4A3A4"/>
          </p15:clr>
        </p15:guide>
        <p15:guide id="10" pos="180">
          <p15:clr>
            <a:srgbClr val="A4A3A4"/>
          </p15:clr>
        </p15:guide>
        <p15:guide id="11" pos="814">
          <p15:clr>
            <a:srgbClr val="A4A3A4"/>
          </p15:clr>
        </p15:guide>
        <p15:guide id="12" pos="3331">
          <p15:clr>
            <a:srgbClr val="A4A3A4"/>
          </p15:clr>
        </p15:guide>
        <p15:guide id="13" pos="351">
          <p15:clr>
            <a:srgbClr val="A4A3A4"/>
          </p15:clr>
        </p15:guide>
        <p15:guide id="14" pos="56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90"/>
    <a:srgbClr val="99CF00"/>
    <a:srgbClr val="D60093"/>
    <a:srgbClr val="FF9900"/>
    <a:srgbClr val="3399CC"/>
    <a:srgbClr val="FF0099"/>
    <a:srgbClr val="4097B2"/>
    <a:srgbClr val="333333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42" autoAdjust="0"/>
    <p:restoredTop sz="97884" autoAdjust="0"/>
  </p:normalViewPr>
  <p:slideViewPr>
    <p:cSldViewPr snapToGrid="0">
      <p:cViewPr varScale="1">
        <p:scale>
          <a:sx n="107" d="100"/>
          <a:sy n="107" d="100"/>
        </p:scale>
        <p:origin x="1254" y="102"/>
      </p:cViewPr>
      <p:guideLst>
        <p:guide orient="horz" pos="4144"/>
        <p:guide orient="horz" pos="2160"/>
        <p:guide orient="horz" pos="1458"/>
        <p:guide orient="horz" pos="3192"/>
        <p:guide orient="horz" pos="2873"/>
        <p:guide orient="horz" pos="982"/>
        <p:guide orient="horz" pos="188"/>
        <p:guide orient="horz" pos="3509"/>
        <p:guide orient="horz" pos="663"/>
        <p:guide pos="180"/>
        <p:guide pos="814"/>
        <p:guide pos="3331"/>
        <p:guide pos="351"/>
        <p:guide pos="5685"/>
      </p:guideLst>
    </p:cSldViewPr>
  </p:slideViewPr>
  <p:notesTextViewPr>
    <p:cViewPr>
      <p:scale>
        <a:sx n="83" d="100"/>
        <a:sy n="83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-2094" y="-90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669E-2"/>
          <c:w val="0.79604777592293363"/>
          <c:h val="0.8367570735707713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  <c:pt idx="11">
                  <c:v>42795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6455</c:v>
                </c:pt>
                <c:pt idx="1">
                  <c:v>6189.3</c:v>
                </c:pt>
                <c:pt idx="2">
                  <c:v>5813.1</c:v>
                </c:pt>
                <c:pt idx="3">
                  <c:v>6404.7</c:v>
                </c:pt>
                <c:pt idx="4">
                  <c:v>6766.4</c:v>
                </c:pt>
                <c:pt idx="5">
                  <c:v>6179.1</c:v>
                </c:pt>
                <c:pt idx="6">
                  <c:v>6560.5</c:v>
                </c:pt>
                <c:pt idx="7">
                  <c:v>6500</c:v>
                </c:pt>
                <c:pt idx="8">
                  <c:v>5952.5</c:v>
                </c:pt>
                <c:pt idx="9">
                  <c:v>6353.7</c:v>
                </c:pt>
                <c:pt idx="10">
                  <c:v>5778.7</c:v>
                </c:pt>
                <c:pt idx="11">
                  <c:v>6095.2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A4-46D7-8C6D-E8E1ABB33C9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  <c:pt idx="11">
                  <c:v>42795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2700.5</c:v>
                </c:pt>
                <c:pt idx="1">
                  <c:v>2371.4</c:v>
                </c:pt>
                <c:pt idx="2">
                  <c:v>2348.1999999999998</c:v>
                </c:pt>
                <c:pt idx="3">
                  <c:v>2520.1999999999998</c:v>
                </c:pt>
                <c:pt idx="4">
                  <c:v>2464.3000000000002</c:v>
                </c:pt>
                <c:pt idx="5">
                  <c:v>2541.1</c:v>
                </c:pt>
                <c:pt idx="6">
                  <c:v>2659.3</c:v>
                </c:pt>
                <c:pt idx="7">
                  <c:v>2618</c:v>
                </c:pt>
                <c:pt idx="8">
                  <c:v>2381.3000000000002</c:v>
                </c:pt>
                <c:pt idx="9">
                  <c:v>2443.1999999999998</c:v>
                </c:pt>
                <c:pt idx="10">
                  <c:v>2446.3000000000002</c:v>
                </c:pt>
                <c:pt idx="11">
                  <c:v>2507.4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A4-46D7-8C6D-E8E1ABB33C9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[$-419]mmm\ \'yy;@</c:formatCode>
                <c:ptCount val="48"/>
                <c:pt idx="0">
                  <c:v>42461</c:v>
                </c:pt>
                <c:pt idx="1">
                  <c:v>42491</c:v>
                </c:pt>
                <c:pt idx="2">
                  <c:v>42522</c:v>
                </c:pt>
                <c:pt idx="3">
                  <c:v>42552</c:v>
                </c:pt>
                <c:pt idx="4">
                  <c:v>42583</c:v>
                </c:pt>
                <c:pt idx="5">
                  <c:v>42614</c:v>
                </c:pt>
                <c:pt idx="6">
                  <c:v>42644</c:v>
                </c:pt>
                <c:pt idx="7">
                  <c:v>42675</c:v>
                </c:pt>
                <c:pt idx="8">
                  <c:v>42705</c:v>
                </c:pt>
                <c:pt idx="9">
                  <c:v>42736</c:v>
                </c:pt>
                <c:pt idx="10">
                  <c:v>42767</c:v>
                </c:pt>
                <c:pt idx="11">
                  <c:v>42795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737.1</c:v>
                </c:pt>
                <c:pt idx="1">
                  <c:v>663.3</c:v>
                </c:pt>
                <c:pt idx="2">
                  <c:v>629.70000000000005</c:v>
                </c:pt>
                <c:pt idx="3">
                  <c:v>615.4</c:v>
                </c:pt>
                <c:pt idx="4">
                  <c:v>633.5</c:v>
                </c:pt>
                <c:pt idx="5">
                  <c:v>643.79999999999995</c:v>
                </c:pt>
                <c:pt idx="6">
                  <c:v>664.1</c:v>
                </c:pt>
                <c:pt idx="7">
                  <c:v>684.8</c:v>
                </c:pt>
                <c:pt idx="8">
                  <c:v>592.4</c:v>
                </c:pt>
                <c:pt idx="9">
                  <c:v>612.4</c:v>
                </c:pt>
                <c:pt idx="10">
                  <c:v>631.29999999999995</c:v>
                </c:pt>
                <c:pt idx="11">
                  <c:v>651.20000000000005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BA4-46D7-8C6D-E8E1ABB33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14752"/>
        <c:axId val="5517696"/>
      </c:lineChart>
      <c:dateAx>
        <c:axId val="5514752"/>
        <c:scaling>
          <c:orientation val="minMax"/>
        </c:scaling>
        <c:delete val="0"/>
        <c:axPos val="b"/>
        <c:numFmt formatCode="[$-419]mmm\ \'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517696"/>
        <c:crosses val="autoZero"/>
        <c:auto val="1"/>
        <c:lblOffset val="100"/>
        <c:baseTimeUnit val="months"/>
        <c:majorUnit val="1"/>
        <c:majorTimeUnit val="months"/>
      </c:dateAx>
      <c:valAx>
        <c:axId val="5517696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514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CCB-4723-9123-76E4B60CD0F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CCB-4723-9123-76E4B60CD0F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CCB-4723-9123-76E4B60CD0F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31.2</c:v>
                </c:pt>
                <c:pt idx="1">
                  <c:v>40.6</c:v>
                </c:pt>
                <c:pt idx="2">
                  <c:v>45.6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2D-40A7-BCDE-F797B5F36D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CCB-4723-9123-76E4B60CD0F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CCB-4723-9123-76E4B60CD0F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CCB-4723-9123-76E4B60CD0F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42.3</c:v>
                </c:pt>
                <c:pt idx="1">
                  <c:v>45</c:v>
                </c:pt>
                <c:pt idx="2">
                  <c:v>43.2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2D-40A7-BCDE-F797B5F36D6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CCB-4723-9123-76E4B60CD0F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CCB-4723-9123-76E4B60CD0F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CCB-4723-9123-76E4B60CD0F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20.100000000000001</c:v>
                </c:pt>
                <c:pt idx="1">
                  <c:v>6.9</c:v>
                </c:pt>
                <c:pt idx="2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2D-40A7-BCDE-F797B5F36D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56871552"/>
        <c:axId val="56893824"/>
      </c:barChart>
      <c:catAx>
        <c:axId val="56871552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6893824"/>
        <c:crosses val="autoZero"/>
        <c:auto val="1"/>
        <c:lblAlgn val="ctr"/>
        <c:lblOffset val="100"/>
        <c:tickLblSkip val="1"/>
        <c:noMultiLvlLbl val="0"/>
      </c:catAx>
      <c:valAx>
        <c:axId val="5689382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56871552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CC6-4310-8AD6-95FA7A738D3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CC6-4310-8AD6-95FA7A738D3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CC6-4310-8AD6-95FA7A738D3D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CC6-4310-8AD6-95FA7A738D3D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CC6-4310-8AD6-95FA7A738D3D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CC6-4310-8AD6-95FA7A738D3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51</c:v>
                </c:pt>
                <c:pt idx="1">
                  <c:v>52.6</c:v>
                </c:pt>
                <c:pt idx="2">
                  <c:v>52.5</c:v>
                </c:pt>
                <c:pt idx="3">
                  <c:v>51.1</c:v>
                </c:pt>
                <c:pt idx="4">
                  <c:v>32.299999999999997</c:v>
                </c:pt>
                <c:pt idx="5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92-41C6-87CE-D18CD3103BC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CC6-4310-8AD6-95FA7A738D3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CC6-4310-8AD6-95FA7A738D3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CC6-4310-8AD6-95FA7A738D3D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CC6-4310-8AD6-95FA7A738D3D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1CC6-4310-8AD6-95FA7A738D3D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1CC6-4310-8AD6-95FA7A738D3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36.1</c:v>
                </c:pt>
                <c:pt idx="1">
                  <c:v>33.700000000000003</c:v>
                </c:pt>
                <c:pt idx="2">
                  <c:v>33.5</c:v>
                </c:pt>
                <c:pt idx="3">
                  <c:v>34.5</c:v>
                </c:pt>
                <c:pt idx="4">
                  <c:v>52.1</c:v>
                </c:pt>
                <c:pt idx="5">
                  <c:v>35.6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92-41C6-87CE-D18CD3103BC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1CC6-4310-8AD6-95FA7A738D3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1CC6-4310-8AD6-95FA7A738D3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1CC6-4310-8AD6-95FA7A738D3D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1CC6-4310-8AD6-95FA7A738D3D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1CC6-4310-8AD6-95FA7A738D3D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1CC6-4310-8AD6-95FA7A738D3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 formatCode="0.0">
                  <c:v>4</c:v>
                </c:pt>
                <c:pt idx="4" formatCode="0.0">
                  <c:v>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92-41C6-87CE-D18CD3103B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57068544"/>
        <c:axId val="4862720"/>
      </c:barChart>
      <c:catAx>
        <c:axId val="570685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862720"/>
        <c:crosses val="autoZero"/>
        <c:auto val="1"/>
        <c:lblAlgn val="ctr"/>
        <c:lblOffset val="100"/>
        <c:noMultiLvlLbl val="0"/>
      </c:catAx>
      <c:valAx>
        <c:axId val="486272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706854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ED9-473B-ADF8-DA8F01694FE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ED9-473B-ADF8-DA8F01694FE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ED9-473B-ADF8-DA8F01694FE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31.2</c:v>
                </c:pt>
                <c:pt idx="1">
                  <c:v>40.700000000000003</c:v>
                </c:pt>
                <c:pt idx="2">
                  <c:v>45.4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2D-40A7-BCDE-F797B5F36D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ED9-473B-ADF8-DA8F01694FE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ED9-473B-ADF8-DA8F01694FE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ED9-473B-ADF8-DA8F01694FE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42.3</c:v>
                </c:pt>
                <c:pt idx="1">
                  <c:v>45.3</c:v>
                </c:pt>
                <c:pt idx="2">
                  <c:v>42.7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2D-40A7-BCDE-F797B5F36D6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0ED9-473B-ADF8-DA8F01694FEE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ED9-473B-ADF8-DA8F01694FEE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0ED9-473B-ADF8-DA8F01694FE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20.100000000000001</c:v>
                </c:pt>
                <c:pt idx="1">
                  <c:v>6.8</c:v>
                </c:pt>
                <c:pt idx="2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2D-40A7-BCDE-F797B5F36D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57113984"/>
        <c:axId val="57119872"/>
      </c:barChart>
      <c:catAx>
        <c:axId val="5711398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7119872"/>
        <c:crosses val="autoZero"/>
        <c:auto val="1"/>
        <c:lblAlgn val="ctr"/>
        <c:lblOffset val="100"/>
        <c:tickLblSkip val="1"/>
        <c:noMultiLvlLbl val="0"/>
      </c:catAx>
      <c:valAx>
        <c:axId val="5711987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57113984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954"/>
          <c:y val="0.10704327967443429"/>
          <c:w val="0.6661662697174404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AD4-48CF-B6DD-BC612DA2981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AD4-48CF-B6DD-BC612DA2981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AD4-48CF-B6DD-BC612DA2981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49.1</c:v>
                </c:pt>
                <c:pt idx="1">
                  <c:v>55.9</c:v>
                </c:pt>
                <c:pt idx="2">
                  <c:v>57.9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92-41C6-87CE-D18CD3103BC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AD4-48CF-B6DD-BC612DA2981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AD4-48CF-B6DD-BC612DA2981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AD4-48CF-B6DD-BC612DA2981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37</c:v>
                </c:pt>
                <c:pt idx="1">
                  <c:v>27.6</c:v>
                </c:pt>
                <c:pt idx="2">
                  <c:v>34.6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92-41C6-87CE-D18CD3103BC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4AD4-48CF-B6DD-BC612DA2981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AD4-48CF-B6DD-BC612DA2981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4AD4-48CF-B6DD-BC612DA2981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 formatCode="0.0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92-41C6-87CE-D18CD3103B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57152640"/>
        <c:axId val="57154176"/>
      </c:barChart>
      <c:catAx>
        <c:axId val="571526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57154176"/>
        <c:crosses val="autoZero"/>
        <c:auto val="1"/>
        <c:lblAlgn val="ctr"/>
        <c:lblOffset val="100"/>
        <c:noMultiLvlLbl val="0"/>
      </c:catAx>
      <c:valAx>
        <c:axId val="5715417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71526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4123E-2"/>
          <c:y val="2.5831447163097258E-2"/>
          <c:w val="0.91512917291718965"/>
          <c:h val="4.9792453474920541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1-CED9-4E6D-A619-C3E8448796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CED9-4E6D-A619-C3E84487963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CED9-4E6D-A619-C3E84487963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CED9-4E6D-A619-C3E84487963F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9-CED9-4E6D-A619-C3E84487963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B-CED9-4E6D-A619-C3E84487963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D-CED9-4E6D-A619-C3E84487963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F-CED9-4E6D-A619-C3E84487963F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1-CED9-4E6D-A619-C3E84487963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13-CED9-4E6D-A619-C3E84487963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15-CED9-4E6D-A619-C3E84487963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7-CED9-4E6D-A619-C3E84487963F}"/>
              </c:ext>
            </c:extLst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19-CED9-4E6D-A619-C3E84487963F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B-CED9-4E6D-A619-C3E84487963F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1D-CED9-4E6D-A619-C3E84487963F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1F-CED9-4E6D-A619-C3E84487963F}"/>
              </c:ext>
            </c:extLst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21-CED9-4E6D-A619-C3E84487963F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23-CED9-4E6D-A619-C3E84487963F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25-CED9-4E6D-A619-C3E84487963F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27-CED9-4E6D-A619-C3E84487963F}"/>
              </c:ext>
            </c:extLst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29-CED9-4E6D-A619-C3E84487963F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2B-CED9-4E6D-A619-C3E84487963F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D-CED9-4E6D-A619-C3E84487963F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F-CED9-4E6D-A619-C3E84487963F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1-CED9-4E6D-A619-C3E84487963F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33-CED9-4E6D-A619-C3E84487963F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35-CED9-4E6D-A619-C3E84487963F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37-CED9-4E6D-A619-C3E84487963F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39-CED9-4E6D-A619-C3E84487963F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3B-CED9-4E6D-A619-C3E84487963F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3D-CED9-4E6D-A619-C3E84487963F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F-CED9-4E6D-A619-C3E84487963F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41-CED9-4E6D-A619-C3E84487963F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43-CED9-4E6D-A619-C3E84487963F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CED9-4E6D-A619-C3E84487963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CED9-4E6D-A619-C3E84487963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5-CED9-4E6D-A619-C3E84487963F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7-CED9-4E6D-A619-C3E84487963F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9-CED9-4E6D-A619-C3E84487963F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B-CED9-4E6D-A619-C3E84487963F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D-CED9-4E6D-A619-C3E84487963F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F-CED9-4E6D-A619-C3E84487963F}"/>
                </c:ext>
              </c:extLst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1-CED9-4E6D-A619-C3E84487963F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3-CED9-4E6D-A619-C3E84487963F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5-CED9-4E6D-A619-C3E84487963F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7-CED9-4E6D-A619-C3E84487963F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9-CED9-4E6D-A619-C3E84487963F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B-CED9-4E6D-A619-C3E84487963F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D-CED9-4E6D-A619-C3E84487963F}"/>
                </c:ext>
              </c:extLst>
            </c:dLbl>
            <c:dLbl>
              <c:idx val="1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F-CED9-4E6D-A619-C3E84487963F}"/>
                </c:ext>
              </c:extLst>
            </c:dLbl>
            <c:dLbl>
              <c:idx val="1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1-CED9-4E6D-A619-C3E84487963F}"/>
                </c:ext>
              </c:extLst>
            </c:dLbl>
            <c:dLbl>
              <c:idx val="1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3-CED9-4E6D-A619-C3E84487963F}"/>
                </c:ext>
              </c:extLst>
            </c:dLbl>
            <c:dLbl>
              <c:idx val="1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5-CED9-4E6D-A619-C3E84487963F}"/>
                </c:ext>
              </c:extLst>
            </c:dLbl>
            <c:dLbl>
              <c:idx val="1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7-CED9-4E6D-A619-C3E84487963F}"/>
                </c:ext>
              </c:extLst>
            </c:dLbl>
            <c:dLbl>
              <c:idx val="2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9-CED9-4E6D-A619-C3E84487963F}"/>
                </c:ext>
              </c:extLst>
            </c:dLbl>
            <c:dLbl>
              <c:idx val="2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B-CED9-4E6D-A619-C3E84487963F}"/>
                </c:ext>
              </c:extLst>
            </c:dLbl>
            <c:dLbl>
              <c:idx val="2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D-CED9-4E6D-A619-C3E84487963F}"/>
                </c:ext>
              </c:extLst>
            </c:dLbl>
            <c:dLbl>
              <c:idx val="2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F-CED9-4E6D-A619-C3E84487963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4.0999999999999996</c:v>
                </c:pt>
                <c:pt idx="1">
                  <c:v>4.3</c:v>
                </c:pt>
                <c:pt idx="2">
                  <c:v>6.4</c:v>
                </c:pt>
                <c:pt idx="3">
                  <c:v>3.2</c:v>
                </c:pt>
                <c:pt idx="4">
                  <c:v>14.7</c:v>
                </c:pt>
                <c:pt idx="5">
                  <c:v>20.2</c:v>
                </c:pt>
                <c:pt idx="6">
                  <c:v>32.6</c:v>
                </c:pt>
                <c:pt idx="7">
                  <c:v>14.6</c:v>
                </c:pt>
                <c:pt idx="8">
                  <c:v>4.5999999999999996</c:v>
                </c:pt>
                <c:pt idx="9">
                  <c:v>5.4</c:v>
                </c:pt>
                <c:pt idx="10">
                  <c:v>7.3</c:v>
                </c:pt>
                <c:pt idx="11">
                  <c:v>4.0999999999999996</c:v>
                </c:pt>
                <c:pt idx="12">
                  <c:v>16.3</c:v>
                </c:pt>
                <c:pt idx="13">
                  <c:v>19.3</c:v>
                </c:pt>
                <c:pt idx="14">
                  <c:v>29.6</c:v>
                </c:pt>
                <c:pt idx="15">
                  <c:v>13.4</c:v>
                </c:pt>
                <c:pt idx="16">
                  <c:v>6.5</c:v>
                </c:pt>
                <c:pt idx="17">
                  <c:v>6.1</c:v>
                </c:pt>
                <c:pt idx="18">
                  <c:v>9.1</c:v>
                </c:pt>
                <c:pt idx="19">
                  <c:v>4.3</c:v>
                </c:pt>
                <c:pt idx="20">
                  <c:v>17.3</c:v>
                </c:pt>
                <c:pt idx="21">
                  <c:v>17.600000000000001</c:v>
                </c:pt>
                <c:pt idx="22">
                  <c:v>25.9</c:v>
                </c:pt>
                <c:pt idx="23">
                  <c:v>13.2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4-CED9-4E6D-A619-C3E8448796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7326592"/>
        <c:axId val="57340672"/>
      </c:bubbleChart>
      <c:valAx>
        <c:axId val="57326592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57340672"/>
        <c:crosses val="autoZero"/>
        <c:crossBetween val="midCat"/>
      </c:valAx>
      <c:valAx>
        <c:axId val="57340672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57326592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76B-4D6E-898F-283BDC882D2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576B-4D6E-898F-283BDC882D2D}"/>
              </c:ext>
            </c:extLst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05-576B-4D6E-898F-283BDC882D2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576B-4D6E-898F-283BDC882D2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9-576B-4D6E-898F-283BDC882D2D}"/>
              </c:ext>
            </c:extLst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0B-576B-4D6E-898F-283BDC882D2D}"/>
              </c:ext>
            </c:extLst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0D-576B-4D6E-898F-283BDC882D2D}"/>
              </c:ext>
            </c:extLst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576B-4D6E-898F-283BDC882D2D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1-576B-4D6E-898F-283BDC882D2D}"/>
              </c:ext>
            </c:extLst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13-576B-4D6E-898F-283BDC882D2D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15-576B-4D6E-898F-283BDC882D2D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17-576B-4D6E-898F-283BDC882D2D}"/>
              </c:ext>
            </c:extLst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19-576B-4D6E-898F-283BDC882D2D}"/>
              </c:ext>
            </c:extLst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1B-576B-4D6E-898F-283BDC882D2D}"/>
              </c:ext>
            </c:extLst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D-576B-4D6E-898F-283BDC882D2D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1F-576B-4D6E-898F-283BDC882D2D}"/>
              </c:ext>
            </c:extLst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  <c:extLst>
              <c:ext xmlns:c16="http://schemas.microsoft.com/office/drawing/2014/chart" uri="{C3380CC4-5D6E-409C-BE32-E72D297353CC}">
                <c16:uniqueId val="{00000021-576B-4D6E-898F-283BDC882D2D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3-576B-4D6E-898F-283BDC882D2D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5-576B-4D6E-898F-283BDC882D2D}"/>
              </c:ext>
            </c:extLst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27-576B-4D6E-898F-283BDC882D2D}"/>
              </c:ext>
            </c:extLst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  <c:extLst>
              <c:ext xmlns:c16="http://schemas.microsoft.com/office/drawing/2014/chart" uri="{C3380CC4-5D6E-409C-BE32-E72D297353CC}">
                <c16:uniqueId val="{00000029-576B-4D6E-898F-283BDC882D2D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2B-576B-4D6E-898F-283BDC882D2D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2D-576B-4D6E-898F-283BDC882D2D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2F-576B-4D6E-898F-283BDC882D2D}"/>
              </c:ext>
            </c:extLst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1-576B-4D6E-898F-283BDC882D2D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33-576B-4D6E-898F-283BDC882D2D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35-576B-4D6E-898F-283BDC882D2D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37-576B-4D6E-898F-283BDC882D2D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39-576B-4D6E-898F-283BDC882D2D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3B-576B-4D6E-898F-283BDC882D2D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3D-576B-4D6E-898F-283BDC882D2D}"/>
              </c:ext>
            </c:extLst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  <c:extLst>
              <c:ext xmlns:c16="http://schemas.microsoft.com/office/drawing/2014/chart" uri="{C3380CC4-5D6E-409C-BE32-E72D297353CC}">
                <c16:uniqueId val="{0000003F-576B-4D6E-898F-283BDC882D2D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41-576B-4D6E-898F-283BDC882D2D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43-576B-4D6E-898F-283BDC882D2D}"/>
              </c:ext>
            </c:extLst>
          </c:dPt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1-576B-4D6E-898F-283BDC882D2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3-576B-4D6E-898F-283BDC882D2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5-576B-4D6E-898F-283BDC882D2D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7-576B-4D6E-898F-283BDC882D2D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9-576B-4D6E-898F-283BDC882D2D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B-576B-4D6E-898F-283BDC882D2D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D-576B-4D6E-898F-283BDC882D2D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0F-576B-4D6E-898F-283BDC882D2D}"/>
                </c:ext>
              </c:extLst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1-576B-4D6E-898F-283BDC882D2D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3-576B-4D6E-898F-283BDC882D2D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5-576B-4D6E-898F-283BDC882D2D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7-576B-4D6E-898F-283BDC882D2D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9-576B-4D6E-898F-283BDC882D2D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B-576B-4D6E-898F-283BDC882D2D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D-576B-4D6E-898F-283BDC882D2D}"/>
                </c:ext>
              </c:extLst>
            </c:dLbl>
            <c:dLbl>
              <c:idx val="1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1F-576B-4D6E-898F-283BDC882D2D}"/>
                </c:ext>
              </c:extLst>
            </c:dLbl>
            <c:dLbl>
              <c:idx val="1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1-576B-4D6E-898F-283BDC882D2D}"/>
                </c:ext>
              </c:extLst>
            </c:dLbl>
            <c:dLbl>
              <c:idx val="1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3-576B-4D6E-898F-283BDC882D2D}"/>
                </c:ext>
              </c:extLst>
            </c:dLbl>
            <c:dLbl>
              <c:idx val="1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5-576B-4D6E-898F-283BDC882D2D}"/>
                </c:ext>
              </c:extLst>
            </c:dLbl>
            <c:dLbl>
              <c:idx val="1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7-576B-4D6E-898F-283BDC882D2D}"/>
                </c:ext>
              </c:extLst>
            </c:dLbl>
            <c:dLbl>
              <c:idx val="2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  <c:extLst>
                <c:ext xmlns:c16="http://schemas.microsoft.com/office/drawing/2014/chart" uri="{C3380CC4-5D6E-409C-BE32-E72D297353CC}">
                  <c16:uniqueId val="{00000029-576B-4D6E-898F-283BDC882D2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0.0</c:formatCode>
                <c:ptCount val="21"/>
                <c:pt idx="0">
                  <c:v>9</c:v>
                </c:pt>
                <c:pt idx="1">
                  <c:v>3.3</c:v>
                </c:pt>
                <c:pt idx="2">
                  <c:v>6.8</c:v>
                </c:pt>
                <c:pt idx="3">
                  <c:v>16.399999999999999</c:v>
                </c:pt>
                <c:pt idx="4">
                  <c:v>15.2</c:v>
                </c:pt>
                <c:pt idx="5">
                  <c:v>31.4</c:v>
                </c:pt>
                <c:pt idx="6">
                  <c:v>16.899999999999999</c:v>
                </c:pt>
                <c:pt idx="7">
                  <c:v>6.6</c:v>
                </c:pt>
                <c:pt idx="8">
                  <c:v>3.5</c:v>
                </c:pt>
                <c:pt idx="9">
                  <c:v>7.5</c:v>
                </c:pt>
                <c:pt idx="10">
                  <c:v>16.3</c:v>
                </c:pt>
                <c:pt idx="11">
                  <c:v>16.3</c:v>
                </c:pt>
                <c:pt idx="12">
                  <c:v>31</c:v>
                </c:pt>
                <c:pt idx="13">
                  <c:v>17.600000000000001</c:v>
                </c:pt>
                <c:pt idx="14">
                  <c:v>6.4</c:v>
                </c:pt>
                <c:pt idx="15">
                  <c:v>4.4000000000000004</c:v>
                </c:pt>
                <c:pt idx="16">
                  <c:v>8.1</c:v>
                </c:pt>
                <c:pt idx="17">
                  <c:v>15.2</c:v>
                </c:pt>
                <c:pt idx="18">
                  <c:v>15.9</c:v>
                </c:pt>
                <c:pt idx="19">
                  <c:v>30.7</c:v>
                </c:pt>
                <c:pt idx="20">
                  <c:v>18.2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44-576B-4D6E-898F-283BDC882D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53048192"/>
        <c:axId val="153049728"/>
      </c:bubbleChart>
      <c:valAx>
        <c:axId val="153048192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153049728"/>
        <c:crosses val="autoZero"/>
        <c:crossBetween val="midCat"/>
      </c:valAx>
      <c:valAx>
        <c:axId val="153049728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153048192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C52-48C9-8AA8-A8FF70215897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C52-48C9-8AA8-A8FF70215897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BC52-48C9-8AA8-A8FF70215897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C52-48C9-8AA8-A8FF70215897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BC52-48C9-8AA8-A8FF70215897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C52-48C9-8AA8-A8FF70215897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BC52-48C9-8AA8-A8FF70215897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C52-48C9-8AA8-A8FF7021589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66-4C48-9505-65AC375EF8B4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BC52-48C9-8AA8-A8FF70215897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BC52-48C9-8AA8-A8FF70215897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BC52-48C9-8AA8-A8FF70215897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BC52-48C9-8AA8-A8FF70215897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BC52-48C9-8AA8-A8FF70215897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BC52-48C9-8AA8-A8FF7021589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807.5</c:v>
                </c:pt>
                <c:pt idx="1">
                  <c:v>1576.5</c:v>
                </c:pt>
                <c:pt idx="2">
                  <c:v>1071.4000000000001</c:v>
                </c:pt>
                <c:pt idx="3">
                  <c:v>1056.0999999999999</c:v>
                </c:pt>
                <c:pt idx="4">
                  <c:v>262.10000000000002</c:v>
                </c:pt>
                <c:pt idx="5">
                  <c:v>555.9</c:v>
                </c:pt>
                <c:pt idx="6">
                  <c:v>369.3</c:v>
                </c:pt>
                <c:pt idx="7">
                  <c:v>396.4</c:v>
                </c:pt>
                <c:pt idx="9">
                  <c:v>1112.3</c:v>
                </c:pt>
                <c:pt idx="10">
                  <c:v>1868.2</c:v>
                </c:pt>
                <c:pt idx="11">
                  <c:v>970.2</c:v>
                </c:pt>
                <c:pt idx="12">
                  <c:v>924.3</c:v>
                </c:pt>
                <c:pt idx="13">
                  <c:v>493.2</c:v>
                </c:pt>
                <c:pt idx="14">
                  <c:v>270.3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66-4C48-9505-65AC375EF8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51790720"/>
        <c:axId val="151792256"/>
      </c:barChart>
      <c:catAx>
        <c:axId val="1517907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51792256"/>
        <c:crosses val="autoZero"/>
        <c:auto val="1"/>
        <c:lblAlgn val="ctr"/>
        <c:lblOffset val="100"/>
        <c:noMultiLvlLbl val="0"/>
      </c:catAx>
      <c:valAx>
        <c:axId val="151792256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151790720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Index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C00-45E4-B6F0-C0972D5AB3C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C00-45E4-B6F0-C0972D5AB3C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1C00-45E4-B6F0-C0972D5AB3CF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1C00-45E4-B6F0-C0972D5AB3CF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1C00-45E4-B6F0-C0972D5AB3CF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1C00-45E4-B6F0-C0972D5AB3CF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1C00-45E4-B6F0-C0972D5AB3CF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1C00-45E4-B6F0-C0972D5AB3CF}"/>
                </c:ext>
              </c:extLst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1C00-45E4-B6F0-C0972D5AB3CF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1C00-45E4-B6F0-C0972D5AB3CF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1C00-45E4-B6F0-C0972D5AB3CF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1C00-45E4-B6F0-C0972D5AB3CF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1C00-45E4-B6F0-C0972D5AB3CF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1C00-45E4-B6F0-C0972D5AB3CF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1C00-45E4-B6F0-C0972D5AB3C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141</c:v>
                </c:pt>
                <c:pt idx="1">
                  <c:v>220</c:v>
                </c:pt>
                <c:pt idx="2">
                  <c:v>179</c:v>
                </c:pt>
                <c:pt idx="3">
                  <c:v>102</c:v>
                </c:pt>
                <c:pt idx="4">
                  <c:v>48</c:v>
                </c:pt>
                <c:pt idx="5">
                  <c:v>79</c:v>
                </c:pt>
                <c:pt idx="6">
                  <c:v>58</c:v>
                </c:pt>
                <c:pt idx="7">
                  <c:v>31</c:v>
                </c:pt>
                <c:pt idx="9">
                  <c:v>178</c:v>
                </c:pt>
                <c:pt idx="10">
                  <c:v>171</c:v>
                </c:pt>
                <c:pt idx="11">
                  <c:v>127</c:v>
                </c:pt>
                <c:pt idx="12">
                  <c:v>80</c:v>
                </c:pt>
                <c:pt idx="13">
                  <c:v>64</c:v>
                </c:pt>
                <c:pt idx="14">
                  <c:v>90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BA89-4F09-A1D4-B3BA1EA0C3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53248512"/>
        <c:axId val="153250048"/>
      </c:barChart>
      <c:catAx>
        <c:axId val="15324851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153250048"/>
        <c:crossesAt val="100"/>
        <c:auto val="1"/>
        <c:lblAlgn val="ctr"/>
        <c:lblOffset val="100"/>
        <c:noMultiLvlLbl val="0"/>
      </c:catAx>
      <c:valAx>
        <c:axId val="153250048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153248512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637"/>
          <c:h val="0.94317081624119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29C-4DFE-83DA-C0B3207B8522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29C-4DFE-83DA-C0B3207B8522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29C-4DFE-83DA-C0B3207B8522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29C-4DFE-83DA-C0B3207B8522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29C-4DFE-83DA-C0B3207B8522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29C-4DFE-83DA-C0B3207B8522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29C-4DFE-83DA-C0B3207B8522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29C-4DFE-83DA-C0B3207B8522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66-4C48-9505-65AC375EF8B4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629C-4DFE-83DA-C0B3207B8522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29C-4DFE-83DA-C0B3207B8522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629C-4DFE-83DA-C0B3207B8522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629C-4DFE-83DA-C0B3207B8522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629C-4DFE-83DA-C0B3207B8522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629C-4DFE-83DA-C0B3207B852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807.5</c:v>
                </c:pt>
                <c:pt idx="1">
                  <c:v>1576.5</c:v>
                </c:pt>
                <c:pt idx="2">
                  <c:v>1071.4000000000001</c:v>
                </c:pt>
                <c:pt idx="3">
                  <c:v>1056.0999999999999</c:v>
                </c:pt>
                <c:pt idx="4">
                  <c:v>262.10000000000002</c:v>
                </c:pt>
                <c:pt idx="5">
                  <c:v>555.9</c:v>
                </c:pt>
                <c:pt idx="6">
                  <c:v>369.3</c:v>
                </c:pt>
                <c:pt idx="7">
                  <c:v>396.4</c:v>
                </c:pt>
                <c:pt idx="9">
                  <c:v>1112.3</c:v>
                </c:pt>
                <c:pt idx="10">
                  <c:v>1868.2</c:v>
                </c:pt>
                <c:pt idx="11">
                  <c:v>970.2</c:v>
                </c:pt>
                <c:pt idx="12">
                  <c:v>924.3</c:v>
                </c:pt>
                <c:pt idx="13">
                  <c:v>493.2</c:v>
                </c:pt>
                <c:pt idx="14">
                  <c:v>270.3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66-4C48-9505-65AC375EF8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53366912"/>
        <c:axId val="153368448"/>
      </c:barChart>
      <c:catAx>
        <c:axId val="15336691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153368448"/>
        <c:crosses val="autoZero"/>
        <c:auto val="1"/>
        <c:lblAlgn val="ctr"/>
        <c:lblOffset val="100"/>
        <c:noMultiLvlLbl val="0"/>
      </c:catAx>
      <c:valAx>
        <c:axId val="153368448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153366912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334"/>
          <c:y val="2.8414591879406599E-2"/>
          <c:w val="0.57598220904373609"/>
          <c:h val="0.943170816241199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Affinity Internet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A69-4AE0-B29C-0233A5B30DCA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A69-4AE0-B29C-0233A5B30DCA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A69-4AE0-B29C-0233A5B30DCA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A69-4AE0-B29C-0233A5B30DCA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A69-4AE0-B29C-0233A5B30DCA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A69-4AE0-B29C-0233A5B30DCA}"/>
                </c:ext>
              </c:extLst>
            </c:dLbl>
            <c:dLbl>
              <c:idx val="6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A69-4AE0-B29C-0233A5B30DCA}"/>
                </c:ext>
              </c:extLst>
            </c:dLbl>
            <c:dLbl>
              <c:idx val="7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A69-4AE0-B29C-0233A5B30DCA}"/>
                </c:ext>
              </c:extLst>
            </c:dLbl>
            <c:dLbl>
              <c:idx val="8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6A69-4AE0-B29C-0233A5B30DCA}"/>
                </c:ext>
              </c:extLst>
            </c:dLbl>
            <c:dLbl>
              <c:idx val="9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A69-4AE0-B29C-0233A5B30DCA}"/>
                </c:ext>
              </c:extLst>
            </c:dLbl>
            <c:dLbl>
              <c:idx val="1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6A69-4AE0-B29C-0233A5B30DCA}"/>
                </c:ext>
              </c:extLst>
            </c:dLbl>
            <c:dLbl>
              <c:idx val="1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6A69-4AE0-B29C-0233A5B30DCA}"/>
                </c:ext>
              </c:extLst>
            </c:dLbl>
            <c:dLbl>
              <c:idx val="1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6A69-4AE0-B29C-0233A5B30DCA}"/>
                </c:ext>
              </c:extLst>
            </c:dLbl>
            <c:dLbl>
              <c:idx val="1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6A69-4AE0-B29C-0233A5B30DCA}"/>
                </c:ext>
              </c:extLst>
            </c:dLbl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6A69-4AE0-B29C-0233A5B30DC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122</c:v>
                </c:pt>
                <c:pt idx="1">
                  <c:v>200</c:v>
                </c:pt>
                <c:pt idx="2">
                  <c:v>172</c:v>
                </c:pt>
                <c:pt idx="3">
                  <c:v>127</c:v>
                </c:pt>
                <c:pt idx="4">
                  <c:v>45</c:v>
                </c:pt>
                <c:pt idx="5">
                  <c:v>69</c:v>
                </c:pt>
                <c:pt idx="6">
                  <c:v>53</c:v>
                </c:pt>
                <c:pt idx="7">
                  <c:v>36</c:v>
                </c:pt>
                <c:pt idx="9">
                  <c:v>116</c:v>
                </c:pt>
                <c:pt idx="10">
                  <c:v>119</c:v>
                </c:pt>
                <c:pt idx="11">
                  <c:v>96</c:v>
                </c:pt>
                <c:pt idx="12">
                  <c:v>122</c:v>
                </c:pt>
                <c:pt idx="13">
                  <c:v>61</c:v>
                </c:pt>
                <c:pt idx="14">
                  <c:v>71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BA89-4F09-A1D4-B3BA1EA0C3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64048896"/>
        <c:axId val="164050432"/>
      </c:barChart>
      <c:catAx>
        <c:axId val="1640488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164050432"/>
        <c:crossesAt val="100"/>
        <c:auto val="1"/>
        <c:lblAlgn val="ctr"/>
        <c:lblOffset val="100"/>
        <c:noMultiLvlLbl val="0"/>
      </c:catAx>
      <c:valAx>
        <c:axId val="164050432"/>
        <c:scaling>
          <c:orientation val="minMax"/>
          <c:min val="-100"/>
        </c:scaling>
        <c:delete val="1"/>
        <c:axPos val="t"/>
        <c:numFmt formatCode="0" sourceLinked="1"/>
        <c:majorTickMark val="out"/>
        <c:minorTickMark val="none"/>
        <c:tickLblPos val="none"/>
        <c:crossAx val="164048896"/>
        <c:crossesAt val="1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85F-4AD1-BB5B-2A0F898E1755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85F-4AD1-BB5B-2A0F898E1755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85F-4AD1-BB5B-2A0F898E175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9.4</c:v>
                </c:pt>
                <c:pt idx="1">
                  <c:v>10.8</c:v>
                </c:pt>
                <c:pt idx="2">
                  <c:v>13.2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DD-4C0C-ACE3-21BC84EBC51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85F-4AD1-BB5B-2A0F898E1755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85F-4AD1-BB5B-2A0F898E1755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85F-4AD1-BB5B-2A0F898E175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11.8</c:v>
                </c:pt>
                <c:pt idx="1">
                  <c:v>12.9</c:v>
                </c:pt>
                <c:pt idx="2">
                  <c:v>25.9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D-4C0C-ACE3-21BC84EBC51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85F-4AD1-BB5B-2A0F898E1755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C85F-4AD1-BB5B-2A0F898E1755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C85F-4AD1-BB5B-2A0F898E175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10.199999999999999</c:v>
                </c:pt>
                <c:pt idx="2">
                  <c:v>17.600000000000001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DD-4C0C-ACE3-21BC84EBC51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C85F-4AD1-BB5B-2A0F898E1755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C85F-4AD1-BB5B-2A0F898E1755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C85F-4AD1-BB5B-2A0F898E175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17</c:v>
                </c:pt>
                <c:pt idx="1">
                  <c:v>13.7</c:v>
                </c:pt>
                <c:pt idx="2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DD-4C0C-ACE3-21BC84EBC51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C85F-4AD1-BB5B-2A0F898E1755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C85F-4AD1-BB5B-2A0F898E1755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C85F-4AD1-BB5B-2A0F898E175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</c:v>
                </c:pt>
                <c:pt idx="1">
                  <c:v>9.5</c:v>
                </c:pt>
                <c:pt idx="2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DD-4C0C-ACE3-21BC84EBC51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C85F-4AD1-BB5B-2A0F898E1755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C85F-4AD1-BB5B-2A0F898E1755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C85F-4AD1-BB5B-2A0F898E175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13.2</c:v>
                </c:pt>
                <c:pt idx="2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8DD-4C0C-ACE3-21BC84EBC51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C85F-4AD1-BB5B-2A0F898E1755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C85F-4AD1-BB5B-2A0F898E1755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C85F-4AD1-BB5B-2A0F898E175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10.4</c:v>
                </c:pt>
                <c:pt idx="1">
                  <c:v>11.5</c:v>
                </c:pt>
                <c:pt idx="2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8DD-4C0C-ACE3-21BC84EBC519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C85F-4AD1-BB5B-2A0F898E1755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C85F-4AD1-BB5B-2A0F898E1755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C85F-4AD1-BB5B-2A0F898E175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18.100000000000001</c:v>
                </c:pt>
                <c:pt idx="2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8DD-4C0C-ACE3-21BC84EBC5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55397760"/>
        <c:axId val="55411840"/>
      </c:barChart>
      <c:catAx>
        <c:axId val="55397760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5411840"/>
        <c:crosses val="autoZero"/>
        <c:auto val="1"/>
        <c:lblAlgn val="ctr"/>
        <c:lblOffset val="100"/>
        <c:tickLblSkip val="1"/>
        <c:noMultiLvlLbl val="0"/>
      </c:catAx>
      <c:valAx>
        <c:axId val="5541184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553977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8F9-4E3E-B146-E98A7F5D1D3B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8F9-4E3E-B146-E98A7F5D1D3B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8F9-4E3E-B146-E98A7F5D1D3B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8F9-4E3E-B146-E98A7F5D1D3B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8F9-4E3E-B146-E98A7F5D1D3B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8F9-4E3E-B146-E98A7F5D1D3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13.7</c:v>
                </c:pt>
                <c:pt idx="1">
                  <c:v>8.4</c:v>
                </c:pt>
                <c:pt idx="2">
                  <c:v>12.8</c:v>
                </c:pt>
                <c:pt idx="3">
                  <c:v>18.3</c:v>
                </c:pt>
                <c:pt idx="4">
                  <c:v>9.4</c:v>
                </c:pt>
                <c:pt idx="5">
                  <c:v>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A-486A-8B5E-63E2182ADBF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78F9-4E3E-B146-E98A7F5D1D3B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8F9-4E3E-B146-E98A7F5D1D3B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78F9-4E3E-B146-E98A7F5D1D3B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78F9-4E3E-B146-E98A7F5D1D3B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78F9-4E3E-B146-E98A7F5D1D3B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78F9-4E3E-B146-E98A7F5D1D3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26.3</c:v>
                </c:pt>
                <c:pt idx="1">
                  <c:v>26.8</c:v>
                </c:pt>
                <c:pt idx="2">
                  <c:v>27.7</c:v>
                </c:pt>
                <c:pt idx="3">
                  <c:v>19.899999999999999</c:v>
                </c:pt>
                <c:pt idx="4">
                  <c:v>26.1</c:v>
                </c:pt>
                <c:pt idx="5">
                  <c:v>20.9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A-486A-8B5E-63E2182ADBF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78F9-4E3E-B146-E98A7F5D1D3B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78F9-4E3E-B146-E98A7F5D1D3B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78F9-4E3E-B146-E98A7F5D1D3B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78F9-4E3E-B146-E98A7F5D1D3B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78F9-4E3E-B146-E98A7F5D1D3B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78F9-4E3E-B146-E98A7F5D1D3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17.7</c:v>
                </c:pt>
                <c:pt idx="1">
                  <c:v>24.2</c:v>
                </c:pt>
                <c:pt idx="2">
                  <c:v>22.3</c:v>
                </c:pt>
                <c:pt idx="3">
                  <c:v>18.600000000000001</c:v>
                </c:pt>
                <c:pt idx="4">
                  <c:v>18.8</c:v>
                </c:pt>
                <c:pt idx="5">
                  <c:v>27.4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A-486A-8B5E-63E2182ADBF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78F9-4E3E-B146-E98A7F5D1D3B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78F9-4E3E-B146-E98A7F5D1D3B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78F9-4E3E-B146-E98A7F5D1D3B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78F9-4E3E-B146-E98A7F5D1D3B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78F9-4E3E-B146-E98A7F5D1D3B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78F9-4E3E-B146-E98A7F5D1D3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Лист1!$E$2:$E$7</c:f>
              <c:numCache>
                <c:formatCode>0.0</c:formatCode>
                <c:ptCount val="6"/>
                <c:pt idx="0">
                  <c:v>18.399999999999999</c:v>
                </c:pt>
                <c:pt idx="1">
                  <c:v>18.899999999999999</c:v>
                </c:pt>
                <c:pt idx="2">
                  <c:v>14.7</c:v>
                </c:pt>
                <c:pt idx="3">
                  <c:v>22.5</c:v>
                </c:pt>
                <c:pt idx="4">
                  <c:v>9.1</c:v>
                </c:pt>
                <c:pt idx="5">
                  <c:v>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A-486A-8B5E-63E2182ADBF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78F9-4E3E-B146-E98A7F5D1D3B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78F9-4E3E-B146-E98A7F5D1D3B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78F9-4E3E-B146-E98A7F5D1D3B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78F9-4E3E-B146-E98A7F5D1D3B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78F9-4E3E-B146-E98A7F5D1D3B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78F9-4E3E-B146-E98A7F5D1D3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0" formatCode="0.0">
                  <c:v>3.5</c:v>
                </c:pt>
                <c:pt idx="2" formatCode="0.0">
                  <c:v>4.4000000000000004</c:v>
                </c:pt>
                <c:pt idx="4" formatCode="0.0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A-486A-8B5E-63E2182ADBF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78F9-4E3E-B146-E98A7F5D1D3B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78F9-4E3E-B146-E98A7F5D1D3B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0-78F9-4E3E-B146-E98A7F5D1D3B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78F9-4E3E-B146-E98A7F5D1D3B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2-78F9-4E3E-B146-E98A7F5D1D3B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78F9-4E3E-B146-E98A7F5D1D3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Лист1!$G$2:$G$7</c:f>
              <c:numCache>
                <c:formatCode>0.0</c:formatCode>
                <c:ptCount val="6"/>
                <c:pt idx="0">
                  <c:v>8.6</c:v>
                </c:pt>
                <c:pt idx="1">
                  <c:v>8.8000000000000007</c:v>
                </c:pt>
                <c:pt idx="2">
                  <c:v>6.1</c:v>
                </c:pt>
                <c:pt idx="3">
                  <c:v>4.5</c:v>
                </c:pt>
                <c:pt idx="4">
                  <c:v>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23A-486A-8B5E-63E2182ADBF5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4-78F9-4E3E-B146-E98A7F5D1D3B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78F9-4E3E-B146-E98A7F5D1D3B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6-78F9-4E3E-B146-E98A7F5D1D3B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7-78F9-4E3E-B146-E98A7F5D1D3B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8-78F9-4E3E-B146-E98A7F5D1D3B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9-78F9-4E3E-B146-E98A7F5D1D3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Лист1!$H$2:$H$7</c:f>
              <c:numCache>
                <c:formatCode>0.0</c:formatCode>
                <c:ptCount val="6"/>
                <c:pt idx="0">
                  <c:v>5</c:v>
                </c:pt>
                <c:pt idx="1">
                  <c:v>4.2</c:v>
                </c:pt>
                <c:pt idx="4">
                  <c:v>5</c:v>
                </c:pt>
                <c:pt idx="5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23A-486A-8B5E-63E2182ADBF5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A-78F9-4E3E-B146-E98A7F5D1D3B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B-78F9-4E3E-B146-E98A7F5D1D3B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C-78F9-4E3E-B146-E98A7F5D1D3B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D-78F9-4E3E-B146-E98A7F5D1D3B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E-78F9-4E3E-B146-E98A7F5D1D3B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F-78F9-4E3E-B146-E98A7F5D1D3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Лист1!$I$2:$I$7</c:f>
              <c:numCache>
                <c:formatCode>0.0</c:formatCode>
                <c:ptCount val="6"/>
                <c:pt idx="0">
                  <c:v>6.8</c:v>
                </c:pt>
                <c:pt idx="1">
                  <c:v>7</c:v>
                </c:pt>
                <c:pt idx="2">
                  <c:v>9.9</c:v>
                </c:pt>
                <c:pt idx="3">
                  <c:v>8.8000000000000007</c:v>
                </c:pt>
                <c:pt idx="4">
                  <c:v>6.8</c:v>
                </c:pt>
                <c:pt idx="5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23A-486A-8B5E-63E2182AD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55795712"/>
        <c:axId val="55797248"/>
      </c:barChart>
      <c:catAx>
        <c:axId val="5579571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55797248"/>
        <c:crosses val="autoZero"/>
        <c:auto val="1"/>
        <c:lblAlgn val="ctr"/>
        <c:lblOffset val="100"/>
        <c:noMultiLvlLbl val="0"/>
      </c:catAx>
      <c:valAx>
        <c:axId val="5579724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57957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79C-42EE-B853-371A33AB7AE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79C-42EE-B853-371A33AB7AE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079C-42EE-B853-371A33AB7AE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9.4</c:v>
                </c:pt>
                <c:pt idx="1">
                  <c:v>11.2</c:v>
                </c:pt>
                <c:pt idx="2">
                  <c:v>14.6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DD-4C0C-ACE3-21BC84EBC51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79C-42EE-B853-371A33AB7AE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079C-42EE-B853-371A33AB7AE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079C-42EE-B853-371A33AB7AE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11.8</c:v>
                </c:pt>
                <c:pt idx="1">
                  <c:v>13.2</c:v>
                </c:pt>
                <c:pt idx="2">
                  <c:v>32.6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DD-4C0C-ACE3-21BC84EBC51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079C-42EE-B853-371A33AB7AE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79C-42EE-B853-371A33AB7AE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079C-42EE-B853-371A33AB7AE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9.8000000000000007</c:v>
                </c:pt>
                <c:pt idx="1">
                  <c:v>10.6</c:v>
                </c:pt>
                <c:pt idx="2">
                  <c:v>20.2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8DD-4C0C-ACE3-21BC84EBC51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079C-42EE-B853-371A33AB7AE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079C-42EE-B853-371A33AB7AE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079C-42EE-B853-371A33AB7AE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17</c:v>
                </c:pt>
                <c:pt idx="1">
                  <c:v>14.1</c:v>
                </c:pt>
                <c:pt idx="2">
                  <c:v>14.7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DD-4C0C-ACE3-21BC84EBC51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079C-42EE-B853-371A33AB7AE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079C-42EE-B853-371A33AB7AE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079C-42EE-B853-371A33AB7AE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9</c:v>
                </c:pt>
                <c:pt idx="1">
                  <c:v>8.8000000000000007</c:v>
                </c:pt>
                <c:pt idx="2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DD-4C0C-ACE3-21BC84EBC51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079C-42EE-B853-371A33AB7AE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079C-42EE-B853-371A33AB7AE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079C-42EE-B853-371A33AB7AE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11.6</c:v>
                </c:pt>
                <c:pt idx="1">
                  <c:v>12.3</c:v>
                </c:pt>
                <c:pt idx="2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8DD-4C0C-ACE3-21BC84EBC51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079C-42EE-B853-371A33AB7AE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079C-42EE-B853-371A33AB7AE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079C-42EE-B853-371A33AB7AE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10.4</c:v>
                </c:pt>
                <c:pt idx="1">
                  <c:v>11.5</c:v>
                </c:pt>
                <c:pt idx="2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8DD-4C0C-ACE3-21BC84EBC519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079C-42EE-B853-371A33AB7AEF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079C-42EE-B853-371A33AB7AEF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079C-42EE-B853-371A33AB7AE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21</c:v>
                </c:pt>
                <c:pt idx="1">
                  <c:v>18.399999999999999</c:v>
                </c:pt>
                <c:pt idx="2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8DD-4C0C-ACE3-21BC84EBC5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55931648"/>
        <c:axId val="55933184"/>
      </c:barChart>
      <c:catAx>
        <c:axId val="55931648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 w="12700"/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5933184"/>
        <c:crosses val="autoZero"/>
        <c:auto val="1"/>
        <c:lblAlgn val="ctr"/>
        <c:lblOffset val="100"/>
        <c:tickLblSkip val="1"/>
        <c:noMultiLvlLbl val="0"/>
      </c:catAx>
      <c:valAx>
        <c:axId val="55933184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55931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256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17F-4BF6-9819-8DC36544D156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17F-4BF6-9819-8DC36544D156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17F-4BF6-9819-8DC36544D15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15</c:v>
                </c:pt>
                <c:pt idx="1">
                  <c:v>12.4</c:v>
                </c:pt>
                <c:pt idx="2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3A-486A-8B5E-63E2182ADBF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17F-4BF6-9819-8DC36544D156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17F-4BF6-9819-8DC36544D156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17F-4BF6-9819-8DC36544D15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33.700000000000003</c:v>
                </c:pt>
                <c:pt idx="1">
                  <c:v>27.4</c:v>
                </c:pt>
                <c:pt idx="2">
                  <c:v>61.3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3A-486A-8B5E-63E2182ADBF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17F-4BF6-9819-8DC36544D156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17F-4BF6-9819-8DC36544D156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D17F-4BF6-9819-8DC36544D15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19.5</c:v>
                </c:pt>
                <c:pt idx="1">
                  <c:v>29.5</c:v>
                </c:pt>
                <c:pt idx="2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3A-486A-8B5E-63E2182ADBF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17F-4BF6-9819-8DC36544D156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D17F-4BF6-9819-8DC36544D156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17F-4BF6-9819-8DC36544D15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16.3</c:v>
                </c:pt>
                <c:pt idx="1">
                  <c:v>14.7</c:v>
                </c:pt>
                <c:pt idx="2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A-486A-8B5E-63E2182ADBF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D17F-4BF6-9819-8DC36544D156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D17F-4BF6-9819-8DC36544D156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D17F-4BF6-9819-8DC36544D15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 formatCode="0.0">
                  <c:v>1.7</c:v>
                </c:pt>
                <c:pt idx="2" formatCode="0.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23A-486A-8B5E-63E2182ADBF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D17F-4BF6-9819-8DC36544D156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D17F-4BF6-9819-8DC36544D156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D17F-4BF6-9819-8DC36544D15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5.6</c:v>
                </c:pt>
                <c:pt idx="1">
                  <c:v>7.6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23A-486A-8B5E-63E2182ADBF5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D17F-4BF6-9819-8DC36544D156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D17F-4BF6-9819-8DC36544D156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D17F-4BF6-9819-8DC36544D15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3.3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23A-486A-8B5E-63E2182ADBF5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D17F-4BF6-9819-8DC36544D156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D17F-4BF6-9819-8DC36544D156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D17F-4BF6-9819-8DC36544D15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4.8</c:v>
                </c:pt>
                <c:pt idx="1">
                  <c:v>5.5</c:v>
                </c:pt>
                <c:pt idx="2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23A-486A-8B5E-63E2182AD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56036736"/>
        <c:axId val="56059008"/>
      </c:barChart>
      <c:catAx>
        <c:axId val="560367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56059008"/>
        <c:crosses val="autoZero"/>
        <c:auto val="1"/>
        <c:lblAlgn val="ctr"/>
        <c:lblOffset val="100"/>
        <c:noMultiLvlLbl val="0"/>
      </c:catAx>
      <c:valAx>
        <c:axId val="5605900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60367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952E-2"/>
          <c:w val="0.97970115770886657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AB2-4E03-813E-1492341B7F5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AB2-4E03-813E-1492341B7F5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AB2-4E03-813E-1492341B7F5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10.3</c:v>
                </c:pt>
                <c:pt idx="1">
                  <c:v>15.7</c:v>
                </c:pt>
                <c:pt idx="2">
                  <c:v>18.2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CF-4493-B305-8440891F29C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AB2-4E03-813E-1492341B7F5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AB2-4E03-813E-1492341B7F5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6AB2-4E03-813E-1492341B7F5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17.899999999999999</c:v>
                </c:pt>
                <c:pt idx="1">
                  <c:v>25.7</c:v>
                </c:pt>
                <c:pt idx="2">
                  <c:v>30.7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CF-4493-B305-8440891F29C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6AB2-4E03-813E-1492341B7F5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AB2-4E03-813E-1492341B7F5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6AB2-4E03-813E-1492341B7F5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12.6</c:v>
                </c:pt>
                <c:pt idx="1">
                  <c:v>16.5</c:v>
                </c:pt>
                <c:pt idx="2">
                  <c:v>15.9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CF-4493-B305-8440891F29C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AB2-4E03-813E-1492341B7F5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6AB2-4E03-813E-1492341B7F5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6AB2-4E03-813E-1492341B7F5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18.899999999999999</c:v>
                </c:pt>
                <c:pt idx="1">
                  <c:v>12.5</c:v>
                </c:pt>
                <c:pt idx="2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CF-4493-B305-8440891F29C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6AB2-4E03-813E-1492341B7F5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6AB2-4E03-813E-1492341B7F5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6AB2-4E03-813E-1492341B7F5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12.7</c:v>
                </c:pt>
                <c:pt idx="1">
                  <c:v>13.3</c:v>
                </c:pt>
                <c:pt idx="2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CF-4493-B305-8440891F29C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6AB2-4E03-813E-1492341B7F5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6AB2-4E03-813E-1492341B7F5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6AB2-4E03-813E-1492341B7F5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4.9000000000000004</c:v>
                </c:pt>
                <c:pt idx="1">
                  <c:v>6.2</c:v>
                </c:pt>
                <c:pt idx="2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CF-4493-B305-8440891F29C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6AB2-4E03-813E-1492341B7F58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6AB2-4E03-813E-1492341B7F58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6AB2-4E03-813E-1492341B7F5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20.8</c:v>
                </c:pt>
                <c:pt idx="1">
                  <c:v>8.6</c:v>
                </c:pt>
                <c:pt idx="2">
                  <c:v>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CF-4493-B305-8440891F2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4744704"/>
        <c:axId val="4746240"/>
      </c:barChart>
      <c:catAx>
        <c:axId val="4744704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746240"/>
        <c:crosses val="autoZero"/>
        <c:auto val="1"/>
        <c:lblAlgn val="ctr"/>
        <c:lblOffset val="100"/>
        <c:tickLblSkip val="1"/>
        <c:noMultiLvlLbl val="0"/>
      </c:catAx>
      <c:valAx>
        <c:axId val="474624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4744704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2BF-46B7-9D1A-671B5772F104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2BF-46B7-9D1A-671B5772F104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2BF-46B7-9D1A-671B5772F104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2BF-46B7-9D1A-671B5772F104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2BF-46B7-9D1A-671B5772F104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2BF-46B7-9D1A-671B5772F10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17.5</c:v>
                </c:pt>
                <c:pt idx="1">
                  <c:v>20.6</c:v>
                </c:pt>
                <c:pt idx="2">
                  <c:v>11</c:v>
                </c:pt>
                <c:pt idx="3">
                  <c:v>12.3</c:v>
                </c:pt>
                <c:pt idx="4">
                  <c:v>18</c:v>
                </c:pt>
                <c:pt idx="5">
                  <c:v>24.5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86-4050-99FB-902A849FB82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72BF-46B7-9D1A-671B5772F104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2BF-46B7-9D1A-671B5772F104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72BF-46B7-9D1A-671B5772F104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72BF-46B7-9D1A-671B5772F104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72BF-46B7-9D1A-671B5772F104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72BF-46B7-9D1A-671B5772F10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35.9</c:v>
                </c:pt>
                <c:pt idx="1">
                  <c:v>42.8</c:v>
                </c:pt>
                <c:pt idx="2">
                  <c:v>41.7</c:v>
                </c:pt>
                <c:pt idx="3">
                  <c:v>38.9</c:v>
                </c:pt>
                <c:pt idx="4">
                  <c:v>21.6</c:v>
                </c:pt>
                <c:pt idx="5">
                  <c:v>40.4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86-4050-99FB-902A849FB82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72BF-46B7-9D1A-671B5772F104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72BF-46B7-9D1A-671B5772F104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72BF-46B7-9D1A-671B5772F104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72BF-46B7-9D1A-671B5772F104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72BF-46B7-9D1A-671B5772F104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72BF-46B7-9D1A-671B5772F10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Лист1!$D$2:$D$7</c:f>
              <c:numCache>
                <c:formatCode>0.0</c:formatCode>
                <c:ptCount val="6"/>
                <c:pt idx="0">
                  <c:v>14.2</c:v>
                </c:pt>
                <c:pt idx="1">
                  <c:v>15</c:v>
                </c:pt>
                <c:pt idx="2">
                  <c:v>14.5</c:v>
                </c:pt>
                <c:pt idx="3">
                  <c:v>18.100000000000001</c:v>
                </c:pt>
                <c:pt idx="4">
                  <c:v>20.3</c:v>
                </c:pt>
                <c:pt idx="5">
                  <c:v>12.7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86-4050-99FB-902A849FB82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72BF-46B7-9D1A-671B5772F104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72BF-46B7-9D1A-671B5772F104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72BF-46B7-9D1A-671B5772F104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72BF-46B7-9D1A-671B5772F104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72BF-46B7-9D1A-671B5772F104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72BF-46B7-9D1A-671B5772F10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Лист1!$E$2:$E$7</c:f>
              <c:numCache>
                <c:formatCode>0.0</c:formatCode>
                <c:ptCount val="6"/>
                <c:pt idx="0">
                  <c:v>14.3</c:v>
                </c:pt>
                <c:pt idx="1">
                  <c:v>9.4</c:v>
                </c:pt>
                <c:pt idx="2">
                  <c:v>19</c:v>
                </c:pt>
                <c:pt idx="3">
                  <c:v>18.2</c:v>
                </c:pt>
                <c:pt idx="4">
                  <c:v>20.399999999999999</c:v>
                </c:pt>
                <c:pt idx="5">
                  <c:v>10.1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86-4050-99FB-902A849FB82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72BF-46B7-9D1A-671B5772F104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72BF-46B7-9D1A-671B5772F104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A-72BF-46B7-9D1A-671B5772F104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B-72BF-46B7-9D1A-671B5772F104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C-72BF-46B7-9D1A-671B5772F104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D-72BF-46B7-9D1A-671B5772F10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Лист1!$F$2:$F$7</c:f>
              <c:numCache>
                <c:formatCode>0.0</c:formatCode>
                <c:ptCount val="6"/>
                <c:pt idx="0">
                  <c:v>10.199999999999999</c:v>
                </c:pt>
                <c:pt idx="1">
                  <c:v>3.9</c:v>
                </c:pt>
                <c:pt idx="2">
                  <c:v>8.3000000000000007</c:v>
                </c:pt>
                <c:pt idx="3">
                  <c:v>10.4</c:v>
                </c:pt>
                <c:pt idx="4">
                  <c:v>10</c:v>
                </c:pt>
                <c:pt idx="5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86-4050-99FB-902A849FB82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E-72BF-46B7-9D1A-671B5772F104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F-72BF-46B7-9D1A-671B5772F104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0-72BF-46B7-9D1A-671B5772F104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1-72BF-46B7-9D1A-671B5772F104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2-72BF-46B7-9D1A-671B5772F104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3-72BF-46B7-9D1A-671B5772F10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Лист1!$G$2:$G$7</c:f>
              <c:numCache>
                <c:formatCode>0.0</c:formatCode>
                <c:ptCount val="6"/>
                <c:pt idx="0">
                  <c:v>2.9</c:v>
                </c:pt>
                <c:pt idx="1">
                  <c:v>2.4</c:v>
                </c:pt>
                <c:pt idx="4">
                  <c:v>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86-4050-99FB-902A849FB825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4-72BF-46B7-9D1A-671B5772F104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5-72BF-46B7-9D1A-671B5772F104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6-72BF-46B7-9D1A-671B5772F104}"/>
                </c:ext>
              </c:extLst>
            </c:dLbl>
            <c:dLbl>
              <c:idx val="3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7-72BF-46B7-9D1A-671B5772F104}"/>
                </c:ext>
              </c:extLst>
            </c:dLbl>
            <c:dLbl>
              <c:idx val="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8-72BF-46B7-9D1A-671B5772F104}"/>
                </c:ext>
              </c:extLst>
            </c:dLbl>
            <c:dLbl>
              <c:idx val="5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29-72BF-46B7-9D1A-671B5772F104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  <c:pt idx="3">
                  <c:v>Екатеринбург</c:v>
                </c:pt>
                <c:pt idx="4">
                  <c:v>Новосибирск</c:v>
                </c:pt>
                <c:pt idx="5">
                  <c:v>Казань</c:v>
                </c:pt>
              </c:strCache>
            </c:strRef>
          </c:cat>
          <c:val>
            <c:numRef>
              <c:f>Лист1!$H$2:$H$7</c:f>
              <c:numCache>
                <c:formatCode>0.0</c:formatCode>
                <c:ptCount val="6"/>
                <c:pt idx="0">
                  <c:v>4.7</c:v>
                </c:pt>
                <c:pt idx="1">
                  <c:v>5.7</c:v>
                </c:pt>
                <c:pt idx="2">
                  <c:v>4.0999999999999996</c:v>
                </c:pt>
                <c:pt idx="4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86-4050-99FB-902A849FB8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56248192"/>
        <c:axId val="56249728"/>
      </c:barChart>
      <c:catAx>
        <c:axId val="562481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56249728"/>
        <c:crosses val="autoZero"/>
        <c:auto val="1"/>
        <c:lblAlgn val="ctr"/>
        <c:lblOffset val="100"/>
        <c:noMultiLvlLbl val="0"/>
      </c:catAx>
      <c:valAx>
        <c:axId val="5624972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62481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809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350-455C-BF4F-EB03FCCBAC0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350-455C-BF4F-EB03FCCBAC0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350-455C-BF4F-EB03FCCBAC0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10.3</c:v>
                </c:pt>
                <c:pt idx="1">
                  <c:v>15.8</c:v>
                </c:pt>
                <c:pt idx="2">
                  <c:v>16.899999999999999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CF-4493-B305-8440891F29C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350-455C-BF4F-EB03FCCBAC0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350-455C-BF4F-EB03FCCBAC0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350-455C-BF4F-EB03FCCBAC0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17.899999999999999</c:v>
                </c:pt>
                <c:pt idx="1">
                  <c:v>25.8</c:v>
                </c:pt>
                <c:pt idx="2">
                  <c:v>31.4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CF-4493-B305-8440891F29C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350-455C-BF4F-EB03FCCBAC0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350-455C-BF4F-EB03FCCBAC0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350-455C-BF4F-EB03FCCBAC0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12.6</c:v>
                </c:pt>
                <c:pt idx="1">
                  <c:v>16.2</c:v>
                </c:pt>
                <c:pt idx="2">
                  <c:v>15.2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CF-4493-B305-8440891F29C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350-455C-BF4F-EB03FCCBAC0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E350-455C-BF4F-EB03FCCBAC0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350-455C-BF4F-EB03FCCBAC0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18.899999999999999</c:v>
                </c:pt>
                <c:pt idx="1">
                  <c:v>12.6</c:v>
                </c:pt>
                <c:pt idx="2">
                  <c:v>16.399999999999999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ACF-4493-B305-8440891F29C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E350-455C-BF4F-EB03FCCBAC0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E350-455C-BF4F-EB03FCCBAC0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E350-455C-BF4F-EB03FCCBAC0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12.7</c:v>
                </c:pt>
                <c:pt idx="1">
                  <c:v>13</c:v>
                </c:pt>
                <c:pt idx="2">
                  <c:v>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CF-4493-B305-8440891F29C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E350-455C-BF4F-EB03FCCBAC0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E350-455C-BF4F-EB03FCCBAC0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E350-455C-BF4F-EB03FCCBAC0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4.9000000000000004</c:v>
                </c:pt>
                <c:pt idx="1">
                  <c:v>6</c:v>
                </c:pt>
                <c:pt idx="2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ACF-4493-B305-8440891F29C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E350-455C-BF4F-EB03FCCBAC0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E350-455C-BF4F-EB03FCCBAC0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E350-455C-BF4F-EB03FCCBAC0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Население  России</c:v>
                </c:pt>
                <c:pt idx="1">
                  <c:v>Интернет в целом</c:v>
                </c:pt>
                <c:pt idx="2">
                  <c:v>Drive2.ru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20.8</c:v>
                </c:pt>
                <c:pt idx="1">
                  <c:v>8.6999999999999993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ACF-4493-B305-8440891F2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56696832"/>
        <c:axId val="56698368"/>
      </c:barChart>
      <c:catAx>
        <c:axId val="56696832"/>
        <c:scaling>
          <c:orientation val="minMax"/>
        </c:scaling>
        <c:delete val="0"/>
        <c:axPos val="t"/>
        <c:numFmt formatCode="General" sourceLinked="0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6698368"/>
        <c:crosses val="autoZero"/>
        <c:auto val="1"/>
        <c:lblAlgn val="ctr"/>
        <c:lblOffset val="100"/>
        <c:tickLblSkip val="1"/>
        <c:noMultiLvlLbl val="0"/>
      </c:catAx>
      <c:valAx>
        <c:axId val="5669836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56696832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935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716-4B3E-AB22-33529943152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716-4B3E-AB22-33529943152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A716-4B3E-AB22-33529943152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17.600000000000001</c:v>
                </c:pt>
                <c:pt idx="1">
                  <c:v>17.100000000000001</c:v>
                </c:pt>
                <c:pt idx="2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86-4050-99FB-902A849FB82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A716-4B3E-AB22-33529943152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A716-4B3E-AB22-33529943152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A716-4B3E-AB22-33529943152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35.799999999999997</c:v>
                </c:pt>
                <c:pt idx="1">
                  <c:v>47.2</c:v>
                </c:pt>
                <c:pt idx="2">
                  <c:v>53.6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86-4050-99FB-902A849FB82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A716-4B3E-AB22-33529943152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716-4B3E-AB22-33529943152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A716-4B3E-AB22-33529943152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15.5</c:v>
                </c:pt>
                <c:pt idx="1">
                  <c:v>15.5</c:v>
                </c:pt>
                <c:pt idx="2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86-4050-99FB-902A849FB82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A716-4B3E-AB22-33529943152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A716-4B3E-AB22-33529943152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A716-4B3E-AB22-33529943152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16.5</c:v>
                </c:pt>
                <c:pt idx="1">
                  <c:v>11.1</c:v>
                </c:pt>
                <c:pt idx="2">
                  <c:v>21.6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86-4050-99FB-902A849FB82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A716-4B3E-AB22-33529943152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A716-4B3E-AB22-33529943152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A716-4B3E-AB22-33529943152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8.1999999999999993</c:v>
                </c:pt>
                <c:pt idx="1">
                  <c:v>4.0999999999999996</c:v>
                </c:pt>
                <c:pt idx="2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86-4050-99FB-902A849FB825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A716-4B3E-AB22-33529943152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A716-4B3E-AB22-33529943152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A716-4B3E-AB22-33529943152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2.2000000000000002</c:v>
                </c:pt>
                <c:pt idx="1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B86-4050-99FB-902A849FB825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A716-4B3E-AB22-33529943152D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A716-4B3E-AB22-33529943152D}"/>
                </c:ext>
              </c:extLst>
            </c:dLbl>
            <c:dLbl>
              <c:idx val="2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4-A716-4B3E-AB22-33529943152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Россия 100 k+</c:v>
                </c:pt>
                <c:pt idx="1">
                  <c:v>Москва</c:v>
                </c:pt>
                <c:pt idx="2">
                  <c:v>С.-Петербург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3.5</c:v>
                </c:pt>
                <c:pt idx="1">
                  <c:v>3.1</c:v>
                </c:pt>
                <c:pt idx="2">
                  <c:v>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86-4050-99FB-902A849FB8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56827904"/>
        <c:axId val="56829440"/>
      </c:barChart>
      <c:catAx>
        <c:axId val="5682790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56829440"/>
        <c:crosses val="autoZero"/>
        <c:auto val="1"/>
        <c:lblAlgn val="ctr"/>
        <c:lblOffset val="100"/>
        <c:noMultiLvlLbl val="0"/>
      </c:catAx>
      <c:valAx>
        <c:axId val="5682944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568279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6E-2"/>
          <c:w val="0.96630747365013592"/>
          <c:h val="7.2328052056671352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5429C-AAC8-47C6-B497-10DB3F5FDA55}" type="datetimeFigureOut">
              <a:rPr lang="ru-RU" smtClean="0"/>
              <a:pPr/>
              <a:t>25.04.2017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C92BE-E8C3-47F1-AC4E-9E5FE71D40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733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A5CB93B-A919-4C6C-9C11-A36781FDCE38}" type="datetimeFigureOut">
              <a:rPr lang="en-AU"/>
              <a:pPr>
                <a:defRPr/>
              </a:pPr>
              <a:t>25/04/2017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6411931-56BA-4D0B-8C7D-521BE0F7056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3051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758CD-A007-4644-81DD-2F40E4BCFA8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902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5179485" y="6513911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1" y="3257551"/>
            <a:ext cx="6705600" cy="30861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509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6252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954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81460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931850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419402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80139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3113240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3815982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7977062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66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049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5074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3992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4510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46782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607401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31918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85523389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63540379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902922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2037667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206200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9688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81101569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8615813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25.04.2017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42245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694859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26412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81446093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83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21131973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6506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8680230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997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97970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978370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1785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48564450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1871156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41409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9749955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150068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97915"/>
      </p:ext>
    </p:extLst>
  </p:cSld>
  <p:clrMapOvr>
    <a:masterClrMapping/>
  </p:clrMapOvr>
  <p:transition>
    <p:pull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094686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654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 userDrawn="1"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 userDrawn="1"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A565-0A48-4178-B77D-5B2330E99B4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2B008-9179-4D88-BD88-337B163F6C1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EB6AF-26A2-48DF-99F4-30763AC522F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0D1EF-0EB4-40E9-9E65-394659C6461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47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948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81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2137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25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6391086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517600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44229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4615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lang="en-US" dirty="0" smtClean="0"/>
              <a:t>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958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0765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63"/>
            <a:ext cx="8534400" cy="107791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5221FB-87CD-493C-B050-3A30E762553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735778"/>
      </p:ext>
    </p:extLst>
  </p:cSld>
  <p:clrMapOvr>
    <a:masterClrMapping/>
  </p:clrMapOvr>
  <p:transition>
    <p:pull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514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67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754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7728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938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777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25.04.2017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dirty="0"/>
          </a:p>
        </p:txBody>
      </p:sp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08" y="453348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222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03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260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994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342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0854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009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969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54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539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338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622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023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619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4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 userDrawn="1"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36032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925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210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94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225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661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1101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671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470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88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9042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6674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029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A565-0A48-4178-B77D-5B2330E99B4E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87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2B008-9179-4D88-BD88-337B163F6C18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529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004CE-30C1-428B-A131-882F1DABD39F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760011"/>
      </p:ext>
    </p:extLst>
  </p:cSld>
  <p:clrMapOvr>
    <a:masterClrMapping/>
  </p:clrMapOvr>
  <p:hf hd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 smtClean="0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55340698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20792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0120" y="565150"/>
            <a:ext cx="895435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7110386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9178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4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4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40.xml"/><Relationship Id="rId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72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18" Type="http://schemas.openxmlformats.org/officeDocument/2006/relationships/slideLayout" Target="../slideLayouts/slideLayout94.xml"/><Relationship Id="rId26" Type="http://schemas.openxmlformats.org/officeDocument/2006/relationships/theme" Target="../theme/theme6.xml"/><Relationship Id="rId3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97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17" Type="http://schemas.openxmlformats.org/officeDocument/2006/relationships/slideLayout" Target="../slideLayouts/slideLayout93.xml"/><Relationship Id="rId25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78.xml"/><Relationship Id="rId1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96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24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81.xml"/><Relationship Id="rId15" Type="http://schemas.openxmlformats.org/officeDocument/2006/relationships/slideLayout" Target="../slideLayouts/slideLayout91.xml"/><Relationship Id="rId23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86.xml"/><Relationship Id="rId19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98.xml"/><Relationship Id="rId27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3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04" r:id="rId17"/>
    <p:sldLayoutId id="2147483703" r:id="rId18"/>
    <p:sldLayoutId id="2147483702" r:id="rId19"/>
    <p:sldLayoutId id="2147483701" r:id="rId20"/>
    <p:sldLayoutId id="2147483811" r:id="rId21"/>
    <p:sldLayoutId id="2147483812" r:id="rId22"/>
    <p:sldLayoutId id="2147483813" r:id="rId23"/>
    <p:sldLayoutId id="2147483814" r:id="rId24"/>
    <p:sldLayoutId id="2147483815" r:id="rId25"/>
    <p:sldLayoutId id="2147483883" r:id="rId26"/>
    <p:sldLayoutId id="2147483884" r:id="rId27"/>
    <p:sldLayoutId id="2147483885" r:id="rId28"/>
    <p:sldLayoutId id="2147483886" r:id="rId29"/>
    <p:sldLayoutId id="2147483887" r:id="rId30"/>
    <p:sldLayoutId id="2147483888" r:id="rId31"/>
    <p:sldLayoutId id="2147483889" r:id="rId3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5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51" r:id="rId7"/>
    <p:sldLayoutId id="2147483852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9" r:id="rId3"/>
    <p:sldLayoutId id="2147483708" r:id="rId4"/>
    <p:sldLayoutId id="2147483707" r:id="rId5"/>
    <p:sldLayoutId id="2147483706" r:id="rId6"/>
    <p:sldLayoutId id="2147483705" r:id="rId7"/>
    <p:sldLayoutId id="2147483820" r:id="rId8"/>
    <p:sldLayoutId id="2147483821" r:id="rId9"/>
    <p:sldLayoutId id="2147483822" r:id="rId10"/>
    <p:sldLayoutId id="2147483823" r:id="rId11"/>
    <p:sldLayoutId id="2147483824" r:id="rId12"/>
  </p:sldLayoutIdLst>
  <p:hf hdr="0" dt="0"/>
  <p:txStyles>
    <p:titleStyle>
      <a:lvl1pPr marL="266700" indent="0"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57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36" r:id="rId9"/>
    <p:sldLayoutId id="2147483739" r:id="rId10"/>
    <p:sldLayoutId id="2147483740" r:id="rId11"/>
    <p:sldLayoutId id="2147483741" r:id="rId12"/>
    <p:sldLayoutId id="2147483744" r:id="rId13"/>
    <p:sldLayoutId id="2147483816" r:id="rId14"/>
    <p:sldLayoutId id="2147483817" r:id="rId15"/>
    <p:sldLayoutId id="2147483818" r:id="rId16"/>
    <p:sldLayoutId id="2147483819" r:id="rId1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90" name="Рисунок 8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831" r:id="rId7"/>
    <p:sldLayoutId id="2147483832" r:id="rId8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1041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03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  <p:sldLayoutId id="2147483833" r:id="rId22"/>
    <p:sldLayoutId id="2147483834" r:id="rId23"/>
    <p:sldLayoutId id="2147483835" r:id="rId24"/>
    <p:sldLayoutId id="2147483836" r:id="rId2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6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22547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7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grpSp>
        <p:nvGrpSpPr>
          <p:cNvPr id="30727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0738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2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42" r:id="rId14"/>
    <p:sldLayoutId id="2147483843" r:id="rId15"/>
    <p:sldLayoutId id="2147483844" r:id="rId1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089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46100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 err="1" smtClean="0"/>
              <a:t>Mediascope</a:t>
            </a:r>
            <a:r>
              <a:rPr dirty="0" smtClean="0"/>
              <a:t> </a:t>
            </a:r>
            <a:r>
              <a:rPr dirty="0"/>
              <a:t>Presentation Title</a:t>
            </a: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7" y="6324600"/>
            <a:ext cx="1271549" cy="5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5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Аудитория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Drive2.ru</a:t>
            </a:r>
            <a:br>
              <a:rPr lang="en-US" dirty="0" smtClean="0"/>
            </a:br>
            <a:r>
              <a:rPr lang="ru-RU" dirty="0" smtClean="0"/>
              <a:t>Март 2017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Россия 0+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365104"/>
            <a:ext cx="356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Desktop</a:t>
            </a:r>
            <a:endParaRPr lang="ru-RU" sz="3200" dirty="0" err="1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28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 panose="020B0604020202020204" pitchFamily="34" charset="0"/>
              </a:rPr>
              <a:t>Структура аудитории Drive2.ru, в %. Пол / Возраст</a:t>
            </a:r>
            <a:endParaRPr lang="ru-RU" dirty="0">
              <a:latin typeface="Arial" panose="020B0604020202020204" pitchFamily="34" charset="0"/>
            </a:endParaRPr>
          </a:p>
        </p:txBody>
      </p:sp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196792752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 panose="020B0604020202020204" pitchFamily="34" charset="0"/>
              </a:rPr>
              <a:pPr/>
              <a:t>10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/>
              <a:t>Россия 0+, Март 2017, % от Monthly Reach, % от Average Weekly Reach, % от Average Daily Reach</a:t>
            </a:r>
          </a:p>
          <a:p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М 45-</a:t>
            </a:r>
            <a:r>
              <a:rPr lang="en-US" sz="1100" b="0" dirty="0" smtClean="0">
                <a:latin typeface="Arial" panose="020B0604020202020204" pitchFamily="34" charset="0"/>
              </a:rPr>
              <a:t>6</a:t>
            </a:r>
            <a:r>
              <a:rPr lang="ru-RU" sz="1100" b="0" dirty="0" smtClean="0"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35-44</a:t>
            </a: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Ж 45-</a:t>
            </a:r>
            <a:r>
              <a:rPr lang="en-US" sz="1100" b="0" dirty="0" smtClean="0">
                <a:latin typeface="Arial" panose="020B0604020202020204" pitchFamily="34" charset="0"/>
              </a:rPr>
              <a:t>6</a:t>
            </a:r>
            <a:r>
              <a:rPr lang="ru-RU" sz="1100" b="0" dirty="0" smtClean="0">
                <a:latin typeface="Arial" panose="020B0604020202020204" pitchFamily="34" charset="0"/>
              </a:rPr>
              <a:t>4</a:t>
            </a:r>
          </a:p>
        </p:txBody>
      </p:sp>
      <p:graphicFrame>
        <p:nvGraphicFramePr>
          <p:cNvPr id="33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92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 panose="020B0604020202020204" pitchFamily="34" charset="0"/>
              </a:rPr>
              <a:t>Структура аудитории Drive2.ru, в %. Род занятий</a:t>
            </a:r>
            <a:endParaRPr lang="ru-RU" dirty="0">
              <a:latin typeface="Arial" panose="020B0604020202020204" pitchFamily="34" charset="0"/>
            </a:endParaRPr>
          </a:p>
        </p:txBody>
      </p:sp>
      <p:graphicFrame>
        <p:nvGraphicFramePr>
          <p:cNvPr id="24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000797986"/>
              </p:ext>
            </p:extLst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 panose="020B0604020202020204" pitchFamily="34" charset="0"/>
              </a:rPr>
              <a:pPr/>
              <a:t>11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en-US" smtClean="0"/>
              <a:t>Россия 0+, Март 2017, % от Monthly Reach, % от Average Weekly Reach, % от Average Daily Reach</a:t>
            </a:r>
          </a:p>
          <a:p>
            <a:endParaRPr lang="ru-RU" dirty="0"/>
          </a:p>
        </p:txBody>
      </p:sp>
      <p:graphicFrame>
        <p:nvGraphicFramePr>
          <p:cNvPr id="11" name="Tab_1"/>
          <p:cNvGraphicFramePr>
            <a:graphicFrameLocks noGrp="1"/>
          </p:cNvGraphicFramePr>
          <p:nvPr/>
        </p:nvGraphicFramePr>
        <p:xfrm>
          <a:off x="390525" y="2146853"/>
          <a:ext cx="1238250" cy="31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575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7447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 panose="020B0604020202020204" pitchFamily="34" charset="0"/>
              </a:rPr>
              <a:t>другое</a:t>
            </a:r>
          </a:p>
        </p:txBody>
      </p:sp>
    </p:spTree>
    <p:extLst>
      <p:ext uri="{BB962C8B-B14F-4D97-AF65-F5344CB8AC3E}">
        <p14:creationId xmlns:p14="http://schemas.microsoft.com/office/powerpoint/2010/main" val="135775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и профиль аудитории Drive2.ru </a:t>
            </a:r>
            <a:endParaRPr lang="ru-RU" dirty="0"/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509100072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698968532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 panose="020B0604020202020204" pitchFamily="34" charset="0"/>
              </a:rPr>
              <a:pPr/>
              <a:t>12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/>
              <a:t>Affinity Index: отношение доли целевой группы в аудитории интернет-проекта за месяц (в %) </a:t>
            </a:r>
            <a:br>
              <a:rPr lang="ru-RU" smtClean="0"/>
            </a:br>
            <a:r>
              <a:rPr lang="ru-RU" smtClean="0"/>
              <a:t>к ее доле в населении России 12-64 лет. Среднее значение индекса = 100. </a:t>
            </a:r>
            <a:endParaRPr lang="ru-RU" dirty="0"/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>
            <a:normAutofit fontScale="85000" lnSpcReduction="20000"/>
          </a:bodyPr>
          <a:lstStyle/>
          <a:p>
            <a:r>
              <a:rPr lang="ru-RU" sz="1400" smtClean="0"/>
              <a:t>Россия 0+, Март 2017, </a:t>
            </a:r>
            <a:r>
              <a:rPr lang="en-US" sz="1400" smtClean="0"/>
              <a:t>Monthly Reach </a:t>
            </a:r>
            <a:r>
              <a:rPr lang="ru-RU" sz="1400" smtClean="0"/>
              <a:t>в тыс.чел., </a:t>
            </a:r>
            <a:r>
              <a:rPr lang="en-US" sz="1400" smtClean="0"/>
              <a:t>Affinity Index</a:t>
            </a:r>
          </a:p>
          <a:p>
            <a:r>
              <a:rPr lang="en-US" sz="1400" smtClean="0"/>
              <a:t>   </a:t>
            </a:r>
            <a:endParaRPr lang="ru-RU" dirty="0"/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 panose="020B0604020202020204" pitchFamily="34" charset="0"/>
              </a:rPr>
              <a:t>                Род занятий                                 Пол / Возраст</a:t>
            </a:r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 panose="020B0604020202020204" pitchFamily="34" charset="0"/>
              </a:rPr>
              <a:t>Affinity Index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 panose="020B0604020202020204" pitchFamily="34" charset="0"/>
              </a:rPr>
              <a:t>Monthly Reach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93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и профиль аудитории Drive2.ru </a:t>
            </a:r>
            <a:endParaRPr lang="ru-RU" dirty="0"/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808298146"/>
              </p:ext>
            </p:extLst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668105637"/>
              </p:ext>
            </p:extLst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 panose="020B0604020202020204" pitchFamily="34" charset="0"/>
              </a:rPr>
              <a:pPr/>
              <a:t>13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/>
              <a:t>Affinity Internet: отношение доли целевой группы в аудитории интернет-проекта за месяц (в %) </a:t>
            </a:r>
            <a:br>
              <a:rPr lang="ru-RU" smtClean="0"/>
            </a:br>
            <a:r>
              <a:rPr lang="ru-RU" smtClean="0"/>
              <a:t>к ее доле в аудитории Интернета в целом 12-64 лет. Среднее значение индекса = 100. </a:t>
            </a:r>
            <a:endParaRPr lang="ru-RU" dirty="0"/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>
            <a:normAutofit fontScale="85000" lnSpcReduction="20000"/>
          </a:bodyPr>
          <a:lstStyle/>
          <a:p>
            <a:r>
              <a:rPr lang="ru-RU" sz="1400" smtClean="0"/>
              <a:t>Россия 0+, Март 2017, </a:t>
            </a:r>
            <a:r>
              <a:rPr lang="en-US" sz="1400" smtClean="0"/>
              <a:t>Monthly Reach </a:t>
            </a:r>
            <a:r>
              <a:rPr lang="ru-RU" sz="1400" smtClean="0"/>
              <a:t>в тыс.чел., </a:t>
            </a:r>
            <a:r>
              <a:rPr lang="en-US" sz="1400" smtClean="0"/>
              <a:t>Affinity Internet</a:t>
            </a:r>
          </a:p>
          <a:p>
            <a:r>
              <a:rPr lang="en-US" sz="1400" smtClean="0"/>
              <a:t>   </a:t>
            </a:r>
            <a:endParaRPr lang="ru-RU" dirty="0"/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200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 panose="020B0604020202020204" pitchFamily="34" charset="0"/>
              </a:rPr>
              <a:t>                Род занятий                                 Пол / Возраст</a:t>
            </a:r>
            <a:endParaRPr lang="ru-RU" sz="1200" dirty="0">
              <a:latin typeface="Arial" panose="020B0604020202020204" pitchFamily="34" charset="0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 panose="020B0604020202020204" pitchFamily="34" charset="0"/>
              </a:rPr>
              <a:t>Affinity Internet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2270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 panose="020B0604020202020204" pitchFamily="34" charset="0"/>
              </a:rPr>
              <a:t>Monthly Reach</a:t>
            </a:r>
            <a:endParaRPr lang="ru-RU" sz="1400" b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11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Россия 0+ </a:t>
            </a:r>
            <a:r>
              <a:rPr lang="en-US" sz="1300" dirty="0" smtClean="0">
                <a:latin typeface="Arial" panose="020B0604020202020204" pitchFamily="34" charset="0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sz="1300" dirty="0" smtClean="0">
                <a:latin typeface="Arial" panose="020B0604020202020204" pitchFamily="34" charset="0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+ </a:t>
            </a:r>
            <a:r>
              <a:rPr lang="en-US" sz="1300" dirty="0" smtClean="0">
                <a:latin typeface="Arial" panose="020B0604020202020204" pitchFamily="34" charset="0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ru-RU" sz="1300" dirty="0" smtClean="0">
                <a:latin typeface="Arial" panose="020B0604020202020204" pitchFamily="34" charset="0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 panose="020B0604020202020204" pitchFamily="34" charset="0"/>
              </a:rPr>
              <a:t> </a:t>
            </a:r>
            <a:br>
              <a:rPr lang="en-US" sz="1300" dirty="0" smtClean="0">
                <a:latin typeface="Arial" panose="020B0604020202020204" pitchFamily="34" charset="0"/>
              </a:rPr>
            </a:br>
            <a:r>
              <a:rPr lang="en-US" sz="1300" dirty="0" smtClean="0">
                <a:latin typeface="Arial" panose="020B0604020202020204" pitchFamily="34" charset="0"/>
              </a:rPr>
              <a:t>(</a:t>
            </a:r>
            <a:r>
              <a:rPr lang="ru-RU" sz="1300" dirty="0" smtClean="0">
                <a:latin typeface="Arial" panose="020B0604020202020204" pitchFamily="34" charset="0"/>
              </a:rPr>
              <a:t>в таблицах Россия 100+) 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Monthly Reach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Weekly Reach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 panose="020B0604020202020204" pitchFamily="34" charset="0"/>
              </a:rPr>
              <a:t>. </a:t>
            </a:r>
            <a:r>
              <a:rPr lang="ru-RU" sz="1300" dirty="0" smtClean="0">
                <a:latin typeface="Arial" panose="020B0604020202020204" pitchFamily="34" charset="0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Daily Reach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Weekly Frequency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Average Daily Frequency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 panose="020B0604020202020204" pitchFamily="34" charset="0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 panose="020B0604020202020204" pitchFamily="34" charset="0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Affinity Index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 panose="020B0604020202020204" pitchFamily="34" charset="0"/>
              </a:rPr>
              <a:t>интернет-проекта</a:t>
            </a:r>
            <a:r>
              <a:rPr lang="ru-RU" sz="1300" dirty="0" smtClean="0">
                <a:latin typeface="Arial" panose="020B0604020202020204" pitchFamily="34" charset="0"/>
              </a:rPr>
              <a:t> за месяц (в %) </a:t>
            </a:r>
            <a:br>
              <a:rPr lang="ru-RU" sz="1300" dirty="0" smtClean="0">
                <a:latin typeface="Arial" panose="020B0604020202020204" pitchFamily="34" charset="0"/>
              </a:rPr>
            </a:br>
            <a:r>
              <a:rPr lang="ru-RU" sz="1300" dirty="0" smtClean="0">
                <a:latin typeface="Arial" panose="020B0604020202020204" pitchFamily="34" charset="0"/>
              </a:rPr>
              <a:t>к ее доле в населении 12-64 лет</a:t>
            </a:r>
            <a:r>
              <a:rPr lang="en-US" sz="1300" dirty="0" smtClean="0">
                <a:latin typeface="Arial" panose="020B0604020202020204" pitchFamily="34" charset="0"/>
              </a:rPr>
              <a:t>.</a:t>
            </a:r>
            <a:r>
              <a:rPr lang="ru-RU" sz="1300" dirty="0" smtClean="0">
                <a:latin typeface="Arial" panose="020B0604020202020204" pitchFamily="34" charset="0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 panose="020B0604020202020204" pitchFamily="34" charset="0"/>
              </a:rPr>
              <a:t>Affinity Internet </a:t>
            </a:r>
            <a:r>
              <a:rPr lang="en-US" sz="1300" dirty="0" smtClean="0">
                <a:latin typeface="Arial" panose="020B0604020202020204" pitchFamily="34" charset="0"/>
              </a:rPr>
              <a:t>– </a:t>
            </a:r>
            <a:r>
              <a:rPr lang="ru-RU" sz="1300" dirty="0" smtClean="0">
                <a:latin typeface="Arial" panose="020B0604020202020204" pitchFamily="34" charset="0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 panose="020B0604020202020204" pitchFamily="34" charset="0"/>
              </a:rPr>
              <a:t>интернет-проекта</a:t>
            </a:r>
            <a:r>
              <a:rPr lang="ru-RU" sz="1300" dirty="0" smtClean="0">
                <a:latin typeface="Arial" panose="020B0604020202020204" pitchFamily="34" charset="0"/>
              </a:rPr>
              <a:t> за месяц (в %) </a:t>
            </a:r>
            <a:br>
              <a:rPr lang="ru-RU" sz="1300" dirty="0" smtClean="0">
                <a:latin typeface="Arial" panose="020B0604020202020204" pitchFamily="34" charset="0"/>
              </a:rPr>
            </a:br>
            <a:r>
              <a:rPr lang="ru-RU" sz="1300" dirty="0" smtClean="0">
                <a:latin typeface="Arial" panose="020B0604020202020204" pitchFamily="34" charset="0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 panose="020B0604020202020204" pitchFamily="34" charset="0"/>
              </a:rPr>
            </a:br>
            <a:endParaRPr lang="ru-RU" sz="13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 panose="020B0604020202020204" pitchFamily="34" charset="0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 panose="020B0604020202020204" pitchFamily="34" charset="0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 panose="020B0604020202020204" pitchFamily="34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123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1077912"/>
          </a:xfrm>
          <a:noFill/>
        </p:spPr>
        <p:txBody>
          <a:bodyPr/>
          <a:lstStyle/>
          <a:p>
            <a:r>
              <a:rPr lang="ru-RU" dirty="0"/>
              <a:t>Аудитория </a:t>
            </a:r>
            <a:r>
              <a:rPr lang="en-US" dirty="0" smtClean="0"/>
              <a:t>Drive2.ru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Март 201</a:t>
            </a:r>
            <a:r>
              <a:rPr lang="en-US" dirty="0" smtClean="0"/>
              <a:t>7</a:t>
            </a:r>
            <a:r>
              <a:rPr lang="ru-RU" dirty="0" smtClean="0"/>
              <a:t>, </a:t>
            </a:r>
            <a:r>
              <a:rPr lang="ru-RU" dirty="0"/>
              <a:t>12-64 лет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6" name="Table_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8233110"/>
              </p:ext>
            </p:extLst>
          </p:nvPr>
        </p:nvGraphicFramePr>
        <p:xfrm>
          <a:off x="179388" y="1011157"/>
          <a:ext cx="8641081" cy="4939203"/>
        </p:xfrm>
        <a:graphic>
          <a:graphicData uri="http://schemas.openxmlformats.org/drawingml/2006/table">
            <a:tbl>
              <a:tblPr/>
              <a:tblGrid>
                <a:gridCol w="1328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3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14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13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1322">
                  <a:extLst>
                    <a:ext uri="{9D8B030D-6E8A-4147-A177-3AD203B41FA5}">
                      <a16:colId xmlns:a16="http://schemas.microsoft.com/office/drawing/2014/main" val="1126690497"/>
                    </a:ext>
                  </a:extLst>
                </a:gridCol>
                <a:gridCol w="841322">
                  <a:extLst>
                    <a:ext uri="{9D8B030D-6E8A-4147-A177-3AD203B41FA5}">
                      <a16:colId xmlns:a16="http://schemas.microsoft.com/office/drawing/2014/main" val="3079233305"/>
                    </a:ext>
                  </a:extLst>
                </a:gridCol>
                <a:gridCol w="841322">
                  <a:extLst>
                    <a:ext uri="{9D8B030D-6E8A-4147-A177-3AD203B41FA5}">
                      <a16:colId xmlns:a16="http://schemas.microsoft.com/office/drawing/2014/main" val="2482723182"/>
                    </a:ext>
                  </a:extLst>
                </a:gridCol>
                <a:gridCol w="8413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7537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Drive2.ru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3318" marR="53318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86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0+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Россия 100</a:t>
                      </a:r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k+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Москва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СПб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Екб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Нск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Кзн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6 095.2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4 315.0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730.3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270.9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71.1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83.1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62.0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5.9%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8.1%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8.2%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7.1%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6.7%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7.1%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7.0%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30.0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35.7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49.9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56.3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41.3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17.5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23.9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2 507.4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1 810.2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293.4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125.7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28.0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35.9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28.2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2.4%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3.4%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3.3%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3.3%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2.6%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3.2%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16.5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19.4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29.0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28.7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24.2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9.1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12.3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248">
                <a:tc rowSpan="2"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Reach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651.2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470.2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76.6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39.5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0.6%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0.9%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0.9%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1.0%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024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Daily Frequency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9.0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15.4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12.5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**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202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Minutes per Day</a:t>
                      </a: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N/A</a:t>
                      </a:r>
                      <a:endParaRPr lang="en-US" sz="12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Объект 2"/>
          <p:cNvSpPr txBox="1">
            <a:spLocks/>
          </p:cNvSpPr>
          <p:nvPr/>
        </p:nvSpPr>
        <p:spPr>
          <a:xfrm>
            <a:off x="179512" y="6007099"/>
            <a:ext cx="8569325" cy="431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b="1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2pPr>
            <a:lvl3pPr marL="252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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3pPr>
            <a:lvl4pPr marL="508000" indent="-255588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4pPr>
            <a:lvl5pPr marL="760413" indent="-2524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n"/>
              <a:defRPr sz="1600" kern="1200">
                <a:solidFill>
                  <a:srgbClr val="26262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0" i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** </a:t>
            </a:r>
            <a:r>
              <a:rPr lang="ru-RU" sz="1050" b="0" i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В силу размера выборки значение не является статистически валидным.</a:t>
            </a:r>
          </a:p>
        </p:txBody>
      </p:sp>
    </p:spTree>
    <p:extLst>
      <p:ext uri="{BB962C8B-B14F-4D97-AF65-F5344CB8AC3E}">
        <p14:creationId xmlns:p14="http://schemas.microsoft.com/office/powerpoint/2010/main" val="144582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mtClean="0"/>
              <a:t>Динамика аудитории </a:t>
            </a:r>
            <a:r>
              <a:rPr lang="en-US" smtClean="0"/>
              <a:t>Drive2.ru </a:t>
            </a:r>
            <a:endParaRPr lang="ru-RU" dirty="0"/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431587529"/>
              </p:ext>
            </p:extLst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743971397"/>
              </p:ext>
            </p:extLst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6 095
 тыс.чел.</a:t>
                      </a:r>
                      <a:endParaRPr lang="ru-RU" sz="1400" b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2 507
 тыс.чел.</a:t>
                      </a:r>
                      <a:endParaRPr lang="ru-RU" sz="1400" b="0" dirty="0" smtClean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 651
 тыс.чел.</a:t>
                      </a:r>
                      <a:endParaRPr lang="ru-RU" sz="1400" b="0" dirty="0" smtClean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 panose="020B0604020202020204" pitchFamily="34" charset="0"/>
                <a:cs typeface="Arial" pitchFamily="34" charset="0"/>
              </a:rPr>
              <a:t>тысячи 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76622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Drive2.ru, в %. Пол / Возраст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875859601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750280311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4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Март 2017, % от Monthly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23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Drive2.ru, в %. Пол / Возраст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239376522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3954494944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5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Март 2017, % от Average Daily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09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Drive2.ru, в %. Род занятий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843629360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645659843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6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Март 2017, % от Monthly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44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Drive2.ru, в %. Род занятий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291621342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777624445"/>
              </p:ext>
            </p:extLst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7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Март 2017, % от Average Daily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05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Drive2.ru, в %. Уровень дохода семьи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593202717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078565748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8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Март 2017, % от Monthly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43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/>
              <a:t>Структура аудитории Drive2.ru, в %. Уровень дохода семьи</a:t>
            </a:r>
            <a:endParaRPr lang="ru-RU" dirty="0"/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013567172"/>
              </p:ext>
            </p:extLst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973168307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 panose="020B0604020202020204" pitchFamily="34" charset="0"/>
              </a:rPr>
              <a:pPr/>
              <a:t>9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2000"/>
          </a:xfrm>
        </p:spPr>
        <p:txBody>
          <a:bodyPr lIns="277200"/>
          <a:lstStyle/>
          <a:p>
            <a:r>
              <a:rPr lang="ru-RU" smtClean="0"/>
              <a:t>Россия 0+, Март 2017, % от Average Daily Reach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16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2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WebIndex_Theme_mediascop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_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1_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3. TNS 4x3 Monitor Template</Template>
  <TotalTime>15093</TotalTime>
  <Words>1007</Words>
  <Application>Microsoft Office PowerPoint</Application>
  <PresentationFormat>Экран (4:3)</PresentationFormat>
  <Paragraphs>566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14</vt:i4>
      </vt:variant>
    </vt:vector>
  </HeadingPairs>
  <TitlesOfParts>
    <vt:vector size="28" baseType="lpstr">
      <vt:lpstr>Arial</vt:lpstr>
      <vt:lpstr>Calibri</vt:lpstr>
      <vt:lpstr>Verdana</vt:lpstr>
      <vt:lpstr>Wingdings</vt:lpstr>
      <vt:lpstr>3. TNS 4x3 Monitor Template</vt:lpstr>
      <vt:lpstr>Grey Box Masters</vt:lpstr>
      <vt:lpstr>NO Grey Box Masters</vt:lpstr>
      <vt:lpstr>GRID LAYOUT</vt:lpstr>
      <vt:lpstr>1_3. TNS 4x3 Monitor Template</vt:lpstr>
      <vt:lpstr>WebIndex_Theme_mediascope</vt:lpstr>
      <vt:lpstr>1_Grey Box Masters</vt:lpstr>
      <vt:lpstr>1_NO Grey Box Masters</vt:lpstr>
      <vt:lpstr>1_GRID LAYOUT</vt:lpstr>
      <vt:lpstr>2_3. TNS 4x3 Monitor Template</vt:lpstr>
      <vt:lpstr>Аудитория  Drive2.ru Март 2017 </vt:lpstr>
      <vt:lpstr>Аудитория Drive2.ru Март 2017, 12-64 лет</vt:lpstr>
      <vt:lpstr>Динамика аудитории Drive2.ru </vt:lpstr>
      <vt:lpstr>Структура аудитории Drive2.ru, в %. Пол / Возраст</vt:lpstr>
      <vt:lpstr>Структура аудитории Drive2.ru, в %. Пол / Возраст</vt:lpstr>
      <vt:lpstr>Структура аудитории Drive2.ru, в %. Род занятий</vt:lpstr>
      <vt:lpstr>Структура аудитории Drive2.ru, в %. Род занятий</vt:lpstr>
      <vt:lpstr>Структура аудитории Drive2.ru, в %. Уровень дохода семьи</vt:lpstr>
      <vt:lpstr>Структура аудитории Drive2.ru, в %. Уровень дохода семьи</vt:lpstr>
      <vt:lpstr>Структура аудитории Drive2.ru, в %. Пол / Возраст</vt:lpstr>
      <vt:lpstr>Структура аудитории Drive2.ru, в %. Род занятий</vt:lpstr>
      <vt:lpstr>Структура и профиль аудитории Drive2.ru </vt:lpstr>
      <vt:lpstr>Структура и профиль аудитории Drive2.ru </vt:lpstr>
      <vt:lpstr>Определения и комментарии</vt:lpstr>
    </vt:vector>
  </TitlesOfParts>
  <Company>WPP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Contents</dc:title>
  <dc:creator>FalconerS</dc:creator>
  <cp:lastModifiedBy>Anastasia.Novoselova</cp:lastModifiedBy>
  <cp:revision>453</cp:revision>
  <dcterms:created xsi:type="dcterms:W3CDTF">2012-03-23T16:33:37Z</dcterms:created>
  <dcterms:modified xsi:type="dcterms:W3CDTF">2017-04-25T13:09:26Z</dcterms:modified>
</cp:coreProperties>
</file>