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notesSlides/notesSlide3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16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  <p:sldMasterId id="2147483805" r:id="rId2"/>
  </p:sldMasterIdLst>
  <p:notesMasterIdLst>
    <p:notesMasterId r:id="rId15"/>
  </p:notesMasterIdLst>
  <p:handoutMasterIdLst>
    <p:handoutMasterId r:id="rId16"/>
  </p:handoutMasterIdLst>
  <p:sldIdLst>
    <p:sldId id="256" r:id="rId3"/>
    <p:sldId id="26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9144000" cy="6858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44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1458" userDrawn="1">
          <p15:clr>
            <a:srgbClr val="A4A3A4"/>
          </p15:clr>
        </p15:guide>
        <p15:guide id="4" orient="horz" pos="3192" userDrawn="1">
          <p15:clr>
            <a:srgbClr val="A4A3A4"/>
          </p15:clr>
        </p15:guide>
        <p15:guide id="5" orient="horz" pos="2873" userDrawn="1">
          <p15:clr>
            <a:srgbClr val="A4A3A4"/>
          </p15:clr>
        </p15:guide>
        <p15:guide id="6" orient="horz" pos="982" userDrawn="1">
          <p15:clr>
            <a:srgbClr val="A4A3A4"/>
          </p15:clr>
        </p15:guide>
        <p15:guide id="7" orient="horz" pos="188" userDrawn="1">
          <p15:clr>
            <a:srgbClr val="A4A3A4"/>
          </p15:clr>
        </p15:guide>
        <p15:guide id="8" orient="horz" pos="3509" userDrawn="1">
          <p15:clr>
            <a:srgbClr val="A4A3A4"/>
          </p15:clr>
        </p15:guide>
        <p15:guide id="9" orient="horz" pos="663" userDrawn="1">
          <p15:clr>
            <a:srgbClr val="A4A3A4"/>
          </p15:clr>
        </p15:guide>
        <p15:guide id="10" pos="240" userDrawn="1">
          <p15:clr>
            <a:srgbClr val="A4A3A4"/>
          </p15:clr>
        </p15:guide>
        <p15:guide id="11" pos="1085" userDrawn="1">
          <p15:clr>
            <a:srgbClr val="A4A3A4"/>
          </p15:clr>
        </p15:guide>
        <p15:guide id="12" pos="4441" userDrawn="1">
          <p15:clr>
            <a:srgbClr val="A4A3A4"/>
          </p15:clr>
        </p15:guide>
        <p15:guide id="13" pos="468" userDrawn="1">
          <p15:clr>
            <a:srgbClr val="A4A3A4"/>
          </p15:clr>
        </p15:guide>
        <p15:guide id="14" pos="75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4C4B"/>
    <a:srgbClr val="777776"/>
    <a:srgbClr val="9C9B9B"/>
    <a:srgbClr val="737374"/>
    <a:srgbClr val="9C9C9B"/>
    <a:srgbClr val="FF0090"/>
    <a:srgbClr val="99CF00"/>
    <a:srgbClr val="D60093"/>
    <a:srgbClr val="FF9900"/>
    <a:srgbClr val="33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56" autoAdjust="0"/>
    <p:restoredTop sz="96120" autoAdjust="0"/>
  </p:normalViewPr>
  <p:slideViewPr>
    <p:cSldViewPr snapToGrid="0">
      <p:cViewPr varScale="1">
        <p:scale>
          <a:sx n="54" d="100"/>
          <a:sy n="54" d="100"/>
        </p:scale>
        <p:origin x="78" y="1158"/>
      </p:cViewPr>
      <p:guideLst>
        <p:guide orient="horz" pos="4144"/>
        <p:guide orient="horz" pos="2160"/>
        <p:guide orient="horz" pos="1458"/>
        <p:guide orient="horz" pos="3192"/>
        <p:guide orient="horz" pos="2873"/>
        <p:guide orient="horz" pos="982"/>
        <p:guide orient="horz" pos="188"/>
        <p:guide orient="horz" pos="3509"/>
        <p:guide orient="horz" pos="663"/>
        <p:guide pos="240"/>
        <p:guide pos="1085"/>
        <p:guide pos="4441"/>
        <p:guide pos="468"/>
        <p:guide pos="75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3" d="100"/>
        <a:sy n="83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 showGuides="1">
      <p:cViewPr varScale="1">
        <p:scale>
          <a:sx n="77" d="100"/>
          <a:sy n="77" d="100"/>
        </p:scale>
        <p:origin x="-2094" y="-9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9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0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1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2.xlsx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_____Microsoft_Excel13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4.xlsx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_____Microsoft_Excel15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33181602641691077"/>
                  <c:y val="-0.20380334977035111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Пол / возраст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BD6B-4FB1-B5D3-12E4D8B7D82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6B-4FB1-B5D3-12E4D8B7D82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B-4FB1-B5D3-12E4D8B7D82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6B-4FB1-B5D3-12E4D8B7D82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B-4FB1-B5D3-12E4D8B7D82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B-4FB1-B5D3-12E4D8B7D82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6B-4FB1-B5D3-12E4D8B7D82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6B-4FB1-B5D3-12E4D8B7D824}"/>
                </c:ext>
              </c:extLst>
            </c:dLbl>
            <c:dLbl>
              <c:idx val="9"/>
              <c:layout>
                <c:manualLayout>
                  <c:x val="-0.33181548878847583"/>
                  <c:y val="-0.15500468655035765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Род занятий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D6B-4FB1-B5D3-12E4D8B7D82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6B-4FB1-B5D3-12E4D8B7D82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6B-4FB1-B5D3-12E4D8B7D82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D6B-4FB1-B5D3-12E4D8B7D82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D6B-4FB1-B5D3-12E4D8B7D82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D6B-4FB1-B5D3-12E4D8B7D8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6B-4FB1-B5D3-12E4D8B7D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6"/>
        <c:auto val="1"/>
        <c:lblAlgn val="ctr"/>
        <c:lblOffset val="100"/>
        <c:noMultiLvlLbl val="0"/>
      </c:catAx>
      <c:valAx>
        <c:axId val="45908736"/>
        <c:scaling>
          <c:orientation val="maxMin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32.200000000000003</c:v>
                </c:pt>
                <c:pt idx="1">
                  <c:v>38.799999999999997</c:v>
                </c:pt>
                <c:pt idx="2">
                  <c:v>53.8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55-4B3F-B644-9E0BB4BF68D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43.7</c:v>
                </c:pt>
                <c:pt idx="1">
                  <c:v>44.3</c:v>
                </c:pt>
                <c:pt idx="2">
                  <c:v>27.6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55-4B3F-B644-9E0BB4BF68D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14.7</c:v>
                </c:pt>
                <c:pt idx="1">
                  <c:v>7.7</c:v>
                </c:pt>
                <c:pt idx="2">
                  <c:v>11.4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55-4B3F-B644-9E0BB4BF68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97139708142135E-2"/>
          <c:y val="3.3541551631274376E-2"/>
          <c:w val="0.96325378069329493"/>
          <c:h val="0.88868770487412541"/>
        </c:manualLayout>
      </c:layout>
      <c:bubbleChart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07E-4BAE-915D-286A39B8EA1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C07E-4BAE-915D-286A39B8EA1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07E-4BAE-915D-286A39B8EA1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C07E-4BAE-915D-286A39B8EA1C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07E-4BAE-915D-286A39B8EA1C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C-E2FB-49B9-8370-D66DA1ECE71C}"/>
              </c:ext>
            </c:extLst>
          </c:dPt>
          <c:dPt>
            <c:idx val="6"/>
            <c:invertIfNegative val="0"/>
            <c:bubble3D val="0"/>
            <c:spPr>
              <a:solidFill>
                <a:srgbClr val="4C4C4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C07E-4BAE-915D-286A39B8EA1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C07E-4BAE-915D-286A39B8EA1C}"/>
              </c:ext>
            </c:extLst>
          </c:dPt>
          <c:dPt>
            <c:idx val="8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07E-4BAE-915D-286A39B8EA1C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C07E-4BAE-915D-286A39B8EA1C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07E-4BAE-915D-286A39B8EA1C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07E-4BAE-915D-286A39B8EA1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B2-4129-9E7B-7EAC89279CA3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07E-4BAE-915D-286A39B8EA1C}"/>
              </c:ext>
            </c:extLst>
          </c:dPt>
          <c:dPt>
            <c:idx val="14"/>
            <c:invertIfNegative val="0"/>
            <c:bubble3D val="0"/>
            <c:spPr>
              <a:solidFill>
                <a:srgbClr val="4C4C4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07E-4BAE-915D-286A39B8EA1C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C07E-4BAE-915D-286A39B8EA1C}"/>
              </c:ext>
            </c:extLst>
          </c:dPt>
          <c:dPt>
            <c:idx val="16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07E-4BAE-915D-286A39B8EA1C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07E-4BAE-915D-286A39B8EA1C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07E-4BAE-915D-286A39B8EA1C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CB2-4129-9E7B-7EAC89279CA3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C07E-4BAE-915D-286A39B8EA1C}"/>
              </c:ext>
            </c:extLst>
          </c:dPt>
          <c:dPt>
            <c:idx val="2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B-E2FB-49B9-8370-D66DA1ECE71C}"/>
              </c:ext>
            </c:extLst>
          </c:dPt>
          <c:dPt>
            <c:idx val="22"/>
            <c:invertIfNegative val="0"/>
            <c:bubble3D val="0"/>
            <c:spPr>
              <a:solidFill>
                <a:srgbClr val="4C4C4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CB2-4129-9E7B-7EAC89279CA3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8CB2-4129-9E7B-7EAC89279CA3}"/>
              </c:ext>
            </c:extLst>
          </c:dPt>
          <c:dLbls>
            <c:dLbl>
              <c:idx val="7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6-C07E-4BAE-915D-286A39B8EA1C}"/>
                </c:ext>
              </c:extLst>
            </c:dLbl>
            <c:dLbl>
              <c:idx val="15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2-C07E-4BAE-915D-286A39B8EA1C}"/>
                </c:ext>
              </c:extLst>
            </c:dLbl>
            <c:dLbl>
              <c:idx val="23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8CB2-4129-9E7B-7EAC89279CA3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0"/>
              </c:ext>
            </c:extLst>
          </c:dLbls>
          <c:xVal>
            <c:numRef>
              <c:f>Лист1!$A$2:$A$17</c:f>
              <c:numCache>
                <c:formatCode>General</c:formatCode>
                <c:ptCount val="16"/>
                <c:pt idx="0">
                  <c:v>0</c:v>
                </c:pt>
                <c:pt idx="1">
                  <c:v>6</c:v>
                </c:pt>
                <c:pt idx="2">
                  <c:v>12</c:v>
                </c:pt>
                <c:pt idx="3">
                  <c:v>18</c:v>
                </c:pt>
                <c:pt idx="4">
                  <c:v>24</c:v>
                </c:pt>
                <c:pt idx="5">
                  <c:v>30</c:v>
                </c:pt>
                <c:pt idx="6">
                  <c:v>36</c:v>
                </c:pt>
                <c:pt idx="7">
                  <c:v>42</c:v>
                </c:pt>
                <c:pt idx="8">
                  <c:v>0</c:v>
                </c:pt>
                <c:pt idx="9">
                  <c:v>6</c:v>
                </c:pt>
                <c:pt idx="10">
                  <c:v>12</c:v>
                </c:pt>
                <c:pt idx="11">
                  <c:v>18</c:v>
                </c:pt>
                <c:pt idx="12">
                  <c:v>24</c:v>
                </c:pt>
                <c:pt idx="13">
                  <c:v>30</c:v>
                </c:pt>
                <c:pt idx="14">
                  <c:v>36</c:v>
                </c:pt>
                <c:pt idx="15">
                  <c:v>42</c:v>
                </c:pt>
              </c:numCache>
            </c:numRef>
          </c:xVal>
          <c:yVal>
            <c:numRef>
              <c:f>Лист1!$B$2:$B$17</c:f>
              <c:numCache>
                <c:formatCode>General</c:formatCode>
                <c:ptCount val="16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</c:numCache>
            </c:numRef>
          </c:yVal>
          <c:bubbleSize>
            <c:numRef>
              <c:f>Лист1!$C$2:$C$17</c:f>
              <c:numCache>
                <c:formatCode>General</c:formatCode>
                <c:ptCount val="16"/>
                <c:pt idx="4" formatCode="0.0">
                  <c:v>16</c:v>
                </c:pt>
                <c:pt idx="5" formatCode="0.0">
                  <c:v>32.5</c:v>
                </c:pt>
                <c:pt idx="6" formatCode="0.0">
                  <c:v>28.1</c:v>
                </c:pt>
                <c:pt idx="7" formatCode="0.0">
                  <c:v>13</c:v>
                </c:pt>
                <c:pt idx="12" formatCode="0.0">
                  <c:v>15.1</c:v>
                </c:pt>
                <c:pt idx="13" formatCode="0.0">
                  <c:v>25.8</c:v>
                </c:pt>
                <c:pt idx="14" formatCode="0.0">
                  <c:v>31</c:v>
                </c:pt>
                <c:pt idx="15" formatCode="0.0">
                  <c:v>13.7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0-C07E-4BAE-915D-286A39B8EA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40"/>
        <c:showNegBubbles val="0"/>
        <c:axId val="735881016"/>
        <c:axId val="735925952"/>
      </c:bubbleChart>
      <c:valAx>
        <c:axId val="735881016"/>
        <c:scaling>
          <c:orientation val="maxMin"/>
          <c:max val="46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735925952"/>
        <c:crossesAt val="42"/>
        <c:crossBetween val="midCat"/>
        <c:majorUnit val="1"/>
        <c:minorUnit val="1"/>
      </c:valAx>
      <c:valAx>
        <c:axId val="735925952"/>
        <c:scaling>
          <c:orientation val="minMax"/>
          <c:max val="4"/>
          <c:min val="1"/>
        </c:scaling>
        <c:delete val="1"/>
        <c:axPos val="r"/>
        <c:majorGridlines>
          <c:spPr>
            <a:ln w="6350" cap="flat" cmpd="sng" algn="ctr">
              <a:solidFill>
                <a:schemeClr val="accent3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35881016"/>
        <c:crossesAt val="0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1.97139708142135E-2"/>
          <c:y val="3.3541551631274376E-2"/>
          <c:w val="0.96325378069329493"/>
          <c:h val="0.88868770487412541"/>
        </c:manualLayout>
      </c:layout>
      <c:bubbleChart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Значения 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07E-4BAE-915D-286A39B8EA1C}"/>
              </c:ext>
            </c:extLst>
          </c:dPt>
          <c:dPt>
            <c:idx val="1"/>
            <c:invertIfNegative val="0"/>
            <c:bubble3D val="0"/>
            <c:spPr>
              <a:solidFill>
                <a:srgbClr val="9C9B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C07E-4BAE-915D-286A39B8EA1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07E-4BAE-915D-286A39B8EA1C}"/>
              </c:ext>
            </c:extLst>
          </c:dPt>
          <c:dPt>
            <c:idx val="3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C07E-4BAE-915D-286A39B8EA1C}"/>
              </c:ext>
            </c:extLst>
          </c:dPt>
          <c:dPt>
            <c:idx val="4"/>
            <c:invertIfNegative val="0"/>
            <c:bubble3D val="0"/>
            <c:spPr>
              <a:solidFill>
                <a:srgbClr val="7777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07E-4BAE-915D-286A39B8EA1C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6-7A8E-46B3-8430-E643288F5608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C07E-4BAE-915D-286A39B8EA1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C07E-4BAE-915D-286A39B8EA1C}"/>
              </c:ext>
            </c:extLst>
          </c:dPt>
          <c:dPt>
            <c:idx val="8"/>
            <c:invertIfNegative val="0"/>
            <c:bubble3D val="0"/>
            <c:spPr>
              <a:solidFill>
                <a:srgbClr val="9C9B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07E-4BAE-915D-286A39B8EA1C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C07E-4BAE-915D-286A39B8EA1C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07E-4BAE-915D-286A39B8EA1C}"/>
              </c:ext>
            </c:extLst>
          </c:dPt>
          <c:dPt>
            <c:idx val="11"/>
            <c:invertIfNegative val="0"/>
            <c:bubble3D val="0"/>
            <c:spPr>
              <a:solidFill>
                <a:srgbClr val="7777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C07E-4BAE-915D-286A39B8EA1C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7A8E-46B3-8430-E643288F5608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C07E-4BAE-915D-286A39B8EA1C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07E-4BAE-915D-286A39B8EA1C}"/>
              </c:ext>
            </c:extLst>
          </c:dPt>
          <c:dPt>
            <c:idx val="15"/>
            <c:invertIfNegative val="0"/>
            <c:bubble3D val="0"/>
            <c:spPr>
              <a:solidFill>
                <a:srgbClr val="9C9B9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C07E-4BAE-915D-286A39B8EA1C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07E-4BAE-915D-286A39B8EA1C}"/>
              </c:ext>
            </c:extLst>
          </c:dPt>
          <c:dPt>
            <c:idx val="17"/>
            <c:invertIfNegative val="0"/>
            <c:bubble3D val="0"/>
            <c:spPr>
              <a:solidFill>
                <a:schemeClr val="tx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C07E-4BAE-915D-286A39B8EA1C}"/>
              </c:ext>
            </c:extLst>
          </c:dPt>
          <c:dPt>
            <c:idx val="18"/>
            <c:invertIfNegative val="0"/>
            <c:bubble3D val="0"/>
            <c:spPr>
              <a:solidFill>
                <a:srgbClr val="77777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07E-4BAE-915D-286A39B8EA1C}"/>
              </c:ext>
            </c:extLst>
          </c:dPt>
          <c:dPt>
            <c:idx val="19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4-7A8E-46B3-8430-E643288F5608}"/>
              </c:ext>
            </c:extLst>
          </c:dPt>
          <c:dPt>
            <c:idx val="2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C07E-4BAE-915D-286A39B8EA1C}"/>
              </c:ext>
            </c:extLst>
          </c:dPt>
          <c:dLbls>
            <c:dLbl>
              <c:idx val="2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1-C07E-4BAE-915D-286A39B8EA1C}"/>
                </c:ext>
              </c:extLst>
            </c:dLbl>
            <c:dLbl>
              <c:idx val="9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10-C07E-4BAE-915D-286A39B8EA1C}"/>
                </c:ext>
              </c:extLst>
            </c:dLbl>
            <c:dLbl>
              <c:idx val="16"/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0" rIns="0" bIns="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LegendKey val="0"/>
              <c:showVal val="0"/>
              <c:showCatName val="0"/>
              <c:showSerName val="0"/>
              <c:showPercent val="0"/>
              <c:showBubbleSize val="1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F-C07E-4BAE-915D-286A39B8EA1C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1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0"/>
              </c:ext>
            </c:extLst>
          </c:dLbls>
          <c:xVal>
            <c:numRef>
              <c:f>Лист1!$A$2:$A$15</c:f>
              <c:numCache>
                <c:formatCode>General</c:formatCode>
                <c:ptCount val="14"/>
                <c:pt idx="0">
                  <c:v>0</c:v>
                </c:pt>
                <c:pt idx="1">
                  <c:v>7</c:v>
                </c:pt>
                <c:pt idx="2">
                  <c:v>14</c:v>
                </c:pt>
                <c:pt idx="3">
                  <c:v>21</c:v>
                </c:pt>
                <c:pt idx="4">
                  <c:v>28</c:v>
                </c:pt>
                <c:pt idx="5">
                  <c:v>35</c:v>
                </c:pt>
                <c:pt idx="6">
                  <c:v>42</c:v>
                </c:pt>
                <c:pt idx="7">
                  <c:v>0</c:v>
                </c:pt>
                <c:pt idx="8">
                  <c:v>7</c:v>
                </c:pt>
                <c:pt idx="9">
                  <c:v>14</c:v>
                </c:pt>
                <c:pt idx="10">
                  <c:v>21</c:v>
                </c:pt>
                <c:pt idx="11">
                  <c:v>28</c:v>
                </c:pt>
                <c:pt idx="12">
                  <c:v>35</c:v>
                </c:pt>
                <c:pt idx="13">
                  <c:v>42</c:v>
                </c:pt>
              </c:numCache>
            </c:numRef>
          </c:xVal>
          <c:yVal>
            <c:numRef>
              <c:f>Лист1!$B$2:$B$15</c:f>
              <c:numCache>
                <c:formatCode>General</c:formatCode>
                <c:ptCount val="1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</c:numCache>
            </c:numRef>
          </c:yVal>
          <c:bubbleSize>
            <c:numRef>
              <c:f>Лист1!$C$2:$C$15</c:f>
              <c:numCache>
                <c:formatCode>General</c:formatCode>
                <c:ptCount val="14"/>
                <c:pt idx="2" formatCode="0.0">
                  <c:v>6.3</c:v>
                </c:pt>
                <c:pt idx="3" formatCode="0.0">
                  <c:v>11.5</c:v>
                </c:pt>
                <c:pt idx="4" formatCode="0.0">
                  <c:v>17.899999999999999</c:v>
                </c:pt>
                <c:pt idx="5" formatCode="0.0">
                  <c:v>34.200000000000003</c:v>
                </c:pt>
                <c:pt idx="6" formatCode="0.0">
                  <c:v>19.399999999999999</c:v>
                </c:pt>
                <c:pt idx="9" formatCode="0.0">
                  <c:v>8.6</c:v>
                </c:pt>
                <c:pt idx="10" formatCode="0.0">
                  <c:v>12.4</c:v>
                </c:pt>
                <c:pt idx="11" formatCode="0.0">
                  <c:v>16.3</c:v>
                </c:pt>
                <c:pt idx="12" formatCode="0.0">
                  <c:v>31.9</c:v>
                </c:pt>
                <c:pt idx="13" formatCode="0.0">
                  <c:v>18.8</c:v>
                </c:pt>
              </c:numCache>
            </c:numRef>
          </c:bubbleSize>
          <c:bubble3D val="0"/>
          <c:extLst>
            <c:ext xmlns:c16="http://schemas.microsoft.com/office/drawing/2014/chart" uri="{C3380CC4-5D6E-409C-BE32-E72D297353CC}">
              <c16:uniqueId val="{00000000-C07E-4BAE-915D-286A39B8EA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40"/>
        <c:showNegBubbles val="0"/>
        <c:axId val="735881016"/>
        <c:axId val="735925952"/>
      </c:bubbleChart>
      <c:valAx>
        <c:axId val="735881016"/>
        <c:scaling>
          <c:orientation val="maxMin"/>
          <c:max val="46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735925952"/>
        <c:crossesAt val="42"/>
        <c:crossBetween val="midCat"/>
        <c:majorUnit val="1"/>
        <c:minorUnit val="1"/>
      </c:valAx>
      <c:valAx>
        <c:axId val="735925952"/>
        <c:scaling>
          <c:orientation val="minMax"/>
          <c:max val="4"/>
          <c:min val="1"/>
        </c:scaling>
        <c:delete val="1"/>
        <c:axPos val="r"/>
        <c:majorGridlines>
          <c:spPr>
            <a:ln w="6350" cap="flat" cmpd="sng" algn="ctr">
              <a:solidFill>
                <a:schemeClr val="accent3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35881016"/>
        <c:crossesAt val="0"/>
        <c:crossBetween val="midCat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Affinity Index</c:v>
                </c:pt>
              </c:strCache>
            </c:strRef>
          </c:tx>
          <c:spPr>
            <a:solidFill>
              <a:srgbClr val="777776"/>
            </a:solidFill>
            <a:ln w="6350"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</c:formatCode>
                <c:ptCount val="15"/>
                <c:pt idx="0">
                  <c:v>148</c:v>
                </c:pt>
                <c:pt idx="1">
                  <c:v>264</c:v>
                </c:pt>
                <c:pt idx="2">
                  <c:v>258</c:v>
                </c:pt>
                <c:pt idx="3">
                  <c:v>88</c:v>
                </c:pt>
                <c:pt idx="9">
                  <c:v>190</c:v>
                </c:pt>
                <c:pt idx="10">
                  <c:v>215</c:v>
                </c:pt>
                <c:pt idx="11">
                  <c:v>127</c:v>
                </c:pt>
                <c:pt idx="12">
                  <c:v>53</c:v>
                </c:pt>
                <c:pt idx="13">
                  <c:v>70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6350"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2AF7-4003-B055-534AB24FD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100"/>
        <c:auto val="1"/>
        <c:lblAlgn val="ctr"/>
        <c:lblOffset val="100"/>
        <c:noMultiLvlLbl val="0"/>
      </c:catAx>
      <c:valAx>
        <c:axId val="45908736"/>
        <c:scaling>
          <c:orientation val="minMax"/>
          <c:max val="350"/>
          <c:min val="-15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3463929487116859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0.0</c:formatCode>
                <c:ptCount val="15"/>
                <c:pt idx="0">
                  <c:v>39.4</c:v>
                </c:pt>
                <c:pt idx="1">
                  <c:v>89.5</c:v>
                </c:pt>
                <c:pt idx="2">
                  <c:v>74.5</c:v>
                </c:pt>
                <c:pt idx="3">
                  <c:v>43.5</c:v>
                </c:pt>
                <c:pt idx="9">
                  <c:v>54.1</c:v>
                </c:pt>
                <c:pt idx="10">
                  <c:v>92</c:v>
                </c:pt>
                <c:pt idx="11">
                  <c:v>46.9</c:v>
                </c:pt>
                <c:pt idx="12">
                  <c:v>35.700000000000003</c:v>
                </c:pt>
                <c:pt idx="13">
                  <c:v>24.9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5C-4BE2-9BD7-EA42E93A6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5908736"/>
        <c:crosses val="autoZero"/>
        <c:auto val="1"/>
        <c:lblAlgn val="ctr"/>
        <c:lblOffset val="100"/>
        <c:noMultiLvlLbl val="0"/>
      </c:catAx>
      <c:valAx>
        <c:axId val="45908736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Affinity Internet</c:v>
                </c:pt>
              </c:strCache>
            </c:strRef>
          </c:tx>
          <c:spPr>
            <a:solidFill>
              <a:srgbClr val="777776"/>
            </a:solidFill>
            <a:ln w="6350">
              <a:noFill/>
            </a:ln>
            <a:effectLst/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</c:formatCode>
                <c:ptCount val="15"/>
                <c:pt idx="0">
                  <c:v>124</c:v>
                </c:pt>
                <c:pt idx="1">
                  <c:v>239</c:v>
                </c:pt>
                <c:pt idx="2">
                  <c:v>240</c:v>
                </c:pt>
                <c:pt idx="3">
                  <c:v>104</c:v>
                </c:pt>
                <c:pt idx="9">
                  <c:v>136</c:v>
                </c:pt>
                <c:pt idx="10">
                  <c:v>140</c:v>
                </c:pt>
                <c:pt idx="11">
                  <c:v>101</c:v>
                </c:pt>
                <c:pt idx="12">
                  <c:v>79</c:v>
                </c:pt>
                <c:pt idx="13">
                  <c:v>59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6350">
                    <a:noFill/>
                  </a:ln>
                  <a:effectLst/>
                </c14:spPr>
              </c14:invertSolidFillFmt>
            </c:ext>
            <c:ext xmlns:c16="http://schemas.microsoft.com/office/drawing/2014/chart" uri="{C3380CC4-5D6E-409C-BE32-E72D297353CC}">
              <c16:uniqueId val="{00000000-2AF7-4003-B055-534AB24FDB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6350" cap="flat" cmpd="sng" algn="ctr">
            <a:solidFill>
              <a:schemeClr val="accent3"/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100"/>
        <c:auto val="1"/>
        <c:lblAlgn val="ctr"/>
        <c:lblOffset val="100"/>
        <c:noMultiLvlLbl val="0"/>
      </c:catAx>
      <c:valAx>
        <c:axId val="45908736"/>
        <c:scaling>
          <c:orientation val="minMax"/>
          <c:max val="350"/>
          <c:min val="-150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3463929487116859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0.0</c:formatCode>
                <c:ptCount val="15"/>
                <c:pt idx="0">
                  <c:v>39.4</c:v>
                </c:pt>
                <c:pt idx="1">
                  <c:v>89.5</c:v>
                </c:pt>
                <c:pt idx="2">
                  <c:v>74.5</c:v>
                </c:pt>
                <c:pt idx="3">
                  <c:v>43.5</c:v>
                </c:pt>
                <c:pt idx="9">
                  <c:v>54.1</c:v>
                </c:pt>
                <c:pt idx="10">
                  <c:v>92</c:v>
                </c:pt>
                <c:pt idx="11">
                  <c:v>46.9</c:v>
                </c:pt>
                <c:pt idx="12">
                  <c:v>35.700000000000003</c:v>
                </c:pt>
                <c:pt idx="13">
                  <c:v>24.9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5C-4BE2-9BD7-EA42E93A6B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1"/>
        <c:axPos val="l"/>
        <c:numFmt formatCode="General" sourceLinked="1"/>
        <c:majorTickMark val="none"/>
        <c:minorTickMark val="none"/>
        <c:tickLblPos val="nextTo"/>
        <c:crossAx val="45908736"/>
        <c:crosses val="autoZero"/>
        <c:auto val="1"/>
        <c:lblAlgn val="ctr"/>
        <c:lblOffset val="100"/>
        <c:noMultiLvlLbl val="0"/>
      </c:catAx>
      <c:valAx>
        <c:axId val="45908736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4589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33181602641691077"/>
                  <c:y val="-0.20380334977035111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Пол / возраст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6B-4FB1-B5D3-12E4D8B7D82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6B-4FB1-B5D3-12E4D8B7D82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B-4FB1-B5D3-12E4D8B7D82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6B-4FB1-B5D3-12E4D8B7D82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B-4FB1-B5D3-12E4D8B7D82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B-4FB1-B5D3-12E4D8B7D82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6B-4FB1-B5D3-12E4D8B7D82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6B-4FB1-B5D3-12E4D8B7D824}"/>
                </c:ext>
              </c:extLst>
            </c:dLbl>
            <c:dLbl>
              <c:idx val="9"/>
              <c:layout>
                <c:manualLayout>
                  <c:x val="-0.33181548878847583"/>
                  <c:y val="-0.15500468655035765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Род занятий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D6B-4FB1-B5D3-12E4D8B7D82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6B-4FB1-B5D3-12E4D8B7D82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6B-4FB1-B5D3-12E4D8B7D82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D6B-4FB1-B5D3-12E4D8B7D82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D6B-4FB1-B5D3-12E4D8B7D82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D6B-4FB1-B5D3-12E4D8B7D8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6B-4FB1-B5D3-12E4D8B7D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6"/>
        <c:auto val="1"/>
        <c:lblAlgn val="ctr"/>
        <c:lblOffset val="100"/>
        <c:noMultiLvlLbl val="0"/>
      </c:catAx>
      <c:valAx>
        <c:axId val="45908736"/>
        <c:scaling>
          <c:orientation val="maxMin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"/>
          <c:y val="0.12861150859457054"/>
          <c:w val="0.99544807925073231"/>
          <c:h val="0.87138849140542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Monthly Reach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0.33181602641691077"/>
                  <c:y val="-0.20380334977035111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Пол / возраст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D6B-4FB1-B5D3-12E4D8B7D824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D6B-4FB1-B5D3-12E4D8B7D82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6B-4FB1-B5D3-12E4D8B7D82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6B-4FB1-B5D3-12E4D8B7D82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D6B-4FB1-B5D3-12E4D8B7D82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D6B-4FB1-B5D3-12E4D8B7D82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D6B-4FB1-B5D3-12E4D8B7D82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D6B-4FB1-B5D3-12E4D8B7D824}"/>
                </c:ext>
              </c:extLst>
            </c:dLbl>
            <c:dLbl>
              <c:idx val="9"/>
              <c:layout>
                <c:manualLayout>
                  <c:x val="-0.33181548878847583"/>
                  <c:y val="-0.15500468655035765"/>
                </c:manualLayout>
              </c:layout>
              <c:tx>
                <c:rich>
                  <a:bodyPr rot="-5400000" spcFirstLastPara="1" vertOverflow="ellipsis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dirty="0" smtClean="0"/>
                      <a:t>Род занятий</a:t>
                    </a:r>
                    <a:endParaRPr lang="ru-RU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D6B-4FB1-B5D3-12E4D8B7D82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D6B-4FB1-B5D3-12E4D8B7D82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BD6B-4FB1-B5D3-12E4D8B7D82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D6B-4FB1-B5D3-12E4D8B7D82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BD6B-4FB1-B5D3-12E4D8B7D82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D6B-4FB1-B5D3-12E4D8B7D8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Лист1!$A$2:$A$16</c:f>
              <c:strCache>
                <c:ptCount val="15"/>
                <c:pt idx="0">
                  <c:v>М 12-24</c:v>
                </c:pt>
                <c:pt idx="1">
                  <c:v>М 25-34</c:v>
                </c:pt>
                <c:pt idx="2">
                  <c:v>М 35-44</c:v>
                </c:pt>
                <c:pt idx="3">
                  <c:v>М 45-64</c:v>
                </c:pt>
                <c:pt idx="4">
                  <c:v>Ж 12-24</c:v>
                </c:pt>
                <c:pt idx="5">
                  <c:v>Ж 25-34</c:v>
                </c:pt>
                <c:pt idx="6">
                  <c:v>Ж 35-44</c:v>
                </c:pt>
                <c:pt idx="7">
                  <c:v>Ж 45-64</c:v>
                </c:pt>
                <c:pt idx="9">
                  <c:v>Руководители</c:v>
                </c:pt>
                <c:pt idx="10">
                  <c:v>Специалисты</c:v>
                </c:pt>
                <c:pt idx="11">
                  <c:v>Служащие</c:v>
                </c:pt>
                <c:pt idx="12">
                  <c:v>Рабочие</c:v>
                </c:pt>
                <c:pt idx="13">
                  <c:v>Учащиеся</c:v>
                </c:pt>
                <c:pt idx="14">
                  <c:v>Домохозяйки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6B-4FB1-B5D3-12E4D8B7D8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898752"/>
        <c:axId val="45908736"/>
      </c:barChart>
      <c:catAx>
        <c:axId val="45898752"/>
        <c:scaling>
          <c:orientation val="maxMin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908736"/>
        <c:crossesAt val="6"/>
        <c:auto val="1"/>
        <c:lblAlgn val="ctr"/>
        <c:lblOffset val="100"/>
        <c:noMultiLvlLbl val="0"/>
      </c:catAx>
      <c:valAx>
        <c:axId val="45908736"/>
        <c:scaling>
          <c:orientation val="maxMin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89875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2063782571162138E-2"/>
          <c:y val="3.6890334360378862E-2"/>
          <c:w val="0.90241267594718766"/>
          <c:h val="0.82054817834793392"/>
        </c:manualLayout>
      </c:layout>
      <c:areaChart>
        <c:grouping val="standar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Лист1!$A$43:$A$66</c:f>
              <c:numCache>
                <c:formatCode>[$-419]mmm\ \'yy;@</c:formatCode>
                <c:ptCount val="24"/>
                <c:pt idx="0">
                  <c:v>42461</c:v>
                </c:pt>
                <c:pt idx="1">
                  <c:v>42491</c:v>
                </c:pt>
                <c:pt idx="2">
                  <c:v>42522</c:v>
                </c:pt>
                <c:pt idx="3">
                  <c:v>42552</c:v>
                </c:pt>
                <c:pt idx="4">
                  <c:v>42583</c:v>
                </c:pt>
                <c:pt idx="5">
                  <c:v>42614</c:v>
                </c:pt>
                <c:pt idx="6">
                  <c:v>42644</c:v>
                </c:pt>
                <c:pt idx="7">
                  <c:v>42675</c:v>
                </c:pt>
                <c:pt idx="8">
                  <c:v>42705</c:v>
                </c:pt>
                <c:pt idx="9">
                  <c:v>42736</c:v>
                </c:pt>
                <c:pt idx="10">
                  <c:v>42767</c:v>
                </c:pt>
                <c:pt idx="11">
                  <c:v>42795</c:v>
                </c:pt>
                <c:pt idx="12">
                  <c:v>42826</c:v>
                </c:pt>
                <c:pt idx="13">
                  <c:v>42856</c:v>
                </c:pt>
                <c:pt idx="14">
                  <c:v>42887</c:v>
                </c:pt>
                <c:pt idx="15">
                  <c:v>42917</c:v>
                </c:pt>
                <c:pt idx="16">
                  <c:v>42948</c:v>
                </c:pt>
                <c:pt idx="17">
                  <c:v>42979</c:v>
                </c:pt>
                <c:pt idx="18">
                  <c:v>43009</c:v>
                </c:pt>
                <c:pt idx="19">
                  <c:v>43040</c:v>
                </c:pt>
                <c:pt idx="20">
                  <c:v>43070</c:v>
                </c:pt>
                <c:pt idx="21">
                  <c:v>43101</c:v>
                </c:pt>
                <c:pt idx="22">
                  <c:v>43132</c:v>
                </c:pt>
                <c:pt idx="23">
                  <c:v>43160</c:v>
                </c:pt>
              </c:numCache>
            </c:numRef>
          </c:cat>
          <c:val>
            <c:numRef>
              <c:f>Лист1!$B$43:$B$66</c:f>
              <c:numCache>
                <c:formatCode>0.0</c:formatCode>
                <c:ptCount val="24"/>
                <c:pt idx="0">
                  <c:v>582.4</c:v>
                </c:pt>
                <c:pt idx="1">
                  <c:v>617.79999999999995</c:v>
                </c:pt>
                <c:pt idx="2">
                  <c:v>576.5</c:v>
                </c:pt>
                <c:pt idx="3">
                  <c:v>580.5</c:v>
                </c:pt>
                <c:pt idx="4">
                  <c:v>489.5</c:v>
                </c:pt>
                <c:pt idx="5">
                  <c:v>515.4</c:v>
                </c:pt>
                <c:pt idx="6">
                  <c:v>462.8</c:v>
                </c:pt>
                <c:pt idx="7">
                  <c:v>473.9</c:v>
                </c:pt>
                <c:pt idx="8">
                  <c:v>369</c:v>
                </c:pt>
                <c:pt idx="9">
                  <c:v>458.8</c:v>
                </c:pt>
                <c:pt idx="10">
                  <c:v>420.9</c:v>
                </c:pt>
                <c:pt idx="11">
                  <c:v>403.5</c:v>
                </c:pt>
                <c:pt idx="12">
                  <c:v>358.7</c:v>
                </c:pt>
                <c:pt idx="13">
                  <c:v>342.1</c:v>
                </c:pt>
                <c:pt idx="14">
                  <c:v>366.8</c:v>
                </c:pt>
                <c:pt idx="15">
                  <c:v>406.7</c:v>
                </c:pt>
                <c:pt idx="16">
                  <c:v>305.8</c:v>
                </c:pt>
                <c:pt idx="17">
                  <c:v>331.1</c:v>
                </c:pt>
                <c:pt idx="18">
                  <c:v>350.5</c:v>
                </c:pt>
                <c:pt idx="19">
                  <c:v>325.89999999999998</c:v>
                </c:pt>
                <c:pt idx="20">
                  <c:v>372.6</c:v>
                </c:pt>
                <c:pt idx="21">
                  <c:v>259.60000000000002</c:v>
                </c:pt>
                <c:pt idx="22">
                  <c:v>324.60000000000002</c:v>
                </c:pt>
                <c:pt idx="23">
                  <c:v>288.39999999999998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FD-43B6-B625-216B0A5B8B6B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Лист1!$A$43:$A$66</c:f>
              <c:numCache>
                <c:formatCode>[$-419]mmm\ \'yy;@</c:formatCode>
                <c:ptCount val="24"/>
                <c:pt idx="0">
                  <c:v>42461</c:v>
                </c:pt>
                <c:pt idx="1">
                  <c:v>42491</c:v>
                </c:pt>
                <c:pt idx="2">
                  <c:v>42522</c:v>
                </c:pt>
                <c:pt idx="3">
                  <c:v>42552</c:v>
                </c:pt>
                <c:pt idx="4">
                  <c:v>42583</c:v>
                </c:pt>
                <c:pt idx="5">
                  <c:v>42614</c:v>
                </c:pt>
                <c:pt idx="6">
                  <c:v>42644</c:v>
                </c:pt>
                <c:pt idx="7">
                  <c:v>42675</c:v>
                </c:pt>
                <c:pt idx="8">
                  <c:v>42705</c:v>
                </c:pt>
                <c:pt idx="9">
                  <c:v>42736</c:v>
                </c:pt>
                <c:pt idx="10">
                  <c:v>42767</c:v>
                </c:pt>
                <c:pt idx="11">
                  <c:v>42795</c:v>
                </c:pt>
                <c:pt idx="12">
                  <c:v>42826</c:v>
                </c:pt>
                <c:pt idx="13">
                  <c:v>42856</c:v>
                </c:pt>
                <c:pt idx="14">
                  <c:v>42887</c:v>
                </c:pt>
                <c:pt idx="15">
                  <c:v>42917</c:v>
                </c:pt>
                <c:pt idx="16">
                  <c:v>42948</c:v>
                </c:pt>
                <c:pt idx="17">
                  <c:v>42979</c:v>
                </c:pt>
                <c:pt idx="18">
                  <c:v>43009</c:v>
                </c:pt>
                <c:pt idx="19">
                  <c:v>43040</c:v>
                </c:pt>
                <c:pt idx="20">
                  <c:v>43070</c:v>
                </c:pt>
                <c:pt idx="21">
                  <c:v>43101</c:v>
                </c:pt>
                <c:pt idx="22">
                  <c:v>43132</c:v>
                </c:pt>
                <c:pt idx="23">
                  <c:v>43160</c:v>
                </c:pt>
              </c:numCache>
            </c:numRef>
          </c:cat>
          <c:val>
            <c:numRef>
              <c:f>Лист1!$C$43:$C$66</c:f>
              <c:numCache>
                <c:formatCode>0.0</c:formatCode>
                <c:ptCount val="24"/>
                <c:pt idx="0">
                  <c:v>219.5</c:v>
                </c:pt>
                <c:pt idx="1">
                  <c:v>239.9</c:v>
                </c:pt>
                <c:pt idx="2">
                  <c:v>221.4</c:v>
                </c:pt>
                <c:pt idx="3">
                  <c:v>221.1</c:v>
                </c:pt>
                <c:pt idx="4">
                  <c:v>176.6</c:v>
                </c:pt>
                <c:pt idx="5">
                  <c:v>225.8</c:v>
                </c:pt>
                <c:pt idx="6">
                  <c:v>181.6</c:v>
                </c:pt>
                <c:pt idx="7">
                  <c:v>183.3</c:v>
                </c:pt>
                <c:pt idx="8">
                  <c:v>154.69999999999999</c:v>
                </c:pt>
                <c:pt idx="9">
                  <c:v>170.2</c:v>
                </c:pt>
                <c:pt idx="10">
                  <c:v>152.6</c:v>
                </c:pt>
                <c:pt idx="11">
                  <c:v>149.30000000000001</c:v>
                </c:pt>
                <c:pt idx="12">
                  <c:v>130.5</c:v>
                </c:pt>
                <c:pt idx="13">
                  <c:v>142.6</c:v>
                </c:pt>
                <c:pt idx="14">
                  <c:v>136.5</c:v>
                </c:pt>
                <c:pt idx="15">
                  <c:v>145.9</c:v>
                </c:pt>
                <c:pt idx="16">
                  <c:v>125</c:v>
                </c:pt>
                <c:pt idx="17">
                  <c:v>127.6</c:v>
                </c:pt>
                <c:pt idx="18">
                  <c:v>129.69999999999999</c:v>
                </c:pt>
                <c:pt idx="19">
                  <c:v>145</c:v>
                </c:pt>
                <c:pt idx="20">
                  <c:v>130.4</c:v>
                </c:pt>
                <c:pt idx="21">
                  <c:v>89.9</c:v>
                </c:pt>
                <c:pt idx="22">
                  <c:v>120.7</c:v>
                </c:pt>
                <c:pt idx="23">
                  <c:v>104.9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FD-43B6-B625-216B0A5B8B6B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noFill/>
            </a:ln>
            <a:effectLst/>
          </c:spPr>
          <c:cat>
            <c:numRef>
              <c:f>Лист1!$A$43:$A$66</c:f>
              <c:numCache>
                <c:formatCode>[$-419]mmm\ \'yy;@</c:formatCode>
                <c:ptCount val="24"/>
                <c:pt idx="0">
                  <c:v>42461</c:v>
                </c:pt>
                <c:pt idx="1">
                  <c:v>42491</c:v>
                </c:pt>
                <c:pt idx="2">
                  <c:v>42522</c:v>
                </c:pt>
                <c:pt idx="3">
                  <c:v>42552</c:v>
                </c:pt>
                <c:pt idx="4">
                  <c:v>42583</c:v>
                </c:pt>
                <c:pt idx="5">
                  <c:v>42614</c:v>
                </c:pt>
                <c:pt idx="6">
                  <c:v>42644</c:v>
                </c:pt>
                <c:pt idx="7">
                  <c:v>42675</c:v>
                </c:pt>
                <c:pt idx="8">
                  <c:v>42705</c:v>
                </c:pt>
                <c:pt idx="9">
                  <c:v>42736</c:v>
                </c:pt>
                <c:pt idx="10">
                  <c:v>42767</c:v>
                </c:pt>
                <c:pt idx="11">
                  <c:v>42795</c:v>
                </c:pt>
                <c:pt idx="12">
                  <c:v>42826</c:v>
                </c:pt>
                <c:pt idx="13">
                  <c:v>42856</c:v>
                </c:pt>
                <c:pt idx="14">
                  <c:v>42887</c:v>
                </c:pt>
                <c:pt idx="15">
                  <c:v>42917</c:v>
                </c:pt>
                <c:pt idx="16">
                  <c:v>42948</c:v>
                </c:pt>
                <c:pt idx="17">
                  <c:v>42979</c:v>
                </c:pt>
                <c:pt idx="18">
                  <c:v>43009</c:v>
                </c:pt>
                <c:pt idx="19">
                  <c:v>43040</c:v>
                </c:pt>
                <c:pt idx="20">
                  <c:v>43070</c:v>
                </c:pt>
                <c:pt idx="21">
                  <c:v>43101</c:v>
                </c:pt>
                <c:pt idx="22">
                  <c:v>43132</c:v>
                </c:pt>
                <c:pt idx="23">
                  <c:v>43160</c:v>
                </c:pt>
              </c:numCache>
            </c:numRef>
          </c:cat>
          <c:val>
            <c:numRef>
              <c:f>Лист1!$D$43:$D$66</c:f>
            </c:numRef>
          </c:val>
          <c:extLst>
            <c:ext xmlns:c16="http://schemas.microsoft.com/office/drawing/2014/chart" uri="{C3380CC4-5D6E-409C-BE32-E72D297353CC}">
              <c16:uniqueId val="{00000002-81FD-43B6-B625-216B0A5B8B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9030432"/>
        <c:axId val="2129032208"/>
      </c:areaChart>
      <c:dateAx>
        <c:axId val="2129030432"/>
        <c:scaling>
          <c:orientation val="minMax"/>
        </c:scaling>
        <c:delete val="0"/>
        <c:axPos val="b"/>
        <c:numFmt formatCode="[$-419]mmm\ \'yy;@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prstDash val="solid"/>
            <a:round/>
          </a:ln>
          <a:effectLst/>
        </c:spPr>
        <c:txPr>
          <a:bodyPr rot="-27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29032208"/>
        <c:crosses val="autoZero"/>
        <c:auto val="1"/>
        <c:lblOffset val="100"/>
        <c:baseTimeUnit val="months"/>
      </c:dateAx>
      <c:valAx>
        <c:axId val="2129032208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accent3"/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3C3C3B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290304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200"/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25.9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rgbClr val="006DBD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rgbClr val="6345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Лист1!$I$2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7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 12-24</c:v>
                </c:pt>
              </c:strCache>
            </c:strRef>
          </c:tx>
          <c:spPr>
            <a:solidFill>
              <a:srgbClr val="FFEB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9.1999999999999993</c:v>
                </c:pt>
                <c:pt idx="1">
                  <c:v>11</c:v>
                </c:pt>
                <c:pt idx="2">
                  <c:v>13.7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C9-4B07-8BAC-92221C4262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 25-34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11.7</c:v>
                </c:pt>
                <c:pt idx="1">
                  <c:v>13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C9-4B07-8BAC-92221C4262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М 35-44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10</c:v>
                </c:pt>
                <c:pt idx="1">
                  <c:v>10.8</c:v>
                </c:pt>
                <c:pt idx="2">
                  <c:v>25.8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C9-4B07-8BAC-92221C4262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М 45-64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3"/>
                <c:pt idx="0">
                  <c:v>17.100000000000001</c:v>
                </c:pt>
                <c:pt idx="1">
                  <c:v>14.5</c:v>
                </c:pt>
                <c:pt idx="2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C9-4B07-8BAC-92221C4262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Ж 12-24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Лист1!$F$2:$F$4</c:f>
              <c:numCache>
                <c:formatCode>0.0</c:formatCode>
                <c:ptCount val="3"/>
                <c:pt idx="0">
                  <c:v>8.9</c:v>
                </c:pt>
                <c:pt idx="1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4C9-4B07-8BAC-92221C4262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Ж 25-34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Лист1!$G$2:$G$4</c:f>
              <c:numCache>
                <c:formatCode>0.0</c:formatCode>
                <c:ptCount val="3"/>
                <c:pt idx="0">
                  <c:v>11.6</c:v>
                </c:pt>
                <c:pt idx="1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4C9-4B07-8BAC-92221C4262A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Ж 35-44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Лист1!$H$2:$H$4</c:f>
              <c:numCache>
                <c:formatCode>0.0</c:formatCode>
                <c:ptCount val="3"/>
                <c:pt idx="0">
                  <c:v>10.6</c:v>
                </c:pt>
                <c:pt idx="1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4C9-4B07-8BAC-92221C4262A7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Ж 45-64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Лист1!$I$2:$I$4</c:f>
              <c:numCache>
                <c:formatCode>0.0</c:formatCode>
                <c:ptCount val="3"/>
                <c:pt idx="0">
                  <c:v>21</c:v>
                </c:pt>
                <c:pt idx="1">
                  <c:v>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4C9-4B07-8BAC-92221C4262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rgbClr val="00AA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35.9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  <c:pt idx="0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rgbClr val="3C3C3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Лист1!$E$2</c:f>
              <c:numCache>
                <c:formatCode>0.0</c:formatCode>
                <c:ptCount val="1"/>
                <c:pt idx="0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A7-420B-BDA6-996FC86D35BF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rgbClr val="FCE800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Лист1!$F$2</c:f>
              <c:numCache>
                <c:formatCode>0.0</c:formatCode>
                <c:ptCount val="1"/>
                <c:pt idx="0">
                  <c:v>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4A7-420B-BDA6-996FC86D35BF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Лист1!$G$2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5-84A7-420B-BDA6-996FC86D35BF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rgbClr val="006FB8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Лист1!$H$2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6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0288632400795198E-2"/>
          <c:y val="0.10569069490907505"/>
          <c:w val="0.92940009035755766"/>
          <c:h val="0.8603345005942345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руководители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9.9</c:v>
                </c:pt>
                <c:pt idx="1">
                  <c:v>13.8</c:v>
                </c:pt>
                <c:pt idx="2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FE-48A7-A444-0AF761FE2E9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специалисты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14.8</c:v>
                </c:pt>
                <c:pt idx="1">
                  <c:v>22.8</c:v>
                </c:pt>
                <c:pt idx="2">
                  <c:v>31.9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FE-48A7-A444-0AF761FE2E9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служащие</c:v>
                </c:pt>
              </c:strCache>
            </c:strRef>
          </c:tx>
          <c:spPr>
            <a:solidFill>
              <a:srgbClr val="777776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Лист1!$D$2:$D$4</c:f>
              <c:numCache>
                <c:formatCode>0.0</c:formatCode>
                <c:ptCount val="3"/>
                <c:pt idx="0">
                  <c:v>12.9</c:v>
                </c:pt>
                <c:pt idx="1">
                  <c:v>16.100000000000001</c:v>
                </c:pt>
                <c:pt idx="2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AFE-48A7-A444-0AF761FE2E91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рабочие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Лист1!$E$2:$E$4</c:f>
              <c:numCache>
                <c:formatCode>0.0</c:formatCode>
                <c:ptCount val="3"/>
                <c:pt idx="0">
                  <c:v>23.1</c:v>
                </c:pt>
                <c:pt idx="1">
                  <c:v>15.7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AFE-48A7-A444-0AF761FE2E91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учащиеся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Лист1!$F$2:$F$4</c:f>
              <c:numCache>
                <c:formatCode>0.0</c:formatCode>
                <c:ptCount val="3"/>
                <c:pt idx="0">
                  <c:v>12.3</c:v>
                </c:pt>
                <c:pt idx="1">
                  <c:v>14.6</c:v>
                </c:pt>
                <c:pt idx="2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AFE-48A7-A444-0AF761FE2E91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домохозяйки</c:v>
                </c:pt>
              </c:strCache>
            </c:strRef>
          </c:tx>
          <c:spPr>
            <a:solidFill>
              <a:srgbClr val="9C9B9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Лист1!$G$2:$G$4</c:f>
              <c:numCache>
                <c:formatCode>0.0</c:formatCode>
                <c:ptCount val="3"/>
                <c:pt idx="0">
                  <c:v>7.5</c:v>
                </c:pt>
                <c:pt idx="1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AFE-48A7-A444-0AF761FE2E91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др. неработающие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0" rIns="0" bIns="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Население  России</c:v>
                </c:pt>
                <c:pt idx="1">
                  <c:v>Интернет в целом</c:v>
                </c:pt>
                <c:pt idx="2">
                  <c:v>Drive.ru</c:v>
                </c:pt>
              </c:strCache>
            </c:strRef>
          </c:cat>
          <c:val>
            <c:numRef>
              <c:f>Лист1!$H$2:$H$4</c:f>
              <c:numCache>
                <c:formatCode>0.0</c:formatCode>
                <c:ptCount val="3"/>
                <c:pt idx="0">
                  <c:v>17.399999999999999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AFE-48A7-A444-0AF761FE2E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serLines>
          <c:spPr>
            <a:ln>
              <a:solidFill>
                <a:srgbClr val="3C3C3B"/>
              </a:solidFill>
              <a:prstDash val="sysDash"/>
            </a:ln>
          </c:spPr>
        </c:serLines>
        <c:axId val="812648096"/>
        <c:axId val="812649408"/>
      </c:barChart>
      <c:catAx>
        <c:axId val="81264809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12649408"/>
        <c:crosses val="autoZero"/>
        <c:auto val="1"/>
        <c:lblAlgn val="ctr"/>
        <c:lblOffset val="100"/>
        <c:noMultiLvlLbl val="0"/>
      </c:catAx>
      <c:valAx>
        <c:axId val="812649408"/>
        <c:scaling>
          <c:orientation val="maxMin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low"/>
        <c:crossAx val="812648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924549569921944"/>
          <c:y val="0.10618321999238139"/>
          <c:w val="0.75075450430078061"/>
          <c:h val="0.875687937569894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Выше среднего</c:v>
                </c:pt>
              </c:strCache>
            </c:strRef>
          </c:tx>
          <c:spPr>
            <a:solidFill>
              <a:srgbClr val="604695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55.6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7-420B-BDA6-996FC86D35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Средний</c:v>
                </c:pt>
              </c:strCache>
            </c:strRef>
          </c:tx>
          <c:spPr>
            <a:solidFill>
              <a:srgbClr val="4C4C4B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30.2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A7-420B-BDA6-996FC86D35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Ниже среднего</c:v>
                </c:pt>
              </c:strCache>
            </c:strRef>
          </c:tx>
          <c:spPr>
            <a:solidFill>
              <a:srgbClr val="00AA94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vert="horz" lIns="0" tIns="0" rIns="0" bIns="0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Россия 100 k+</c:v>
                </c:pt>
              </c:strCache>
            </c:strRef>
          </c:cat>
          <c:val>
            <c:numRef>
              <c:f>Лист1!$D$2</c:f>
              <c:numCache>
                <c:formatCode>0.0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2-84A7-420B-BDA6-996FC86D3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0"/>
        <c:overlap val="100"/>
        <c:serLines>
          <c:spPr>
            <a:ln w="6350" cap="flat" cmpd="sng" algn="ctr">
              <a:solidFill>
                <a:srgbClr val="3C3C3B"/>
              </a:solidFill>
              <a:prstDash val="sysDash"/>
              <a:round/>
            </a:ln>
            <a:effectLst/>
          </c:spPr>
        </c:serLines>
        <c:axId val="566901600"/>
        <c:axId val="566907832"/>
      </c:barChart>
      <c:catAx>
        <c:axId val="56690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566907832"/>
        <c:crosses val="autoZero"/>
        <c:auto val="1"/>
        <c:lblAlgn val="ctr"/>
        <c:lblOffset val="100"/>
        <c:noMultiLvlLbl val="0"/>
      </c:catAx>
      <c:valAx>
        <c:axId val="566907832"/>
        <c:scaling>
          <c:orientation val="minMax"/>
        </c:scaling>
        <c:delete val="1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crossAx val="566901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ru-RU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5429C-AAC8-47C6-B497-10DB3F5FDA55}" type="datetimeFigureOut">
              <a:rPr lang="ru-RU" smtClean="0"/>
              <a:pPr/>
              <a:t>10.05.2018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C92BE-E8C3-47F1-AC4E-9E5FE71D404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733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A5CB93B-A919-4C6C-9C11-A36781FDCE38}" type="datetimeFigureOut">
              <a:rPr lang="en-AU"/>
              <a:pPr>
                <a:defRPr/>
              </a:pPr>
              <a:t>10/05/2018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A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6411931-56BA-4D0B-8C7D-521BE0F7056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30518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00C33-90AE-4963-9AD8-3B07939F57E9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782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411931-56BA-4D0B-8C7D-521BE0F70560}" type="slidenum">
              <a:rPr lang="en-AU" smtClean="0"/>
              <a:pPr>
                <a:defRPr/>
              </a:pPr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4524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411931-56BA-4D0B-8C7D-521BE0F70560}" type="slidenum">
              <a:rPr lang="en-AU" smtClean="0"/>
              <a:pPr>
                <a:defRPr/>
              </a:pPr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3980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C141AC-F09D-45BD-B9B5-7F5BB41346B7}" type="slidenum">
              <a:rPr lang="ru-RU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5179485" y="6513911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791773-2094-4607-991E-D3D0430CAD66}" type="slidenum">
              <a:rPr lang="ru-RU" sz="1200">
                <a:solidFill>
                  <a:prstClr val="black"/>
                </a:solidFill>
              </a:rPr>
              <a:pPr algn="r"/>
              <a:t>11</a:t>
            </a:fld>
            <a:endParaRPr lang="ru-RU" sz="1200">
              <a:solidFill>
                <a:prstClr val="black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1" y="3257551"/>
            <a:ext cx="6705600" cy="30861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4262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C141AC-F09D-45BD-B9B5-7F5BB41346B7}" type="slidenum">
              <a:rPr lang="ru-RU">
                <a:solidFill>
                  <a:prstClr val="black"/>
                </a:solidFill>
              </a:rPr>
              <a:pPr/>
              <a:t>12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5179485" y="6513911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791773-2094-4607-991E-D3D0430CAD66}" type="slidenum">
              <a:rPr lang="ru-RU" sz="1200">
                <a:solidFill>
                  <a:prstClr val="black"/>
                </a:solidFill>
              </a:rPr>
              <a:pPr algn="r"/>
              <a:t>12</a:t>
            </a:fld>
            <a:endParaRPr lang="ru-RU" sz="1200">
              <a:solidFill>
                <a:prstClr val="black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286000" y="514350"/>
            <a:ext cx="4572000" cy="2571750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1" y="3257551"/>
            <a:ext cx="6705600" cy="30861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252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avoronkov/Desktop/dsr-19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file://localhost/Users/avoronkov/Desktop/dsr-19.png" TargetMode="Externa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алит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 userDrawn="1">
            <p:extLst/>
          </p:nvPr>
        </p:nvGraphicFramePr>
        <p:xfrm>
          <a:off x="338733" y="1497459"/>
          <a:ext cx="66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36017118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4009867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69198155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6649608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38283364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252 232 0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883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60 60 59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76 76 75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4C4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119 119 118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77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156 155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155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C9B9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188 188 187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B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3895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0 175 159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F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83 186 170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A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122 197 185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5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150 208 202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D0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795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96 70 149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105 84 158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549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109 98 168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62A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117 118 181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76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131 137 194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9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8597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0 111 184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0 128 196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60 147 208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93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107 167 219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A7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149 191 231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B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5913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233 82 136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236 109 151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D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239 134 169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6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241 156 185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9C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244 179 203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3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12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01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Главная под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795" y="-26277"/>
            <a:ext cx="12298007" cy="6919310"/>
          </a:xfrm>
          <a:prstGeom prst="rect">
            <a:avLst/>
          </a:prstGeom>
        </p:spPr>
      </p:pic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80276" y="4530761"/>
            <a:ext cx="10703034" cy="135765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lnSpc>
                <a:spcPct val="100000"/>
              </a:lnSpc>
              <a:defRPr sz="3200" cap="none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en-GB" dirty="0"/>
          </a:p>
        </p:txBody>
      </p:sp>
      <p:pic>
        <p:nvPicPr>
          <p:cNvPr id="6" name="Изображение 7" descr="creative_PPT_2.pdf"/>
          <p:cNvPicPr>
            <a:picLocks noChangeAspect="1"/>
          </p:cNvPicPr>
          <p:nvPr userDrawn="1"/>
        </p:nvPicPr>
        <p:blipFill rotWithShape="1">
          <a:blip r:embed="rId4" cstate="email">
            <a:clrChange>
              <a:clrFrom>
                <a:srgbClr val="00A590"/>
              </a:clrFrom>
              <a:clrTo>
                <a:srgbClr val="00A5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933" t="8320" r="87084" b="77487"/>
          <a:stretch/>
        </p:blipFill>
        <p:spPr>
          <a:xfrm>
            <a:off x="280276" y="280800"/>
            <a:ext cx="973394" cy="973393"/>
          </a:xfrm>
          <a:prstGeom prst="rect">
            <a:avLst/>
          </a:prstGeom>
        </p:spPr>
      </p:pic>
      <p:sp>
        <p:nvSpPr>
          <p:cNvPr id="7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280276" y="5888416"/>
            <a:ext cx="10702925" cy="96958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lnSpc>
                <a:spcPct val="100000"/>
              </a:lnSpc>
              <a:spcBef>
                <a:spcPts val="0"/>
              </a:spcBef>
              <a:defRPr sz="230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830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литр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/>
          </p:nvPr>
        </p:nvGraphicFramePr>
        <p:xfrm>
          <a:off x="338733" y="1497459"/>
          <a:ext cx="66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36017118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4009867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69198155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6649608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38283364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252 232 0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883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60 60 59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76 76 75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4C4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119 119 118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77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156 155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155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C9B9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188 188 187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B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3895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0 175 159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F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83 186 170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A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122 197 185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5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150 208 202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D0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795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96 70 149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105 84 158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549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109 98 168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62A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117 118 181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76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131 137 194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9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8597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0 111 184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0 128 196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60 147 208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93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107 167 219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A7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149 191 231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B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5913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233 82 136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236 109 151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D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239 134 169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6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241 156 185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9C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244 179 203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3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12632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 userDrawn="1">
            <p:extLst/>
          </p:nvPr>
        </p:nvGraphicFramePr>
        <p:xfrm>
          <a:off x="338733" y="1497459"/>
          <a:ext cx="6660000" cy="32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3601711805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40098671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69198155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1664960843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3382833645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252 232 0</a:t>
                      </a: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9883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60 60 59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76 76 75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C4C4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119 119 118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777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156 155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</a:rPr>
                        <a:t> 155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C9B9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188 188 187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CB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738958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0 175 159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F9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83 186 170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3BA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122 197 185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C5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150 208 202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D0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7952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96 70 149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105 84 158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9549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109 98 168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62A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117 118 181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576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131 137 194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89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88597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0 111 184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0 128 196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0C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60 147 208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C93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107 167 219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BA7D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149 191 231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BF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59135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233 82 136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236 109 151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6D9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239 134 169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86A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241 156 185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19CB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bg1"/>
                          </a:solidFill>
                        </a:rPr>
                        <a:t>244 179 203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4B3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12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99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.3_5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2" y="1260000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2087459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291491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5" name="Текст 18"/>
          <p:cNvSpPr>
            <a:spLocks noGrp="1"/>
          </p:cNvSpPr>
          <p:nvPr>
            <p:ph type="body" sz="quarter" idx="28"/>
          </p:nvPr>
        </p:nvSpPr>
        <p:spPr>
          <a:xfrm>
            <a:off x="338732" y="3742377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56983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9" name="Текст 18"/>
          <p:cNvSpPr>
            <a:spLocks noGrp="1"/>
          </p:cNvSpPr>
          <p:nvPr>
            <p:ph type="body" sz="quarter" idx="32"/>
          </p:nvPr>
        </p:nvSpPr>
        <p:spPr>
          <a:xfrm>
            <a:off x="338732" y="456983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0" name="Прямоугольник 39"/>
          <p:cNvSpPr/>
          <p:nvPr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 bwMode="ltGray">
          <a:xfrm>
            <a:off x="3388473" y="2087459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 bwMode="ltGray">
          <a:xfrm>
            <a:off x="3388473" y="291491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 bwMode="ltGray">
          <a:xfrm>
            <a:off x="3388473" y="3742377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 bwMode="ltGray">
          <a:xfrm>
            <a:off x="3388473" y="4569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Текст 2"/>
          <p:cNvSpPr>
            <a:spLocks noGrp="1"/>
          </p:cNvSpPr>
          <p:nvPr>
            <p:ph type="body" sz="quarter" idx="35"/>
          </p:nvPr>
        </p:nvSpPr>
        <p:spPr>
          <a:xfrm>
            <a:off x="3388473" y="2087459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36"/>
          </p:nvPr>
        </p:nvSpPr>
        <p:spPr>
          <a:xfrm>
            <a:off x="3388473" y="1260000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3742377"/>
            <a:ext cx="8438400" cy="720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8"/>
          </p:nvPr>
        </p:nvSpPr>
        <p:spPr>
          <a:xfrm>
            <a:off x="3388473" y="291491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Прямоугольник 21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 userDrawn="1"/>
        </p:nvSpPr>
        <p:spPr bwMode="ltGray">
          <a:xfrm>
            <a:off x="3388473" y="2087459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 userDrawn="1"/>
        </p:nvSpPr>
        <p:spPr bwMode="ltGray">
          <a:xfrm>
            <a:off x="3388473" y="291491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 userDrawn="1"/>
        </p:nvSpPr>
        <p:spPr bwMode="ltGray">
          <a:xfrm>
            <a:off x="3388473" y="3742377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 userDrawn="1"/>
        </p:nvSpPr>
        <p:spPr bwMode="ltGray">
          <a:xfrm>
            <a:off x="3388473" y="4569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710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.4_6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21"/>
          </p:nvPr>
        </p:nvSpPr>
        <p:spPr>
          <a:xfrm>
            <a:off x="3388473" y="1260000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3" y="1260000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8" name="Текст 2"/>
          <p:cNvSpPr>
            <a:spLocks noGrp="1"/>
          </p:cNvSpPr>
          <p:nvPr>
            <p:ph type="body" sz="quarter" idx="23"/>
          </p:nvPr>
        </p:nvSpPr>
        <p:spPr>
          <a:xfrm>
            <a:off x="3388473" y="2641536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195076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Текст 2"/>
          <p:cNvSpPr>
            <a:spLocks noGrp="1"/>
          </p:cNvSpPr>
          <p:nvPr>
            <p:ph type="body" sz="quarter" idx="25"/>
          </p:nvPr>
        </p:nvSpPr>
        <p:spPr>
          <a:xfrm>
            <a:off x="3388473" y="1950768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4023072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4" name="Текст 2"/>
          <p:cNvSpPr>
            <a:spLocks noGrp="1"/>
          </p:cNvSpPr>
          <p:nvPr>
            <p:ph type="body" sz="quarter" idx="27"/>
          </p:nvPr>
        </p:nvSpPr>
        <p:spPr>
          <a:xfrm>
            <a:off x="3388473" y="3332304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713838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0" name="Прямоугольник 39"/>
          <p:cNvSpPr/>
          <p:nvPr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 bwMode="ltGray">
          <a:xfrm>
            <a:off x="3388473" y="195076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 bwMode="ltGray">
          <a:xfrm>
            <a:off x="3388473" y="2641536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 bwMode="ltGray">
          <a:xfrm>
            <a:off x="3388473" y="3332304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 bwMode="ltGray">
          <a:xfrm>
            <a:off x="3388473" y="4713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8" name="Текст 18"/>
          <p:cNvSpPr>
            <a:spLocks noGrp="1"/>
          </p:cNvSpPr>
          <p:nvPr>
            <p:ph type="body" sz="quarter" idx="35"/>
          </p:nvPr>
        </p:nvSpPr>
        <p:spPr>
          <a:xfrm>
            <a:off x="338732" y="2641536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9" name="Текст 18"/>
          <p:cNvSpPr>
            <a:spLocks noGrp="1"/>
          </p:cNvSpPr>
          <p:nvPr>
            <p:ph type="body" sz="quarter" idx="36"/>
          </p:nvPr>
        </p:nvSpPr>
        <p:spPr>
          <a:xfrm>
            <a:off x="338732" y="3332304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0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4023072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1" name="Прямоугольник 50"/>
          <p:cNvSpPr/>
          <p:nvPr/>
        </p:nvSpPr>
        <p:spPr bwMode="ltGray">
          <a:xfrm>
            <a:off x="3388473" y="4023072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7" name="Текст 18"/>
          <p:cNvSpPr>
            <a:spLocks noGrp="1"/>
          </p:cNvSpPr>
          <p:nvPr>
            <p:ph type="body" sz="quarter" idx="38"/>
          </p:nvPr>
        </p:nvSpPr>
        <p:spPr>
          <a:xfrm>
            <a:off x="338732" y="471383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Прямоугольник 24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 userDrawn="1"/>
        </p:nvSpPr>
        <p:spPr bwMode="ltGray">
          <a:xfrm>
            <a:off x="3388473" y="195076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 userDrawn="1"/>
        </p:nvSpPr>
        <p:spPr bwMode="ltGray">
          <a:xfrm>
            <a:off x="3388473" y="2641536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 userDrawn="1"/>
        </p:nvSpPr>
        <p:spPr bwMode="ltGray">
          <a:xfrm>
            <a:off x="3388473" y="3332304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 userDrawn="1"/>
        </p:nvSpPr>
        <p:spPr bwMode="ltGray">
          <a:xfrm>
            <a:off x="3388473" y="4713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 userDrawn="1"/>
        </p:nvSpPr>
        <p:spPr bwMode="ltGray">
          <a:xfrm>
            <a:off x="3388473" y="4023072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31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Серые таблицы 1.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аблица 2"/>
          <p:cNvSpPr>
            <a:spLocks noGrp="1"/>
          </p:cNvSpPr>
          <p:nvPr>
            <p:ph type="tbl" sz="quarter" idx="16"/>
          </p:nvPr>
        </p:nvSpPr>
        <p:spPr>
          <a:xfrm>
            <a:off x="338733" y="1260000"/>
            <a:ext cx="11488737" cy="4424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40063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Круглые та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020855" y="2830882"/>
            <a:ext cx="6162806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045907" y="3792251"/>
            <a:ext cx="6150279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958225" y="4751538"/>
            <a:ext cx="6328575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8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sz="quarter" idx="42"/>
          </p:nvPr>
        </p:nvSpPr>
        <p:spPr>
          <a:xfrm>
            <a:off x="2390733" y="1800000"/>
            <a:ext cx="9435600" cy="3884400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cxnSp>
        <p:nvCxnSpPr>
          <p:cNvPr id="11" name="Прямая соединительная линия 10"/>
          <p:cNvCxnSpPr/>
          <p:nvPr userDrawn="1"/>
        </p:nvCxnSpPr>
        <p:spPr>
          <a:xfrm>
            <a:off x="4020855" y="2830882"/>
            <a:ext cx="6162806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 userDrawn="1"/>
        </p:nvCxnSpPr>
        <p:spPr>
          <a:xfrm>
            <a:off x="4045907" y="3792251"/>
            <a:ext cx="6150279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3958225" y="4751538"/>
            <a:ext cx="6328575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866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Диаграмма и леген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596755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Диаграмма и легенд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22"/>
          </p:nvPr>
        </p:nvSpPr>
        <p:spPr>
          <a:xfrm>
            <a:off x="9295956" y="1260000"/>
            <a:ext cx="2530376" cy="53248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2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7" name="Трапеция 16"/>
            <p:cNvSpPr>
              <a:spLocks/>
            </p:cNvSpPr>
            <p:nvPr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18" name="Трапеция 17"/>
            <p:cNvSpPr>
              <a:spLocks/>
            </p:cNvSpPr>
            <p:nvPr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sp>
        <p:nvSpPr>
          <p:cNvPr id="19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grpSp>
        <p:nvGrpSpPr>
          <p:cNvPr id="14" name="Группа 13"/>
          <p:cNvGrpSpPr/>
          <p:nvPr userDrawn="1"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5" name="Трапеция 14"/>
            <p:cNvSpPr>
              <a:spLocks/>
            </p:cNvSpPr>
            <p:nvPr userDrawn="1"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20" name="Трапеция 19"/>
            <p:cNvSpPr>
              <a:spLocks/>
            </p:cNvSpPr>
            <p:nvPr userDrawn="1"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sp>
        <p:nvSpPr>
          <p:cNvPr id="21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41630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4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2869533" y="1260000"/>
            <a:ext cx="89568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288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099050" y="1226313"/>
            <a:ext cx="0" cy="4622037"/>
          </a:xfrm>
          <a:prstGeom prst="line">
            <a:avLst/>
          </a:prstGeom>
          <a:ln w="635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 userDrawn="1"/>
        </p:nvCxnSpPr>
        <p:spPr>
          <a:xfrm>
            <a:off x="5099050" y="1226313"/>
            <a:ext cx="0" cy="4622037"/>
          </a:xfrm>
          <a:prstGeom prst="line">
            <a:avLst/>
          </a:prstGeom>
          <a:ln w="635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761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6606333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graphicFrame>
        <p:nvGraphicFramePr>
          <p:cNvPr id="9" name="Graph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657441"/>
              </p:ext>
            </p:extLst>
          </p:nvPr>
        </p:nvGraphicFramePr>
        <p:xfrm>
          <a:off x="3132000" y="1260475"/>
          <a:ext cx="55800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430628173"/>
              </p:ext>
            </p:extLst>
          </p:nvPr>
        </p:nvGraphicFramePr>
        <p:xfrm>
          <a:off x="3132000" y="1260475"/>
          <a:ext cx="55800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40746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3_5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2" y="1260000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2087459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291491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5" name="Текст 18"/>
          <p:cNvSpPr>
            <a:spLocks noGrp="1"/>
          </p:cNvSpPr>
          <p:nvPr>
            <p:ph type="body" sz="quarter" idx="28"/>
          </p:nvPr>
        </p:nvSpPr>
        <p:spPr>
          <a:xfrm>
            <a:off x="338732" y="3742377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56983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9" name="Текст 18"/>
          <p:cNvSpPr>
            <a:spLocks noGrp="1"/>
          </p:cNvSpPr>
          <p:nvPr>
            <p:ph type="body" sz="quarter" idx="32"/>
          </p:nvPr>
        </p:nvSpPr>
        <p:spPr>
          <a:xfrm>
            <a:off x="338732" y="4569838"/>
            <a:ext cx="2592000" cy="72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0" name="Прямоугольник 39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 userDrawn="1"/>
        </p:nvSpPr>
        <p:spPr bwMode="ltGray">
          <a:xfrm>
            <a:off x="3388473" y="2087459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 userDrawn="1"/>
        </p:nvSpPr>
        <p:spPr bwMode="ltGray">
          <a:xfrm>
            <a:off x="3388473" y="291491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 userDrawn="1"/>
        </p:nvSpPr>
        <p:spPr bwMode="ltGray">
          <a:xfrm>
            <a:off x="3388473" y="3742377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 userDrawn="1"/>
        </p:nvSpPr>
        <p:spPr bwMode="ltGray">
          <a:xfrm>
            <a:off x="3388473" y="4569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27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4" name="Текст 2"/>
          <p:cNvSpPr>
            <a:spLocks noGrp="1"/>
          </p:cNvSpPr>
          <p:nvPr>
            <p:ph type="body" sz="quarter" idx="35"/>
          </p:nvPr>
        </p:nvSpPr>
        <p:spPr>
          <a:xfrm>
            <a:off x="3388473" y="2087459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5" name="Текст 2"/>
          <p:cNvSpPr>
            <a:spLocks noGrp="1"/>
          </p:cNvSpPr>
          <p:nvPr>
            <p:ph type="body" sz="quarter" idx="36"/>
          </p:nvPr>
        </p:nvSpPr>
        <p:spPr>
          <a:xfrm>
            <a:off x="3388473" y="1260000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6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3742377"/>
            <a:ext cx="8438400" cy="720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8"/>
          </p:nvPr>
        </p:nvSpPr>
        <p:spPr>
          <a:xfrm>
            <a:off x="3388473" y="2914918"/>
            <a:ext cx="8438400" cy="720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1000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Главная под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795" y="-26277"/>
            <a:ext cx="12298007" cy="6919310"/>
          </a:xfrm>
          <a:prstGeom prst="rect">
            <a:avLst/>
          </a:prstGeom>
        </p:spPr>
      </p:pic>
      <p:sp>
        <p:nvSpPr>
          <p:cNvPr id="5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280276" y="4530761"/>
            <a:ext cx="10703034" cy="135765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>
              <a:lnSpc>
                <a:spcPct val="100000"/>
              </a:lnSpc>
              <a:defRPr sz="3200" cap="none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en-GB" dirty="0"/>
          </a:p>
        </p:txBody>
      </p:sp>
      <p:pic>
        <p:nvPicPr>
          <p:cNvPr id="6" name="Изображение 7" descr="creative_PPT_2.pdf"/>
          <p:cNvPicPr>
            <a:picLocks noChangeAspect="1"/>
          </p:cNvPicPr>
          <p:nvPr/>
        </p:nvPicPr>
        <p:blipFill rotWithShape="1">
          <a:blip r:embed="rId4" cstate="email">
            <a:clrChange>
              <a:clrFrom>
                <a:srgbClr val="00A590"/>
              </a:clrFrom>
              <a:clrTo>
                <a:srgbClr val="00A5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933" t="8320" r="87084" b="77487"/>
          <a:stretch/>
        </p:blipFill>
        <p:spPr>
          <a:xfrm>
            <a:off x="280276" y="280800"/>
            <a:ext cx="973394" cy="973393"/>
          </a:xfrm>
          <a:prstGeom prst="rect">
            <a:avLst/>
          </a:prstGeom>
        </p:spPr>
      </p:pic>
      <p:sp>
        <p:nvSpPr>
          <p:cNvPr id="7" name="Текст 2"/>
          <p:cNvSpPr>
            <a:spLocks noGrp="1"/>
          </p:cNvSpPr>
          <p:nvPr>
            <p:ph type="body" sz="quarter" idx="10" hasCustomPrompt="1"/>
          </p:nvPr>
        </p:nvSpPr>
        <p:spPr>
          <a:xfrm>
            <a:off x="280276" y="5888416"/>
            <a:ext cx="10702925" cy="969584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lnSpc>
                <a:spcPct val="100000"/>
              </a:lnSpc>
              <a:spcBef>
                <a:spcPts val="0"/>
              </a:spcBef>
              <a:defRPr sz="230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Пример заголовка</a:t>
            </a:r>
            <a:br>
              <a:rPr lang="ru-RU" dirty="0" smtClean="0"/>
            </a:br>
            <a:r>
              <a:rPr lang="ru-RU" dirty="0" smtClean="0"/>
              <a:t>презентации</a:t>
            </a:r>
            <a:endParaRPr lang="ru-RU" dirty="0"/>
          </a:p>
        </p:txBody>
      </p:sp>
      <p:pic>
        <p:nvPicPr>
          <p:cNvPr id="8" name="Изображение 3"/>
          <p:cNvPicPr>
            <a:picLocks noChangeAspect="1"/>
          </p:cNvPicPr>
          <p:nvPr userDrawn="1"/>
        </p:nvPicPr>
        <p:blipFill>
          <a:blip r:embed="rId2" r:link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3795" y="-26277"/>
            <a:ext cx="12298007" cy="6919310"/>
          </a:xfrm>
          <a:prstGeom prst="rect">
            <a:avLst/>
          </a:prstGeom>
        </p:spPr>
      </p:pic>
      <p:pic>
        <p:nvPicPr>
          <p:cNvPr id="9" name="Изображение 7" descr="creative_PPT_2.pdf"/>
          <p:cNvPicPr>
            <a:picLocks noChangeAspect="1"/>
          </p:cNvPicPr>
          <p:nvPr userDrawn="1"/>
        </p:nvPicPr>
        <p:blipFill rotWithShape="1">
          <a:blip r:embed="rId4" cstate="email">
            <a:clrChange>
              <a:clrFrom>
                <a:srgbClr val="00A590"/>
              </a:clrFrom>
              <a:clrTo>
                <a:srgbClr val="00A59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933" t="8320" r="87084" b="77487"/>
          <a:stretch/>
        </p:blipFill>
        <p:spPr>
          <a:xfrm>
            <a:off x="280276" y="280800"/>
            <a:ext cx="973394" cy="973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34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4_6 блок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21"/>
          </p:nvPr>
        </p:nvSpPr>
        <p:spPr>
          <a:xfrm>
            <a:off x="3388473" y="1260000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22"/>
          </p:nvPr>
        </p:nvSpPr>
        <p:spPr>
          <a:xfrm>
            <a:off x="338733" y="1260000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8" name="Текст 2"/>
          <p:cNvSpPr>
            <a:spLocks noGrp="1"/>
          </p:cNvSpPr>
          <p:nvPr>
            <p:ph type="body" sz="quarter" idx="23"/>
          </p:nvPr>
        </p:nvSpPr>
        <p:spPr>
          <a:xfrm>
            <a:off x="3388473" y="2641536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29" name="Текст 18"/>
          <p:cNvSpPr>
            <a:spLocks noGrp="1"/>
          </p:cNvSpPr>
          <p:nvPr>
            <p:ph type="body" sz="quarter" idx="24"/>
          </p:nvPr>
        </p:nvSpPr>
        <p:spPr>
          <a:xfrm>
            <a:off x="338732" y="195076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1" name="Текст 2"/>
          <p:cNvSpPr>
            <a:spLocks noGrp="1"/>
          </p:cNvSpPr>
          <p:nvPr>
            <p:ph type="body" sz="quarter" idx="25"/>
          </p:nvPr>
        </p:nvSpPr>
        <p:spPr>
          <a:xfrm>
            <a:off x="3388473" y="1950768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3" name="Текст 18"/>
          <p:cNvSpPr>
            <a:spLocks noGrp="1"/>
          </p:cNvSpPr>
          <p:nvPr>
            <p:ph type="body" sz="quarter" idx="26"/>
          </p:nvPr>
        </p:nvSpPr>
        <p:spPr>
          <a:xfrm>
            <a:off x="338732" y="4023072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4" name="Текст 2"/>
          <p:cNvSpPr>
            <a:spLocks noGrp="1"/>
          </p:cNvSpPr>
          <p:nvPr>
            <p:ph type="body" sz="quarter" idx="27"/>
          </p:nvPr>
        </p:nvSpPr>
        <p:spPr>
          <a:xfrm>
            <a:off x="3388473" y="3332304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38" name="Текст 2"/>
          <p:cNvSpPr>
            <a:spLocks noGrp="1"/>
          </p:cNvSpPr>
          <p:nvPr>
            <p:ph type="body" sz="quarter" idx="31"/>
          </p:nvPr>
        </p:nvSpPr>
        <p:spPr>
          <a:xfrm>
            <a:off x="3388473" y="4713838"/>
            <a:ext cx="8438400" cy="576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0" name="Прямоугольник 39"/>
          <p:cNvSpPr/>
          <p:nvPr userDrawn="1"/>
        </p:nvSpPr>
        <p:spPr bwMode="ltGray">
          <a:xfrm>
            <a:off x="3388473" y="1260000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 userDrawn="1"/>
        </p:nvSpPr>
        <p:spPr bwMode="ltGray">
          <a:xfrm>
            <a:off x="3388473" y="195076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2" name="Прямоугольник 41"/>
          <p:cNvSpPr/>
          <p:nvPr userDrawn="1"/>
        </p:nvSpPr>
        <p:spPr bwMode="ltGray">
          <a:xfrm>
            <a:off x="3388473" y="2641536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3" name="Прямоугольник 42"/>
          <p:cNvSpPr/>
          <p:nvPr userDrawn="1"/>
        </p:nvSpPr>
        <p:spPr bwMode="ltGray">
          <a:xfrm>
            <a:off x="3388473" y="3332304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 userDrawn="1"/>
        </p:nvSpPr>
        <p:spPr bwMode="ltGray">
          <a:xfrm>
            <a:off x="3388473" y="4713838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48" name="Текст 18"/>
          <p:cNvSpPr>
            <a:spLocks noGrp="1"/>
          </p:cNvSpPr>
          <p:nvPr>
            <p:ph type="body" sz="quarter" idx="35"/>
          </p:nvPr>
        </p:nvSpPr>
        <p:spPr>
          <a:xfrm>
            <a:off x="338732" y="2641536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9" name="Текст 18"/>
          <p:cNvSpPr>
            <a:spLocks noGrp="1"/>
          </p:cNvSpPr>
          <p:nvPr>
            <p:ph type="body" sz="quarter" idx="36"/>
          </p:nvPr>
        </p:nvSpPr>
        <p:spPr>
          <a:xfrm>
            <a:off x="338732" y="3332304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50" name="Текст 2"/>
          <p:cNvSpPr>
            <a:spLocks noGrp="1"/>
          </p:cNvSpPr>
          <p:nvPr>
            <p:ph type="body" sz="quarter" idx="37"/>
          </p:nvPr>
        </p:nvSpPr>
        <p:spPr>
          <a:xfrm>
            <a:off x="3388473" y="4023072"/>
            <a:ext cx="8438400" cy="576000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51" name="Прямоугольник 50"/>
          <p:cNvSpPr/>
          <p:nvPr userDrawn="1"/>
        </p:nvSpPr>
        <p:spPr bwMode="ltGray">
          <a:xfrm>
            <a:off x="3388473" y="4023072"/>
            <a:ext cx="8438400" cy="36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chemeClr val="tx1"/>
              </a:solidFill>
            </a:endParaRPr>
          </a:p>
        </p:txBody>
      </p:sp>
      <p:sp>
        <p:nvSpPr>
          <p:cNvPr id="30" name="Текст 2"/>
          <p:cNvSpPr>
            <a:spLocks noGrp="1"/>
          </p:cNvSpPr>
          <p:nvPr>
            <p:ph type="body" sz="quarter" idx="33"/>
          </p:nvPr>
        </p:nvSpPr>
        <p:spPr>
          <a:xfrm>
            <a:off x="338732" y="5400000"/>
            <a:ext cx="11488141" cy="504000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7" name="Текст 18"/>
          <p:cNvSpPr>
            <a:spLocks noGrp="1"/>
          </p:cNvSpPr>
          <p:nvPr>
            <p:ph type="body" sz="quarter" idx="38"/>
          </p:nvPr>
        </p:nvSpPr>
        <p:spPr>
          <a:xfrm>
            <a:off x="338732" y="4713838"/>
            <a:ext cx="2592000" cy="57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4000" tIns="0" rIns="0" bIns="0" anchor="ctr"/>
          <a:lstStyle>
            <a:lvl1pPr>
              <a:defRPr b="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0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4" name="Текст 9"/>
          <p:cNvSpPr>
            <a:spLocks noGrp="1"/>
          </p:cNvSpPr>
          <p:nvPr>
            <p:ph type="body" sz="quarter" idx="42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5992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Серые таблицы 1.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аблица 2"/>
          <p:cNvSpPr>
            <a:spLocks noGrp="1"/>
          </p:cNvSpPr>
          <p:nvPr>
            <p:ph type="tbl" sz="quarter" idx="16"/>
          </p:nvPr>
        </p:nvSpPr>
        <p:spPr>
          <a:xfrm>
            <a:off x="338733" y="1260000"/>
            <a:ext cx="11488737" cy="4424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731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Круглые та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cxnSp>
        <p:nvCxnSpPr>
          <p:cNvPr id="15" name="Прямая соединительная линия 14"/>
          <p:cNvCxnSpPr/>
          <p:nvPr userDrawn="1"/>
        </p:nvCxnSpPr>
        <p:spPr>
          <a:xfrm>
            <a:off x="4020855" y="2830882"/>
            <a:ext cx="6162806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 userDrawn="1"/>
        </p:nvCxnSpPr>
        <p:spPr>
          <a:xfrm>
            <a:off x="4045907" y="3792251"/>
            <a:ext cx="6150279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 userDrawn="1"/>
        </p:nvCxnSpPr>
        <p:spPr>
          <a:xfrm>
            <a:off x="3958225" y="4751538"/>
            <a:ext cx="6328575" cy="0"/>
          </a:xfrm>
          <a:prstGeom prst="line">
            <a:avLst/>
          </a:prstGeom>
          <a:ln w="1270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8"/>
          </p:nvPr>
        </p:nvSpPr>
        <p:spPr>
          <a:xfrm>
            <a:off x="1219412" y="6109529"/>
            <a:ext cx="10080000" cy="162000"/>
          </a:xfrm>
        </p:spPr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0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3" name="Диаграмма 2"/>
          <p:cNvSpPr>
            <a:spLocks noGrp="1"/>
          </p:cNvSpPr>
          <p:nvPr>
            <p:ph type="chart" sz="quarter" idx="42"/>
          </p:nvPr>
        </p:nvSpPr>
        <p:spPr>
          <a:xfrm>
            <a:off x="2390733" y="1800000"/>
            <a:ext cx="9435600" cy="3884400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639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Диаграмма и леген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4793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Диаграмма и легенд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22"/>
          </p:nvPr>
        </p:nvSpPr>
        <p:spPr>
          <a:xfrm>
            <a:off x="9295956" y="1260000"/>
            <a:ext cx="2530376" cy="532489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7" name="Text Placeholder 2"/>
          <p:cNvSpPr>
            <a:spLocks noGrp="1"/>
          </p:cNvSpPr>
          <p:nvPr>
            <p:ph idx="1"/>
          </p:nvPr>
        </p:nvSpPr>
        <p:spPr>
          <a:xfrm>
            <a:off x="338733" y="1260000"/>
            <a:ext cx="864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2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grpSp>
        <p:nvGrpSpPr>
          <p:cNvPr id="16" name="Группа 15"/>
          <p:cNvGrpSpPr/>
          <p:nvPr userDrawn="1"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7" name="Трапеция 16"/>
            <p:cNvSpPr>
              <a:spLocks/>
            </p:cNvSpPr>
            <p:nvPr userDrawn="1"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18" name="Трапеция 17"/>
            <p:cNvSpPr>
              <a:spLocks/>
            </p:cNvSpPr>
            <p:nvPr userDrawn="1"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sp>
        <p:nvSpPr>
          <p:cNvPr id="19" name="Text Placeholder 2"/>
          <p:cNvSpPr>
            <a:spLocks noGrp="1"/>
          </p:cNvSpPr>
          <p:nvPr userDrawn="1">
            <p:ph idx="21"/>
          </p:nvPr>
        </p:nvSpPr>
        <p:spPr>
          <a:xfrm>
            <a:off x="8943044" y="1911287"/>
            <a:ext cx="2883289" cy="2800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5253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2869533" y="1260000"/>
            <a:ext cx="89568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288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cxnSp>
        <p:nvCxnSpPr>
          <p:cNvPr id="16" name="Прямая соединительная линия 15"/>
          <p:cNvCxnSpPr/>
          <p:nvPr userDrawn="1"/>
        </p:nvCxnSpPr>
        <p:spPr>
          <a:xfrm>
            <a:off x="5099050" y="1226313"/>
            <a:ext cx="0" cy="4622037"/>
          </a:xfrm>
          <a:prstGeom prst="line">
            <a:avLst/>
          </a:prstGeom>
          <a:ln w="6350">
            <a:solidFill>
              <a:schemeClr val="bg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3732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Две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6606333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8" name="Text Placeholder 2"/>
          <p:cNvSpPr>
            <a:spLocks noGrp="1"/>
          </p:cNvSpPr>
          <p:nvPr>
            <p:ph idx="21"/>
          </p:nvPr>
        </p:nvSpPr>
        <p:spPr>
          <a:xfrm>
            <a:off x="338731" y="1260000"/>
            <a:ext cx="5220000" cy="4424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ru-RU" dirty="0" smtClean="0"/>
              <a:t>Нажми для заполнения</a:t>
            </a:r>
            <a:endParaRPr lang="en-GB" dirty="0" smtClean="0"/>
          </a:p>
          <a:p>
            <a:pPr lvl="1"/>
            <a:r>
              <a:rPr lang="ru-RU" dirty="0" smtClean="0"/>
              <a:t>Второй уровень</a:t>
            </a:r>
            <a:endParaRPr lang="en-US" dirty="0" smtClean="0"/>
          </a:p>
          <a:p>
            <a:pPr lvl="2"/>
            <a:r>
              <a:rPr lang="ru-RU" dirty="0" smtClean="0"/>
              <a:t>Третий уровень</a:t>
            </a:r>
            <a:endParaRPr lang="en-GB" dirty="0" smtClean="0"/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38733" y="833913"/>
            <a:ext cx="11487600" cy="392400"/>
          </a:xfrm>
          <a:prstGeom prst="rect">
            <a:avLst/>
          </a:prstGeom>
        </p:spPr>
        <p:txBody>
          <a:bodyPr lIns="0" tIns="0" rIns="0" bIns="0"/>
          <a:lstStyle>
            <a:lvl1pPr>
              <a:defRPr sz="1300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подзаголовка</a:t>
            </a:r>
            <a:endParaRPr lang="en-GB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Текст 9"/>
          <p:cNvSpPr>
            <a:spLocks noGrp="1"/>
          </p:cNvSpPr>
          <p:nvPr>
            <p:ph type="body" sz="quarter" idx="41"/>
          </p:nvPr>
        </p:nvSpPr>
        <p:spPr>
          <a:xfrm>
            <a:off x="1219412" y="6333330"/>
            <a:ext cx="10080000" cy="385200"/>
          </a:xfrm>
        </p:spPr>
        <p:txBody>
          <a:bodyPr lIns="0" tIns="0" rIns="0" bIns="0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">
                <a:solidFill>
                  <a:srgbClr val="ACACAB"/>
                </a:solidFill>
              </a:defRPr>
            </a:lvl1pPr>
          </a:lstStyle>
          <a:p>
            <a:pPr lvl="0"/>
            <a:endParaRPr lang="ru-RU" dirty="0"/>
          </a:p>
        </p:txBody>
      </p:sp>
      <p:graphicFrame>
        <p:nvGraphicFramePr>
          <p:cNvPr id="9" name="Graph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430628173"/>
              </p:ext>
            </p:extLst>
          </p:nvPr>
        </p:nvGraphicFramePr>
        <p:xfrm>
          <a:off x="3132000" y="1260475"/>
          <a:ext cx="55800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7515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localhost/Users/avoronkov/Desktop/PPT_PARTS/logo_for_ppt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17" Type="http://schemas.openxmlformats.org/officeDocument/2006/relationships/image" Target="file://localhost/Users/avoronkov/Desktop/Untitled-2.png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file://localhost/Users/avoronkov/Desktop/PPT_PARTS/logo_for_ppt.png" TargetMode="Externa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png"/><Relationship Id="rId17" Type="http://schemas.openxmlformats.org/officeDocument/2006/relationships/image" Target="file://localhost/Users/avoronkov/Desktop/Untitled-2.png" TargetMode="External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 bwMode="ltGray">
          <a:xfrm>
            <a:off x="0" y="5980151"/>
            <a:ext cx="12192000" cy="868356"/>
          </a:xfrm>
          <a:prstGeom prst="rect">
            <a:avLst/>
          </a:prstGeom>
          <a:solidFill>
            <a:srgbClr val="F1F1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rgbClr val="131C6B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38733" y="1260000"/>
            <a:ext cx="11487600" cy="44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pic>
        <p:nvPicPr>
          <p:cNvPr id="3" name="logo_for_ppt.png" descr="/Users/avoronkov/Desktop/PPT_PARTS/logo_for_ppt.png"/>
          <p:cNvPicPr>
            <a:picLocks noChangeAspect="1"/>
          </p:cNvPicPr>
          <p:nvPr userDrawn="1"/>
        </p:nvPicPr>
        <p:blipFill>
          <a:blip r:embed="rId12" r:link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434" y="6109529"/>
            <a:ext cx="542544" cy="6096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ru-RU" dirty="0" smtClean="0"/>
              <a:t>Образец заголовка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4"/>
          </p:nvPr>
        </p:nvSpPr>
        <p:spPr>
          <a:xfrm>
            <a:off x="11417841" y="6333329"/>
            <a:ext cx="409032" cy="16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3"/>
          </p:nvPr>
        </p:nvSpPr>
        <p:spPr>
          <a:xfrm>
            <a:off x="1219412" y="6109529"/>
            <a:ext cx="10080000" cy="162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0" b="0">
                <a:solidFill>
                  <a:srgbClr val="ACACAB"/>
                </a:solidFill>
              </a:defRPr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323138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7" r:id="rId2"/>
    <p:sldLayoutId id="2147483768" r:id="rId3"/>
    <p:sldLayoutId id="2147483774" r:id="rId4"/>
    <p:sldLayoutId id="2147483803" r:id="rId5"/>
    <p:sldLayoutId id="2147483801" r:id="rId6"/>
    <p:sldLayoutId id="2147483786" r:id="rId7"/>
    <p:sldLayoutId id="2147483804" r:id="rId8"/>
    <p:sldLayoutId id="2147483790" r:id="rId9"/>
    <p:sldLayoutId id="2147483797" r:id="rId10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marL="0" algn="l" defTabSz="914400" rtl="0" eaLnBrk="1" latinLnBrk="0" hangingPunct="1">
        <a:lnSpc>
          <a:spcPts val="2600"/>
        </a:lnSpc>
        <a:spcBef>
          <a:spcPts val="600"/>
        </a:spcBef>
        <a:buNone/>
        <a:tabLst>
          <a:tab pos="1617663" algn="l"/>
        </a:tabLst>
        <a:defRPr lang="ru-RU" sz="2300" b="0" kern="1200" cap="none" baseline="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96000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975" algn="l" defTabSz="914400" rtl="0" eaLnBrk="1" latinLnBrk="0" hangingPunct="1">
        <a:lnSpc>
          <a:spcPct val="100000"/>
        </a:lnSpc>
        <a:spcBef>
          <a:spcPts val="600"/>
        </a:spcBef>
        <a:buSzPct val="86000"/>
        <a:buFontTx/>
        <a:buBlip>
          <a:blip r:embed="rId15"/>
        </a:buBlip>
        <a:defRPr sz="1000" kern="1200">
          <a:solidFill>
            <a:srgbClr val="717171"/>
          </a:solidFill>
          <a:latin typeface="+mn-lt"/>
          <a:ea typeface="+mn-ea"/>
          <a:cs typeface="+mn-cs"/>
        </a:defRPr>
      </a:lvl4pPr>
      <a:lvl5pPr marL="285750" indent="-28575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SzPct val="86000"/>
        <a:buFontTx/>
        <a:buBlip>
          <a:blip r:embed="rId16" r:link="rId17"/>
        </a:buBlip>
        <a:defRPr sz="1400" kern="1200" baseline="0">
          <a:solidFill>
            <a:srgbClr val="313231"/>
          </a:solidFill>
          <a:latin typeface="+mn-lt"/>
          <a:ea typeface="+mn-ea"/>
          <a:cs typeface="+mn-cs"/>
        </a:defRPr>
      </a:lvl5pPr>
      <a:lvl6pPr marL="3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7">
          <p15:clr>
            <a:srgbClr val="A4A3A4"/>
          </p15:clr>
        </p15:guide>
        <p15:guide id="2" orient="horz" pos="2159">
          <p15:clr>
            <a:srgbClr val="A4A3A4"/>
          </p15:clr>
        </p15:guide>
        <p15:guide id="3" pos="725">
          <p15:clr>
            <a:srgbClr val="A4A3A4"/>
          </p15:clr>
        </p15:guide>
        <p15:guide id="4" pos="842">
          <p15:clr>
            <a:srgbClr val="A4A3A4"/>
          </p15:clr>
        </p15:guide>
        <p15:guide id="5" pos="1335">
          <p15:clr>
            <a:srgbClr val="A4A3A4"/>
          </p15:clr>
        </p15:guide>
        <p15:guide id="6" pos="1454">
          <p15:clr>
            <a:srgbClr val="A4A3A4"/>
          </p15:clr>
        </p15:guide>
        <p15:guide id="7" pos="1947">
          <p15:clr>
            <a:srgbClr val="A4A3A4"/>
          </p15:clr>
        </p15:guide>
        <p15:guide id="8" pos="2064">
          <p15:clr>
            <a:srgbClr val="A4A3A4"/>
          </p15:clr>
        </p15:guide>
        <p15:guide id="9" pos="2558">
          <p15:clr>
            <a:srgbClr val="A4A3A4"/>
          </p15:clr>
        </p15:guide>
        <p15:guide id="10" pos="2678">
          <p15:clr>
            <a:srgbClr val="A4A3A4"/>
          </p15:clr>
        </p15:guide>
        <p15:guide id="11" pos="3170">
          <p15:clr>
            <a:srgbClr val="A4A3A4"/>
          </p15:clr>
        </p15:guide>
        <p15:guide id="12" pos="3288">
          <p15:clr>
            <a:srgbClr val="A4A3A4"/>
          </p15:clr>
        </p15:guide>
        <p15:guide id="13" pos="3780">
          <p15:clr>
            <a:srgbClr val="A4A3A4"/>
          </p15:clr>
        </p15:guide>
        <p15:guide id="14" pos="3900">
          <p15:clr>
            <a:srgbClr val="A4A3A4"/>
          </p15:clr>
        </p15:guide>
        <p15:guide id="15" pos="4392">
          <p15:clr>
            <a:srgbClr val="A4A3A4"/>
          </p15:clr>
        </p15:guide>
        <p15:guide id="16" pos="4512">
          <p15:clr>
            <a:srgbClr val="A4A3A4"/>
          </p15:clr>
        </p15:guide>
        <p15:guide id="17" pos="5124">
          <p15:clr>
            <a:srgbClr val="A4A3A4"/>
          </p15:clr>
        </p15:guide>
        <p15:guide id="18" pos="5004">
          <p15:clr>
            <a:srgbClr val="A4A3A4"/>
          </p15:clr>
        </p15:guide>
        <p15:guide id="19" pos="5616">
          <p15:clr>
            <a:srgbClr val="A4A3A4"/>
          </p15:clr>
        </p15:guide>
        <p15:guide id="20" pos="5736">
          <p15:clr>
            <a:srgbClr val="A4A3A4"/>
          </p15:clr>
        </p15:guide>
        <p15:guide id="21" pos="6227">
          <p15:clr>
            <a:srgbClr val="A4A3A4"/>
          </p15:clr>
        </p15:guide>
        <p15:guide id="22" pos="6348">
          <p15:clr>
            <a:srgbClr val="A4A3A4"/>
          </p15:clr>
        </p15:guide>
        <p15:guide id="23" pos="6839">
          <p15:clr>
            <a:srgbClr val="A4A3A4"/>
          </p15:clr>
        </p15:guide>
        <p15:guide id="24" pos="6960">
          <p15:clr>
            <a:srgbClr val="A4A3A4"/>
          </p15:clr>
        </p15:guide>
        <p15:guide id="25" pos="7451">
          <p15:clr>
            <a:srgbClr val="A4A3A4"/>
          </p15:clr>
        </p15:guide>
        <p15:guide id="26" orient="horz" pos="1799">
          <p15:clr>
            <a:srgbClr val="A4A3A4"/>
          </p15:clr>
        </p15:guide>
        <p15:guide id="27" orient="horz" pos="1437">
          <p15:clr>
            <a:srgbClr val="A4A3A4"/>
          </p15:clr>
        </p15:guide>
        <p15:guide id="28" orient="horz" pos="1077">
          <p15:clr>
            <a:srgbClr val="A4A3A4"/>
          </p15:clr>
        </p15:guide>
        <p15:guide id="29" orient="horz" pos="717">
          <p15:clr>
            <a:srgbClr val="A4A3A4"/>
          </p15:clr>
        </p15:guide>
        <p15:guide id="30" orient="horz" pos="2519">
          <p15:clr>
            <a:srgbClr val="A4A3A4"/>
          </p15:clr>
        </p15:guide>
        <p15:guide id="31" orient="horz" pos="2879">
          <p15:clr>
            <a:srgbClr val="A4A3A4"/>
          </p15:clr>
        </p15:guide>
        <p15:guide id="32" orient="horz" pos="3240">
          <p15:clr>
            <a:srgbClr val="A4A3A4"/>
          </p15:clr>
        </p15:guide>
        <p15:guide id="33" orient="horz" pos="3600">
          <p15:clr>
            <a:srgbClr val="A4A3A4"/>
          </p15:clr>
        </p15:guide>
        <p15:guide id="34" orient="horz" pos="3855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ltGray">
          <a:xfrm>
            <a:off x="0" y="5980151"/>
            <a:ext cx="12192000" cy="868356"/>
          </a:xfrm>
          <a:prstGeom prst="rect">
            <a:avLst/>
          </a:prstGeom>
          <a:solidFill>
            <a:srgbClr val="F1F1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rgbClr val="131C6B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38733" y="1260000"/>
            <a:ext cx="11487600" cy="442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pic>
        <p:nvPicPr>
          <p:cNvPr id="3" name="logo_for_ppt.png" descr="/Users/avoronkov/Desktop/PPT_PARTS/logo_for_ppt.png"/>
          <p:cNvPicPr>
            <a:picLocks noChangeAspect="1"/>
          </p:cNvPicPr>
          <p:nvPr/>
        </p:nvPicPr>
        <p:blipFill>
          <a:blip r:embed="rId12" r:link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434" y="6109529"/>
            <a:ext cx="542544" cy="6096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38733" y="303128"/>
            <a:ext cx="11488140" cy="5292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ru-RU" dirty="0" smtClean="0"/>
              <a:t>Образец заголовка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4"/>
          </p:nvPr>
        </p:nvSpPr>
        <p:spPr>
          <a:xfrm>
            <a:off x="11417841" y="6333329"/>
            <a:ext cx="409032" cy="162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FC064C6-F234-4152-A061-01B4DEE6179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3"/>
          </p:nvPr>
        </p:nvSpPr>
        <p:spPr>
          <a:xfrm>
            <a:off x="1219412" y="6109529"/>
            <a:ext cx="10080000" cy="162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000" b="0">
                <a:solidFill>
                  <a:srgbClr val="ACACAB"/>
                </a:solidFill>
              </a:defRPr>
            </a:lvl1pPr>
          </a:lstStyle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  <p:sp>
        <p:nvSpPr>
          <p:cNvPr id="8" name="Прямоугольник 7"/>
          <p:cNvSpPr/>
          <p:nvPr userDrawn="1"/>
        </p:nvSpPr>
        <p:spPr bwMode="ltGray">
          <a:xfrm>
            <a:off x="0" y="5980151"/>
            <a:ext cx="12192000" cy="868356"/>
          </a:xfrm>
          <a:prstGeom prst="rect">
            <a:avLst/>
          </a:prstGeom>
          <a:solidFill>
            <a:srgbClr val="F1F1F0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ru-RU" sz="1400" b="0" dirty="0" err="1" smtClean="0">
              <a:solidFill>
                <a:srgbClr val="131C6B"/>
              </a:solidFill>
            </a:endParaRPr>
          </a:p>
        </p:txBody>
      </p:sp>
      <p:pic>
        <p:nvPicPr>
          <p:cNvPr id="9" name="logo_for_ppt.png" descr="/Users/avoronkov/Desktop/PPT_PARTS/logo_for_ppt.png"/>
          <p:cNvPicPr>
            <a:picLocks noChangeAspect="1"/>
          </p:cNvPicPr>
          <p:nvPr userDrawn="1"/>
        </p:nvPicPr>
        <p:blipFill>
          <a:blip r:embed="rId12" r:link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8434" y="6109529"/>
            <a:ext cx="542544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41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marL="0" algn="l" defTabSz="914400" rtl="0" eaLnBrk="1" latinLnBrk="0" hangingPunct="1">
        <a:lnSpc>
          <a:spcPts val="2600"/>
        </a:lnSpc>
        <a:spcBef>
          <a:spcPts val="600"/>
        </a:spcBef>
        <a:buNone/>
        <a:tabLst>
          <a:tab pos="1617663" algn="l"/>
        </a:tabLst>
        <a:defRPr lang="ru-RU" sz="2300" b="0" kern="1200" cap="none" baseline="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>
          <a:srgbClr val="000000"/>
        </a:buClr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96000" marR="0" indent="-180975" algn="l" defTabSz="914400" rtl="0" eaLnBrk="1" fontAlgn="auto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86000"/>
        <a:buFontTx/>
        <a:buBlip>
          <a:blip r:embed="rId14"/>
        </a:buBlip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-180975" algn="l" defTabSz="914400" rtl="0" eaLnBrk="1" latinLnBrk="0" hangingPunct="1">
        <a:lnSpc>
          <a:spcPct val="100000"/>
        </a:lnSpc>
        <a:spcBef>
          <a:spcPts val="600"/>
        </a:spcBef>
        <a:buSzPct val="86000"/>
        <a:buFontTx/>
        <a:buBlip>
          <a:blip r:embed="rId15"/>
        </a:buBlip>
        <a:defRPr sz="1000" kern="1200">
          <a:solidFill>
            <a:srgbClr val="717171"/>
          </a:solidFill>
          <a:latin typeface="+mn-lt"/>
          <a:ea typeface="+mn-ea"/>
          <a:cs typeface="+mn-cs"/>
        </a:defRPr>
      </a:lvl4pPr>
      <a:lvl5pPr marL="285750" indent="-285750" algn="l" defTabSz="914400" rtl="0" eaLnBrk="1" latinLnBrk="0" hangingPunct="1">
        <a:lnSpc>
          <a:spcPct val="100000"/>
        </a:lnSpc>
        <a:spcBef>
          <a:spcPts val="600"/>
        </a:spcBef>
        <a:buClr>
          <a:srgbClr val="000000"/>
        </a:buClr>
        <a:buSzPct val="86000"/>
        <a:buFontTx/>
        <a:buBlip>
          <a:blip r:embed="rId16" r:link="rId17"/>
        </a:buBlip>
        <a:defRPr sz="1400" kern="1200" baseline="0">
          <a:solidFill>
            <a:srgbClr val="313231"/>
          </a:solidFill>
          <a:latin typeface="+mn-lt"/>
          <a:ea typeface="+mn-ea"/>
          <a:cs typeface="+mn-cs"/>
        </a:defRPr>
      </a:lvl5pPr>
      <a:lvl6pPr marL="360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7">
          <p15:clr>
            <a:srgbClr val="A4A3A4"/>
          </p15:clr>
        </p15:guide>
        <p15:guide id="2" orient="horz" pos="2159">
          <p15:clr>
            <a:srgbClr val="A4A3A4"/>
          </p15:clr>
        </p15:guide>
        <p15:guide id="3" pos="725">
          <p15:clr>
            <a:srgbClr val="A4A3A4"/>
          </p15:clr>
        </p15:guide>
        <p15:guide id="4" pos="842">
          <p15:clr>
            <a:srgbClr val="A4A3A4"/>
          </p15:clr>
        </p15:guide>
        <p15:guide id="5" pos="1335">
          <p15:clr>
            <a:srgbClr val="A4A3A4"/>
          </p15:clr>
        </p15:guide>
        <p15:guide id="6" pos="1454">
          <p15:clr>
            <a:srgbClr val="A4A3A4"/>
          </p15:clr>
        </p15:guide>
        <p15:guide id="7" pos="1947">
          <p15:clr>
            <a:srgbClr val="A4A3A4"/>
          </p15:clr>
        </p15:guide>
        <p15:guide id="8" pos="2064">
          <p15:clr>
            <a:srgbClr val="A4A3A4"/>
          </p15:clr>
        </p15:guide>
        <p15:guide id="9" pos="2558">
          <p15:clr>
            <a:srgbClr val="A4A3A4"/>
          </p15:clr>
        </p15:guide>
        <p15:guide id="10" pos="2678">
          <p15:clr>
            <a:srgbClr val="A4A3A4"/>
          </p15:clr>
        </p15:guide>
        <p15:guide id="11" pos="3170">
          <p15:clr>
            <a:srgbClr val="A4A3A4"/>
          </p15:clr>
        </p15:guide>
        <p15:guide id="12" pos="3288">
          <p15:clr>
            <a:srgbClr val="A4A3A4"/>
          </p15:clr>
        </p15:guide>
        <p15:guide id="13" pos="3780">
          <p15:clr>
            <a:srgbClr val="A4A3A4"/>
          </p15:clr>
        </p15:guide>
        <p15:guide id="14" pos="3900">
          <p15:clr>
            <a:srgbClr val="A4A3A4"/>
          </p15:clr>
        </p15:guide>
        <p15:guide id="15" pos="4392">
          <p15:clr>
            <a:srgbClr val="A4A3A4"/>
          </p15:clr>
        </p15:guide>
        <p15:guide id="16" pos="4512">
          <p15:clr>
            <a:srgbClr val="A4A3A4"/>
          </p15:clr>
        </p15:guide>
        <p15:guide id="17" pos="5124">
          <p15:clr>
            <a:srgbClr val="A4A3A4"/>
          </p15:clr>
        </p15:guide>
        <p15:guide id="18" pos="5004">
          <p15:clr>
            <a:srgbClr val="A4A3A4"/>
          </p15:clr>
        </p15:guide>
        <p15:guide id="19" pos="5616">
          <p15:clr>
            <a:srgbClr val="A4A3A4"/>
          </p15:clr>
        </p15:guide>
        <p15:guide id="20" pos="5736">
          <p15:clr>
            <a:srgbClr val="A4A3A4"/>
          </p15:clr>
        </p15:guide>
        <p15:guide id="21" pos="6227">
          <p15:clr>
            <a:srgbClr val="A4A3A4"/>
          </p15:clr>
        </p15:guide>
        <p15:guide id="22" pos="6348">
          <p15:clr>
            <a:srgbClr val="A4A3A4"/>
          </p15:clr>
        </p15:guide>
        <p15:guide id="23" pos="6839">
          <p15:clr>
            <a:srgbClr val="A4A3A4"/>
          </p15:clr>
        </p15:guide>
        <p15:guide id="24" pos="6960">
          <p15:clr>
            <a:srgbClr val="A4A3A4"/>
          </p15:clr>
        </p15:guide>
        <p15:guide id="25" pos="7451">
          <p15:clr>
            <a:srgbClr val="A4A3A4"/>
          </p15:clr>
        </p15:guide>
        <p15:guide id="26" orient="horz" pos="1799">
          <p15:clr>
            <a:srgbClr val="A4A3A4"/>
          </p15:clr>
        </p15:guide>
        <p15:guide id="27" orient="horz" pos="1437">
          <p15:clr>
            <a:srgbClr val="A4A3A4"/>
          </p15:clr>
        </p15:guide>
        <p15:guide id="28" orient="horz" pos="1077">
          <p15:clr>
            <a:srgbClr val="A4A3A4"/>
          </p15:clr>
        </p15:guide>
        <p15:guide id="29" orient="horz" pos="717">
          <p15:clr>
            <a:srgbClr val="A4A3A4"/>
          </p15:clr>
        </p15:guide>
        <p15:guide id="30" orient="horz" pos="2519">
          <p15:clr>
            <a:srgbClr val="A4A3A4"/>
          </p15:clr>
        </p15:guide>
        <p15:guide id="31" orient="horz" pos="2879">
          <p15:clr>
            <a:srgbClr val="A4A3A4"/>
          </p15:clr>
        </p15:guide>
        <p15:guide id="32" orient="horz" pos="3240">
          <p15:clr>
            <a:srgbClr val="A4A3A4"/>
          </p15:clr>
        </p15:guide>
        <p15:guide id="33" orient="horz" pos="3600">
          <p15:clr>
            <a:srgbClr val="A4A3A4"/>
          </p15:clr>
        </p15:guide>
        <p15:guide id="34" orient="horz" pos="385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7" Type="http://schemas.openxmlformats.org/officeDocument/2006/relationships/image" Target="file://localhost/Users/avoronkov/Desktop/Untitled-2.p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12.xml"/><Relationship Id="rId5" Type="http://schemas.openxmlformats.org/officeDocument/2006/relationships/image" Target="file://localhost/Users/avoronkov/Desktop/Untitled-2.png" TargetMode="Externa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</a:t>
            </a:r>
            <a:br>
              <a:rPr lang="en-US" smtClean="0"/>
            </a:br>
            <a:r>
              <a:rPr lang="ru-RU" smtClean="0"/>
              <a:t>Март 2018</a:t>
            </a:r>
            <a:br>
              <a:rPr lang="ru-RU" smtClean="0"/>
            </a:br>
            <a:endParaRPr lang="ru-RU" dirty="0"/>
          </a:p>
        </p:txBody>
      </p:sp>
      <p:sp>
        <p:nvSpPr>
          <p:cNvPr id="10" name="Title_2"/>
          <p:cNvSpPr txBox="1">
            <a:spLocks noGrp="1"/>
          </p:cNvSpPr>
          <p:nvPr>
            <p:ph type="body" sz="quarter" idx="10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en-US" smtClean="0">
                <a:latin typeface="Arial" pitchFamily="34" charset="0"/>
                <a:cs typeface="Arial" pitchFamily="34" charset="0"/>
              </a:rPr>
              <a:t>Desktop, </a:t>
            </a:r>
            <a:r>
              <a:rPr lang="ru-RU" smtClean="0">
                <a:latin typeface="Arial" pitchFamily="34" charset="0"/>
                <a:cs typeface="Arial" pitchFamily="34" charset="0"/>
              </a:rPr>
              <a:t>Россия 0+ </a:t>
            </a:r>
          </a:p>
          <a:p>
            <a:pPr eaLnBrk="0" hangingPunct="0">
              <a:defRPr/>
            </a:pPr>
            <a:endParaRPr lang="en-US" sz="3200" dirty="0">
              <a:solidFill>
                <a:srgbClr val="333333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57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183948"/>
              </p:ext>
            </p:extLst>
          </p:nvPr>
        </p:nvGraphicFramePr>
        <p:xfrm>
          <a:off x="660558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1166461197"/>
              </p:ext>
            </p:extLst>
          </p:nvPr>
        </p:nvGraphicFramePr>
        <p:xfrm>
          <a:off x="33813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r>
              <a:rPr lang="en-US" smtClean="0"/>
              <a:t>Desktop, </a:t>
            </a:r>
            <a:r>
              <a:rPr lang="ru-RU" smtClean="0"/>
              <a:t>Россия 0+, Март 2018, </a:t>
            </a:r>
            <a:r>
              <a:rPr lang="en-US" smtClean="0"/>
              <a:t>Monthly Reach </a:t>
            </a:r>
            <a:r>
              <a:rPr lang="ru-RU" smtClean="0"/>
              <a:t>в тыс.чел., </a:t>
            </a:r>
            <a:r>
              <a:rPr lang="en-US" smtClean="0"/>
              <a:t>Affinity Internet</a:t>
            </a:r>
            <a:endParaRPr lang="ru-RU" dirty="0"/>
          </a:p>
        </p:txBody>
      </p:sp>
      <p:sp>
        <p:nvSpPr>
          <p:cNvPr id="12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и профиль аудитории Drive.ru </a:t>
            </a:r>
            <a:endParaRPr lang="ru-RU" dirty="0"/>
          </a:p>
        </p:txBody>
      </p:sp>
      <p:sp>
        <p:nvSpPr>
          <p:cNvPr id="17" name="Title_3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ru-RU" smtClean="0"/>
              <a:t>Affinity Internet: отношение доли целевой группы в аудитории интернет-проекта за месяц (в %) к ее доле в аудитории Интернета в целом 12-64 лет. Среднее значение индекса = 100. </a:t>
            </a:r>
            <a:endParaRPr lang="ru-RU" dirty="0"/>
          </a:p>
        </p:txBody>
      </p:sp>
      <p:sp>
        <p:nvSpPr>
          <p:cNvPr id="11" name="Text_1"/>
          <p:cNvSpPr txBox="1"/>
          <p:nvPr/>
        </p:nvSpPr>
        <p:spPr>
          <a:xfrm>
            <a:off x="803513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smtClean="0">
                <a:latin typeface="+mn-lt"/>
              </a:rPr>
              <a:t>Affinity Internet</a:t>
            </a:r>
            <a:endParaRPr lang="ru-RU" sz="1200" b="0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6768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latin typeface="+mn-lt"/>
              </a:rPr>
              <a:t>Monthly Reach</a:t>
            </a:r>
            <a:endParaRPr lang="ru-RU" sz="1200" b="0" dirty="0">
              <a:latin typeface="+mn-lt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4319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ru-RU" dirty="0" smtClean="0"/>
              <a:t>Россия 0+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ru-RU" dirty="0" smtClean="0"/>
              <a:t>Россия 100 </a:t>
            </a:r>
            <a:r>
              <a:rPr lang="en-US" dirty="0" smtClean="0"/>
              <a:t>k+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Monthly Reach 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Average Weekly Reach 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человек, заходивших на сайт (проект, раздел) хотя бы 1 раз за день из </a:t>
            </a:r>
            <a:r>
              <a:rPr lang="ru-RU" dirty="0" smtClean="0"/>
              <a:t>периода.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Average Daily Reach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ru-RU" dirty="0" smtClean="0"/>
              <a:t>Постоянные </a:t>
            </a:r>
            <a:r>
              <a:rPr lang="ru-RU" dirty="0"/>
              <a:t>жители городов РФ с численностью населения не менее 100 тыс.чел. 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ru-RU" dirty="0" smtClean="0"/>
              <a:t>Постоянные </a:t>
            </a:r>
            <a:r>
              <a:rPr lang="ru-RU" dirty="0"/>
              <a:t>жители населённых пунктов РФ без учёта Калининградской </a:t>
            </a:r>
            <a:r>
              <a:rPr lang="ru-RU" dirty="0" smtClean="0"/>
              <a:t>области и Крыма.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37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человек, заходивших на сайт (проект, раздел) хотя бы 1 раз за </a:t>
            </a:r>
            <a:r>
              <a:rPr lang="ru-RU" dirty="0" smtClean="0"/>
              <a:t>неделю*. </a:t>
            </a:r>
            <a:endParaRPr lang="ru-RU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ru-RU" dirty="0" smtClean="0"/>
              <a:t>Количество </a:t>
            </a:r>
            <a:r>
              <a:rPr lang="ru-RU" dirty="0"/>
              <a:t>человек, заходивших на сайт (проект, раздел) хотя бы 1 раз за </a:t>
            </a:r>
            <a:r>
              <a:rPr lang="ru-RU" dirty="0" smtClean="0"/>
              <a:t>месяц.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Определения</a:t>
            </a:r>
            <a:r>
              <a:rPr lang="en-US" sz="2400" dirty="0"/>
              <a:t> </a:t>
            </a:r>
            <a:r>
              <a:rPr lang="ru-RU" sz="2400" dirty="0"/>
              <a:t>и комментарии</a:t>
            </a:r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40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/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ru-RU" dirty="0" smtClean="0"/>
              <a:t>*</a:t>
            </a:r>
            <a:r>
              <a:rPr lang="en-US" dirty="0" smtClean="0"/>
              <a:t> </a:t>
            </a:r>
            <a:r>
              <a:rPr lang="ru-RU" dirty="0" smtClean="0"/>
              <a:t>Месяц </a:t>
            </a:r>
            <a:r>
              <a:rPr lang="ru-RU" dirty="0"/>
              <a:t>разбивается на интервалы из 7ми дней (искусственные недели), начиная с первого дня месяца. Далее рассчитывается средний арифметический охват семидневных интервалов, входящих в месяц. Если месяц не кратен семи, т.е. в состав периода попадает неполная искусственная неделя, в расчёте обрабатывается только полные семидневные интервалы, входящие в месяц.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02411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контактов аудитории с сайтом за </a:t>
            </a:r>
            <a:r>
              <a:rPr lang="ru-RU" dirty="0" smtClean="0"/>
              <a:t>месяц.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Frequency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контактов аудитории с сайтом за </a:t>
            </a:r>
            <a:r>
              <a:rPr lang="ru-RU" dirty="0" smtClean="0"/>
              <a:t>день.</a:t>
            </a:r>
            <a:endParaRPr lang="ru-RU" dirty="0"/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Average Weekly Frequency </a:t>
            </a:r>
            <a:endParaRPr lang="ru-RU" dirty="0"/>
          </a:p>
        </p:txBody>
      </p:sp>
      <p:sp>
        <p:nvSpPr>
          <p:cNvPr id="20" name="Текст 19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контактов аудитории с сайтом за </a:t>
            </a:r>
            <a:r>
              <a:rPr lang="ru-RU" dirty="0" smtClean="0"/>
              <a:t>неделю.</a:t>
            </a:r>
            <a:endParaRPr lang="ru-RU" dirty="0"/>
          </a:p>
        </p:txBody>
      </p:sp>
      <p:sp>
        <p:nvSpPr>
          <p:cNvPr id="21" name="Текст 20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Affinity Index </a:t>
            </a:r>
            <a:endParaRPr lang="ru-RU" dirty="0"/>
          </a:p>
        </p:txBody>
      </p:sp>
      <p:sp>
        <p:nvSpPr>
          <p:cNvPr id="22" name="Текст 21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ru-RU" dirty="0" smtClean="0"/>
              <a:t>Среднее </a:t>
            </a:r>
            <a:r>
              <a:rPr lang="ru-RU" dirty="0"/>
              <a:t>количество минут, проведённых одним человеком на сайте за </a:t>
            </a:r>
            <a:r>
              <a:rPr lang="ru-RU" dirty="0" smtClean="0"/>
              <a:t>сутки.</a:t>
            </a:r>
            <a:endParaRPr lang="ru-RU" dirty="0"/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ru-RU" dirty="0" smtClean="0"/>
              <a:t>Отношение </a:t>
            </a:r>
            <a:r>
              <a:rPr lang="ru-RU" dirty="0"/>
              <a:t>доли целевой группы в аудитории интернет-проекта за месяц (в %) </a:t>
            </a:r>
            <a:br>
              <a:rPr lang="ru-RU" dirty="0"/>
            </a:br>
            <a:r>
              <a:rPr lang="ru-RU" dirty="0"/>
              <a:t>к ее доле в аудитории Интернета в целом 12-64 лет. Среднее значение индекса = </a:t>
            </a:r>
            <a:r>
              <a:rPr lang="ru-RU" dirty="0" smtClean="0"/>
              <a:t>100.</a:t>
            </a:r>
            <a:endParaRPr lang="ru-RU" dirty="0"/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/>
              <a:t>Average Daily </a:t>
            </a:r>
            <a:r>
              <a:rPr lang="en-US" dirty="0" smtClean="0"/>
              <a:t>Frequency</a:t>
            </a:r>
            <a:endParaRPr lang="ru-RU" dirty="0"/>
          </a:p>
        </p:txBody>
      </p:sp>
      <p:sp>
        <p:nvSpPr>
          <p:cNvPr id="26" name="Текст 25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/>
              <a:t>Average Minutes per Day </a:t>
            </a:r>
            <a:endParaRPr lang="ru-RU" dirty="0"/>
          </a:p>
        </p:txBody>
      </p:sp>
      <p:sp>
        <p:nvSpPr>
          <p:cNvPr id="27" name="Текст 26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ru-RU" dirty="0" smtClean="0"/>
              <a:t>Отношение </a:t>
            </a:r>
            <a:r>
              <a:rPr lang="ru-RU" dirty="0"/>
              <a:t>доли целевой группы в аудитории интернет-проекта за месяц (в %) </a:t>
            </a:r>
            <a:br>
              <a:rPr lang="ru-RU" dirty="0"/>
            </a:br>
            <a:r>
              <a:rPr lang="ru-RU" dirty="0"/>
              <a:t>к ее доле в населении 12-64 лет. Среднее значение индекса = </a:t>
            </a:r>
            <a:r>
              <a:rPr lang="ru-RU" dirty="0" smtClean="0"/>
              <a:t>100.</a:t>
            </a:r>
            <a:endParaRPr lang="ru-RU" dirty="0"/>
          </a:p>
        </p:txBody>
      </p:sp>
      <p:sp>
        <p:nvSpPr>
          <p:cNvPr id="24" name="Текст 23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ru-RU" dirty="0"/>
              <a:t>Отсутствие данных по какой-либо социально демографической группе означает, что значение показателя не является статистически значимым, но не означает, что эта группа  полностью отсутствует в аудитории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8" name="Текст 27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/>
              <a:t>Affinity Internet </a:t>
            </a:r>
            <a:endParaRPr lang="ru-RU" dirty="0"/>
          </a:p>
        </p:txBody>
      </p:sp>
      <p:sp>
        <p:nvSpPr>
          <p:cNvPr id="29" name="Текст 28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0" name="Нижний колонтитул 29"/>
          <p:cNvSpPr>
            <a:spLocks noGrp="1"/>
          </p:cNvSpPr>
          <p:nvPr>
            <p:ph type="ftr" sz="quarter" idx="40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Определения</a:t>
            </a:r>
            <a:r>
              <a:rPr lang="en-US" sz="2400" dirty="0"/>
              <a:t> </a:t>
            </a:r>
            <a:r>
              <a:rPr lang="ru-RU" sz="2400" dirty="0"/>
              <a:t>и комментарии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83630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_1"/>
          <p:cNvGraphicFramePr>
            <a:graphicFrameLocks noGrp="1"/>
          </p:cNvGraphicFramePr>
          <p:nvPr>
            <p:ph type="tbl" sz="quarter" idx="16"/>
            <p:extLst>
              <p:ext uri="{D42A27DB-BD31-4B8C-83A1-F6EECF244321}">
                <p14:modId xmlns:p14="http://schemas.microsoft.com/office/powerpoint/2010/main" val="2871175730"/>
              </p:ext>
            </p:extLst>
          </p:nvPr>
        </p:nvGraphicFramePr>
        <p:xfrm>
          <a:off x="338138" y="1260475"/>
          <a:ext cx="6951600" cy="4644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424674602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endParaRPr lang="ru-RU" sz="1000" b="0" i="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400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0" i="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00" b="0" i="0" cap="all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Россия 0+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Россия 100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k+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0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Monthly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Тысяч человек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288.4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241.4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endParaRPr lang="ru-RU" sz="1000" dirty="0">
                        <a:latin typeface="Arial"/>
                      </a:endParaRPr>
                    </a:p>
                  </a:txBody>
                  <a:tcPr marL="83374" marR="83374" anchor="ctr"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Reach%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% от  населения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0.3%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0.5%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pPr algn="l"/>
                      <a:endParaRPr lang="ru-RU" sz="1200" b="0" dirty="0">
                        <a:latin typeface="+mn-lt"/>
                      </a:endParaRPr>
                    </a:p>
                  </a:txBody>
                  <a:tcPr marL="53269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Frequency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страниц на человека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14.0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16.4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00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Weekly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Тысяч человек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104.9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91.9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endParaRPr lang="ru-RU" sz="1000" dirty="0">
                        <a:latin typeface="Arial"/>
                      </a:endParaRPr>
                    </a:p>
                  </a:txBody>
                  <a:tcPr marL="83374" marR="83374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Reach%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% от  населения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0.1%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0.2%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pPr algn="l"/>
                      <a:endParaRPr lang="en-US" sz="1200" b="0" dirty="0" smtClean="0">
                        <a:latin typeface="+mn-lt"/>
                      </a:endParaRPr>
                    </a:p>
                  </a:txBody>
                  <a:tcPr marL="53269" marR="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Frequency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страниц</a:t>
                      </a:r>
                      <a:r>
                        <a:rPr lang="en-US" sz="9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9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на человека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8.5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9.6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000"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Daily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Тысяч человек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endParaRPr lang="ru-RU" sz="1000" dirty="0">
                        <a:latin typeface="Arial"/>
                      </a:endParaRPr>
                    </a:p>
                  </a:txBody>
                  <a:tcPr marL="83374" marR="83374" anchor="ctr"/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Reach%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% от  населения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4000"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3269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Frequency</a:t>
                      </a:r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5400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страниц на человека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**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**</a:t>
                      </a: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4000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Average Minutes per Day</a:t>
                      </a:r>
                    </a:p>
                  </a:txBody>
                  <a:tcPr marL="54000" marR="5400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4000" marR="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Среднее количество минут на человека</a:t>
                      </a:r>
                    </a:p>
                  </a:txBody>
                  <a:tcPr marL="54000" marR="5400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N/A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N/A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54000" marR="54000" marT="0" marB="0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67012"/>
                  </a:ext>
                </a:extLst>
              </a:tr>
            </a:tbl>
          </a:graphicData>
        </a:graphic>
      </p:graphicFrame>
      <p:sp>
        <p:nvSpPr>
          <p:cNvPr id="5" name="Title_1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smtClean="0"/>
              <a:t>Desktop, Россия 0+, Март 2018, 12-64 лет</a:t>
            </a:r>
            <a:endParaRPr lang="ru-RU" dirty="0"/>
          </a:p>
        </p:txBody>
      </p:sp>
      <p:sp>
        <p:nvSpPr>
          <p:cNvPr id="13314" name="Title_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1" name="Text_Prim"/>
          <p:cNvSpPr>
            <a:spLocks noGrp="1"/>
          </p:cNvSpPr>
          <p:nvPr>
            <p:ph type="body" sz="quarter" idx="4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dirty="0" smtClean="0"/>
              <a:t>** В силу размера выборки значение не является статистически валидным.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1933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Graph_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4391560"/>
              </p:ext>
            </p:extLst>
          </p:nvPr>
        </p:nvGraphicFramePr>
        <p:xfrm>
          <a:off x="338138" y="1260475"/>
          <a:ext cx="864076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itle_2"/>
          <p:cNvSpPr>
            <a:spLocks noGrp="1"/>
          </p:cNvSpPr>
          <p:nvPr>
            <p:ph type="body" sz="quarter" idx="17"/>
          </p:nvPr>
        </p:nvSpPr>
        <p:spPr/>
        <p:txBody>
          <a:bodyPr vert="horz" lIns="0" tIns="0" rIns="0" bIns="0" rtlCol="0">
            <a:normAutofit/>
          </a:bodyPr>
          <a:lstStyle/>
          <a:p>
            <a:r>
              <a:rPr lang="en-US" smtClean="0"/>
              <a:t>Desktop, </a:t>
            </a:r>
            <a:r>
              <a:rPr lang="ru-RU" smtClean="0"/>
              <a:t>Россия 0+, </a:t>
            </a:r>
            <a:r>
              <a:rPr lang="en-US" smtClean="0"/>
              <a:t>Monthly Reach, Average Weekly Reach </a:t>
            </a:r>
            <a:r>
              <a:rPr lang="ru-RU" smtClean="0"/>
              <a:t>в тыс.чел.</a:t>
            </a:r>
            <a:endParaRPr lang="ru-RU" dirty="0"/>
          </a:p>
        </p:txBody>
      </p:sp>
      <p:sp>
        <p:nvSpPr>
          <p:cNvPr id="5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Динамика аудитории </a:t>
            </a:r>
            <a:r>
              <a:rPr lang="en-US" smtClean="0"/>
              <a:t>Drive.ru </a:t>
            </a:r>
            <a:endParaRPr lang="ru-RU" dirty="0"/>
          </a:p>
        </p:txBody>
      </p:sp>
      <p:sp>
        <p:nvSpPr>
          <p:cNvPr id="15" name="Text_1"/>
          <p:cNvSpPr txBox="1">
            <a:spLocks noGrp="1"/>
          </p:cNvSpPr>
          <p:nvPr>
            <p:ph type="body" sz="quarter" idx="41"/>
          </p:nvPr>
        </p:nvSpPr>
        <p:spPr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ru-RU" smtClean="0"/>
              <a:t>На графике представлена динамика аудитории проекта за последние 24 месяца. Полная динамика доступна в данных графика.</a:t>
            </a:r>
            <a:endParaRPr lang="ru-RU" dirty="0"/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9295956" y="1950696"/>
            <a:ext cx="749918" cy="1783352"/>
            <a:chOff x="9295956" y="1929859"/>
            <a:chExt cx="749918" cy="1783352"/>
          </a:xfrm>
        </p:grpSpPr>
        <p:sp>
          <p:nvSpPr>
            <p:cNvPr id="10" name="Трапеция 9"/>
            <p:cNvSpPr>
              <a:spLocks/>
            </p:cNvSpPr>
            <p:nvPr userDrawn="1"/>
          </p:nvSpPr>
          <p:spPr bwMode="ltGray">
            <a:xfrm rot="16200000">
              <a:off x="9248776" y="2916113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  <p:sp>
          <p:nvSpPr>
            <p:cNvPr id="11" name="Трапеция 10"/>
            <p:cNvSpPr>
              <a:spLocks/>
            </p:cNvSpPr>
            <p:nvPr userDrawn="1"/>
          </p:nvSpPr>
          <p:spPr bwMode="ltGray">
            <a:xfrm rot="16200000">
              <a:off x="9248776" y="1977039"/>
              <a:ext cx="844278" cy="749918"/>
            </a:xfrm>
            <a:prstGeom prst="trapezoid">
              <a:avLst>
                <a:gd name="adj" fmla="val 14209"/>
              </a:avLst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ru-RU" sz="2300" b="1" dirty="0" err="1">
                <a:solidFill>
                  <a:schemeClr val="tx1"/>
                </a:solidFill>
                <a:ea typeface="+mj-ea"/>
                <a:cs typeface="+mj-cs"/>
              </a:endParaRPr>
            </a:p>
          </p:txBody>
        </p:sp>
      </p:grpSp>
      <p:graphicFrame>
        <p:nvGraphicFramePr>
          <p:cNvPr id="18" name="Tab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796656556"/>
              </p:ext>
            </p:extLst>
          </p:nvPr>
        </p:nvGraphicFramePr>
        <p:xfrm>
          <a:off x="8942388" y="1911350"/>
          <a:ext cx="2884026" cy="18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2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2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6000">
                <a:tc>
                  <a:txBody>
                    <a:bodyPr/>
                    <a:lstStyle/>
                    <a:p>
                      <a:pPr algn="ctr"/>
                      <a:r>
                        <a:rPr lang="ru-RU" sz="1400" b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288
 тыс.чел.</a:t>
                      </a:r>
                      <a:endParaRPr lang="ru-RU" sz="1400" b="0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955" marR="125955" anchor="ctr">
                    <a:lnL w="12700" cmpd="sng">
                      <a:noFill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Monthly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Reach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5933" marR="0" marT="0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105
 тыс.чел.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5955" marR="125955" anchor="ctr">
                    <a:lnL w="12700" cmpd="sng">
                      <a:noFill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Average Weekly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Reach</a:t>
                      </a:r>
                    </a:p>
                  </a:txBody>
                  <a:tcPr marL="65933" marR="0" marT="0" marB="0" anchor="ctr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bottom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4175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5751476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2906268196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smtClean="0"/>
              <a:t>Desktop, Россия 0+, Март 2018, % от Monthly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Пол / Возраст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64" name="Группа 63"/>
          <p:cNvGrpSpPr/>
          <p:nvPr/>
        </p:nvGrpSpPr>
        <p:grpSpPr>
          <a:xfrm>
            <a:off x="5099050" y="1332630"/>
            <a:ext cx="7110950" cy="153888"/>
            <a:chOff x="5099050" y="1321200"/>
            <a:chExt cx="711095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1020672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35-44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М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12-24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5800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45-64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355445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Ж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25-34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950329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25-34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80160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35-44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652887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М 45-64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50416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Ж</a:t>
              </a:r>
              <a:r>
                <a: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 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12-24</a:t>
              </a:r>
            </a:p>
          </p:txBody>
        </p:sp>
        <p:sp>
          <p:nvSpPr>
            <p:cNvPr id="3" name="Прямоугольник 2"/>
            <p:cNvSpPr>
              <a:spLocks noChangeAspect="1"/>
            </p:cNvSpPr>
            <p:nvPr/>
          </p:nvSpPr>
          <p:spPr bwMode="ltGray">
            <a:xfrm>
              <a:off x="8504166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6" name="Прямоугольник 45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7" name="Прямоугольник 46"/>
            <p:cNvSpPr>
              <a:spLocks noChangeAspect="1"/>
            </p:cNvSpPr>
            <p:nvPr/>
          </p:nvSpPr>
          <p:spPr bwMode="ltGray">
            <a:xfrm>
              <a:off x="9355445" y="1368000"/>
              <a:ext cx="72000" cy="72000"/>
            </a:xfrm>
            <a:prstGeom prst="rect">
              <a:avLst/>
            </a:prstGeom>
            <a:solidFill>
              <a:schemeClr val="accent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8" name="Прямоугольник 47"/>
            <p:cNvSpPr>
              <a:spLocks noChangeAspect="1"/>
            </p:cNvSpPr>
            <p:nvPr/>
          </p:nvSpPr>
          <p:spPr bwMode="ltGray">
            <a:xfrm>
              <a:off x="5950329" y="1368000"/>
              <a:ext cx="72000" cy="72000"/>
            </a:xfrm>
            <a:prstGeom prst="rect">
              <a:avLst/>
            </a:prstGeom>
            <a:solidFill>
              <a:srgbClr val="4C4C4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49" name="Прямоугольник 48"/>
            <p:cNvSpPr>
              <a:spLocks noChangeAspect="1"/>
            </p:cNvSpPr>
            <p:nvPr/>
          </p:nvSpPr>
          <p:spPr bwMode="ltGray">
            <a:xfrm>
              <a:off x="10206724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0" name="Прямоугольник 49"/>
            <p:cNvSpPr>
              <a:spLocks noChangeAspect="1"/>
            </p:cNvSpPr>
            <p:nvPr/>
          </p:nvSpPr>
          <p:spPr bwMode="ltGray">
            <a:xfrm>
              <a:off x="6801608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1" name="Прямоугольник 50"/>
            <p:cNvSpPr>
              <a:spLocks noChangeAspect="1"/>
            </p:cNvSpPr>
            <p:nvPr/>
          </p:nvSpPr>
          <p:spPr bwMode="ltGray">
            <a:xfrm>
              <a:off x="11058000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7652887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64487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976804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3214687328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smtClean="0"/>
              <a:t>Desktop, Россия 0+, Март 2018, % от Monthly Reach</a:t>
            </a:r>
          </a:p>
          <a:p>
            <a:endParaRPr lang="ru-RU" dirty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Род занятий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5099050" y="1332630"/>
            <a:ext cx="6696710" cy="153888"/>
            <a:chOff x="5099050" y="1321200"/>
            <a:chExt cx="6696710" cy="153888"/>
          </a:xfrm>
        </p:grpSpPr>
        <p:sp>
          <p:nvSpPr>
            <p:cNvPr id="44" name="TextBox 43"/>
            <p:cNvSpPr txBox="1"/>
            <p:nvPr/>
          </p:nvSpPr>
          <p:spPr>
            <a:xfrm>
              <a:off x="954668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Домохозяйки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099050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Р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уководители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0543650" y="1321200"/>
              <a:ext cx="125211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Д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р. неработающие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153168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пециалисты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150136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noProof="0" dirty="0" smtClean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kumimoji="0" lang="ru-RU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3C3C3B"/>
                  </a:solidFill>
                  <a:effectLst/>
                  <a:uLnTx/>
                  <a:uFillTx/>
                  <a:latin typeface="Arial"/>
                  <a:cs typeface="+mn-cs"/>
                </a:rPr>
                <a:t>лужащие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987084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Рабочие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698302" y="132120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Учащиеся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52" name="Прямоугольник 51"/>
            <p:cNvSpPr>
              <a:spLocks noChangeAspect="1"/>
            </p:cNvSpPr>
            <p:nvPr/>
          </p:nvSpPr>
          <p:spPr bwMode="ltGray">
            <a:xfrm>
              <a:off x="8698302" y="1368000"/>
              <a:ext cx="72000" cy="72000"/>
            </a:xfrm>
            <a:prstGeom prst="rect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3" name="Прямоугольник 52"/>
            <p:cNvSpPr>
              <a:spLocks noChangeAspect="1"/>
            </p:cNvSpPr>
            <p:nvPr/>
          </p:nvSpPr>
          <p:spPr bwMode="ltGray">
            <a:xfrm>
              <a:off x="5099050" y="136800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4" name="Прямоугольник 53"/>
            <p:cNvSpPr>
              <a:spLocks noChangeAspect="1"/>
            </p:cNvSpPr>
            <p:nvPr/>
          </p:nvSpPr>
          <p:spPr bwMode="ltGray">
            <a:xfrm>
              <a:off x="9546680" y="1368000"/>
              <a:ext cx="72000" cy="72000"/>
            </a:xfrm>
            <a:prstGeom prst="rect">
              <a:avLst/>
            </a:prstGeom>
            <a:solidFill>
              <a:srgbClr val="9C9B9B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5" name="Прямоугольник 54"/>
            <p:cNvSpPr>
              <a:spLocks noChangeAspect="1"/>
            </p:cNvSpPr>
            <p:nvPr/>
          </p:nvSpPr>
          <p:spPr bwMode="ltGray">
            <a:xfrm>
              <a:off x="6153168" y="136800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7" name="Прямоугольник 56"/>
            <p:cNvSpPr>
              <a:spLocks noChangeAspect="1"/>
            </p:cNvSpPr>
            <p:nvPr/>
          </p:nvSpPr>
          <p:spPr bwMode="ltGray">
            <a:xfrm>
              <a:off x="7150136" y="1368000"/>
              <a:ext cx="72000" cy="72000"/>
            </a:xfrm>
            <a:prstGeom prst="rect">
              <a:avLst/>
            </a:prstGeom>
            <a:solidFill>
              <a:srgbClr val="777776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8" name="Прямоугольник 57"/>
            <p:cNvSpPr>
              <a:spLocks noChangeAspect="1"/>
            </p:cNvSpPr>
            <p:nvPr/>
          </p:nvSpPr>
          <p:spPr bwMode="ltGray">
            <a:xfrm>
              <a:off x="10543650" y="1368000"/>
              <a:ext cx="72000" cy="72000"/>
            </a:xfrm>
            <a:prstGeom prst="rect">
              <a:avLst/>
            </a:prstGeom>
            <a:solidFill>
              <a:schemeClr val="accent5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59" name="Прямоугольник 58"/>
            <p:cNvSpPr>
              <a:spLocks noChangeAspect="1"/>
            </p:cNvSpPr>
            <p:nvPr/>
          </p:nvSpPr>
          <p:spPr bwMode="ltGray">
            <a:xfrm>
              <a:off x="7987084" y="136800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008421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2514099"/>
              </p:ext>
            </p:extLst>
          </p:nvPr>
        </p:nvGraphicFramePr>
        <p:xfrm>
          <a:off x="2870200" y="1260475"/>
          <a:ext cx="8956675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1499470400"/>
              </p:ext>
            </p:extLst>
          </p:nvPr>
        </p:nvGraphicFramePr>
        <p:xfrm>
          <a:off x="338138" y="1260475"/>
          <a:ext cx="2881312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ru-RU" smtClean="0"/>
              <a:t>Desktop, Россия 0+, Март 2018, % от Monthly Reach</a:t>
            </a:r>
            <a:endParaRPr lang="ru-RU" dirty="0" smtClean="0"/>
          </a:p>
        </p:txBody>
      </p:sp>
      <p:sp>
        <p:nvSpPr>
          <p:cNvPr id="63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Уровень дохода семьи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2" name="Текст 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5099050" y="1332630"/>
            <a:ext cx="6891020" cy="153888"/>
            <a:chOff x="5099050" y="1332630"/>
            <a:chExt cx="6891020" cy="153888"/>
          </a:xfrm>
        </p:grpSpPr>
        <p:sp>
          <p:nvSpPr>
            <p:cNvPr id="10" name="TextBox 9"/>
            <p:cNvSpPr txBox="1"/>
            <p:nvPr/>
          </p:nvSpPr>
          <p:spPr>
            <a:xfrm>
              <a:off x="5099050" y="1332630"/>
              <a:ext cx="115200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Выше </a:t>
              </a: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0155030" y="1332630"/>
              <a:ext cx="1835040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Н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иже среднего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7040" y="1332630"/>
              <a:ext cx="1588698" cy="153888"/>
            </a:xfrm>
            <a:prstGeom prst="rect">
              <a:avLst/>
            </a:prstGeom>
            <a:noFill/>
          </p:spPr>
          <p:txBody>
            <a:bodyPr wrap="square" lIns="108000" tIns="0" rIns="0" bIns="0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1000" b="0" kern="0" dirty="0">
                  <a:solidFill>
                    <a:srgbClr val="3C3C3B"/>
                  </a:solidFill>
                  <a:latin typeface="Arial"/>
                  <a:cs typeface="+mn-cs"/>
                </a:rPr>
                <a:t>С</a:t>
              </a:r>
              <a:r>
                <a:rPr lang="ru-RU" sz="1000" b="0" kern="0" dirty="0" smtClean="0">
                  <a:solidFill>
                    <a:srgbClr val="3C3C3B"/>
                  </a:solidFill>
                  <a:latin typeface="Arial"/>
                  <a:cs typeface="+mn-cs"/>
                </a:rPr>
                <a:t>редний</a:t>
              </a:r>
              <a:endPara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endParaRPr>
            </a:p>
          </p:txBody>
        </p:sp>
        <p:sp>
          <p:nvSpPr>
            <p:cNvPr id="16" name="Прямоугольник 15"/>
            <p:cNvSpPr>
              <a:spLocks noChangeAspect="1"/>
            </p:cNvSpPr>
            <p:nvPr/>
          </p:nvSpPr>
          <p:spPr bwMode="ltGray">
            <a:xfrm>
              <a:off x="7627040" y="1379430"/>
              <a:ext cx="72000" cy="72000"/>
            </a:xfrm>
            <a:prstGeom prst="rect">
              <a:avLst/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7" name="Прямоугольник 16"/>
            <p:cNvSpPr>
              <a:spLocks noChangeAspect="1"/>
            </p:cNvSpPr>
            <p:nvPr/>
          </p:nvSpPr>
          <p:spPr bwMode="ltGray">
            <a:xfrm>
              <a:off x="5099050" y="1379430"/>
              <a:ext cx="72000" cy="72000"/>
            </a:xfrm>
            <a:prstGeom prst="rect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  <p:sp>
          <p:nvSpPr>
            <p:cNvPr id="18" name="Прямоугольник 17"/>
            <p:cNvSpPr>
              <a:spLocks noChangeAspect="1"/>
            </p:cNvSpPr>
            <p:nvPr/>
          </p:nvSpPr>
          <p:spPr bwMode="ltGray">
            <a:xfrm>
              <a:off x="10155030" y="1379430"/>
              <a:ext cx="72000" cy="72000"/>
            </a:xfrm>
            <a:prstGeom prst="rect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ru-RU" sz="1400" b="0" dirty="0" err="1" smtClean="0"/>
            </a:p>
          </p:txBody>
        </p:sp>
      </p:grpSp>
    </p:spTree>
    <p:extLst>
      <p:ext uri="{BB962C8B-B14F-4D97-AF65-F5344CB8AC3E}">
        <p14:creationId xmlns:p14="http://schemas.microsoft.com/office/powerpoint/2010/main" val="70872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_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smtClean="0"/>
              <a:t>Desktop, </a:t>
            </a:r>
            <a:r>
              <a:rPr lang="ru-RU" smtClean="0"/>
              <a:t>Россия 0+, Март 2018, % от </a:t>
            </a:r>
            <a:r>
              <a:rPr lang="en-US" smtClean="0"/>
              <a:t>Monthly Reach, % </a:t>
            </a:r>
            <a:r>
              <a:rPr lang="ru-RU" smtClean="0"/>
              <a:t>от </a:t>
            </a:r>
            <a:r>
              <a:rPr lang="en-US" smtClean="0"/>
              <a:t>Average Weekly Reach</a:t>
            </a:r>
          </a:p>
          <a:p>
            <a:endParaRPr lang="ru-RU" dirty="0"/>
          </a:p>
        </p:txBody>
      </p:sp>
      <p:sp>
        <p:nvSpPr>
          <p:cNvPr id="21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Пол / Возраст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35" name="Graph_1"/>
          <p:cNvGraphicFramePr>
            <a:graphicFrameLocks noGrp="1"/>
          </p:cNvGraphicFramePr>
          <p:nvPr>
            <p:ph type="chart" sz="quarter" idx="42"/>
            <p:extLst>
              <p:ext uri="{D42A27DB-BD31-4B8C-83A1-F6EECF244321}">
                <p14:modId xmlns:p14="http://schemas.microsoft.com/office/powerpoint/2010/main" val="1524554949"/>
              </p:ext>
            </p:extLst>
          </p:nvPr>
        </p:nvGraphicFramePr>
        <p:xfrm>
          <a:off x="2390775" y="1800225"/>
          <a:ext cx="9436100" cy="388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" name="TextBox 66"/>
          <p:cNvSpPr txBox="1"/>
          <p:nvPr/>
        </p:nvSpPr>
        <p:spPr>
          <a:xfrm>
            <a:off x="9924490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Ж 35-44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248554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12-24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1037146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kern="0" dirty="0">
                <a:solidFill>
                  <a:srgbClr val="3C3C3B"/>
                </a:solidFill>
                <a:latin typeface="Arial"/>
                <a:cs typeface="+mn-cs"/>
              </a:rPr>
              <a:t>Ж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 45-64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811834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Ж 25-34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361210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25-34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473866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35-44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586522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М 45-64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699178" y="1638000"/>
            <a:ext cx="1152000" cy="180000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Ж 12-24</a:t>
            </a:r>
          </a:p>
        </p:txBody>
      </p:sp>
      <p:sp>
        <p:nvSpPr>
          <p:cNvPr id="75" name="Овал 74"/>
          <p:cNvSpPr/>
          <p:nvPr/>
        </p:nvSpPr>
        <p:spPr>
          <a:xfrm>
            <a:off x="3248554" y="1656000"/>
            <a:ext cx="144000" cy="144000"/>
          </a:xfrm>
          <a:prstGeom prst="ellipse">
            <a:avLst/>
          </a:prstGeom>
          <a:solidFill>
            <a:srgbClr val="FCE8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6" name="Овал 75"/>
          <p:cNvSpPr/>
          <p:nvPr/>
        </p:nvSpPr>
        <p:spPr>
          <a:xfrm>
            <a:off x="11037146" y="1656000"/>
            <a:ext cx="144000" cy="144000"/>
          </a:xfrm>
          <a:prstGeom prst="ellipse">
            <a:avLst/>
          </a:prstGeom>
          <a:solidFill>
            <a:srgbClr val="3C3C3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7" name="Овал 76"/>
          <p:cNvSpPr/>
          <p:nvPr/>
        </p:nvSpPr>
        <p:spPr>
          <a:xfrm>
            <a:off x="4361210" y="1656000"/>
            <a:ext cx="144000" cy="144000"/>
          </a:xfrm>
          <a:prstGeom prst="ellipse">
            <a:avLst/>
          </a:prstGeom>
          <a:solidFill>
            <a:srgbClr val="4C4C4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8" name="Овал 77"/>
          <p:cNvSpPr/>
          <p:nvPr/>
        </p:nvSpPr>
        <p:spPr>
          <a:xfrm>
            <a:off x="5473866" y="1656000"/>
            <a:ext cx="144000" cy="144000"/>
          </a:xfrm>
          <a:prstGeom prst="ellipse">
            <a:avLst/>
          </a:prstGeom>
          <a:solidFill>
            <a:srgbClr val="00AA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6586522" y="1656000"/>
            <a:ext cx="144000" cy="144000"/>
          </a:xfrm>
          <a:prstGeom prst="ellipse">
            <a:avLst/>
          </a:prstGeom>
          <a:solidFill>
            <a:srgbClr val="006F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7699178" y="1656000"/>
            <a:ext cx="144000" cy="144000"/>
          </a:xfrm>
          <a:prstGeom prst="ellipse">
            <a:avLst/>
          </a:prstGeom>
          <a:solidFill>
            <a:srgbClr val="6046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1" name="Овал 80"/>
          <p:cNvSpPr/>
          <p:nvPr/>
        </p:nvSpPr>
        <p:spPr>
          <a:xfrm>
            <a:off x="8811834" y="1656000"/>
            <a:ext cx="144000" cy="144000"/>
          </a:xfrm>
          <a:prstGeom prst="ellipse">
            <a:avLst/>
          </a:prstGeom>
          <a:solidFill>
            <a:srgbClr val="E9528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2" name="Овал 81"/>
          <p:cNvSpPr/>
          <p:nvPr/>
        </p:nvSpPr>
        <p:spPr>
          <a:xfrm>
            <a:off x="9924490" y="1656000"/>
            <a:ext cx="144000" cy="144000"/>
          </a:xfrm>
          <a:prstGeom prst="ellipse">
            <a:avLst/>
          </a:prstGeom>
          <a:solidFill>
            <a:srgbClr val="77777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mr"/>
          <p:cNvSpPr txBox="1">
            <a:spLocks/>
          </p:cNvSpPr>
          <p:nvPr/>
        </p:nvSpPr>
        <p:spPr>
          <a:xfrm>
            <a:off x="338400" y="2718000"/>
            <a:ext cx="2054225" cy="72072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6000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Pct val="86000"/>
              <a:buFontTx/>
              <a:buBlip>
                <a:blip r:embed="rId5"/>
              </a:buBlip>
              <a:defRPr sz="1000" kern="1200">
                <a:solidFill>
                  <a:srgbClr val="717171"/>
                </a:solidFill>
                <a:latin typeface="+mn-lt"/>
                <a:ea typeface="+mn-ea"/>
                <a:cs typeface="+mn-cs"/>
              </a:defRPr>
            </a:lvl4pPr>
            <a:lvl5pPr marL="285750" indent="-2857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86000"/>
              <a:buFontTx/>
              <a:buBlip>
                <a:blip r:embed="rId6" r:link="rId7"/>
              </a:buBlip>
              <a:defRPr sz="1400" kern="1200" baseline="0">
                <a:solidFill>
                  <a:srgbClr val="313231"/>
                </a:solidFill>
                <a:latin typeface="+mn-lt"/>
                <a:ea typeface="+mn-ea"/>
                <a:cs typeface="+mn-cs"/>
              </a:defRPr>
            </a:lvl5pPr>
            <a:lvl6pPr marL="3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300" b="0" dirty="0" smtClean="0"/>
              <a:t>Monthly Reach</a:t>
            </a:r>
            <a:endParaRPr lang="ru-RU" sz="1300" b="0" dirty="0"/>
          </a:p>
        </p:txBody>
      </p:sp>
      <p:sp>
        <p:nvSpPr>
          <p:cNvPr id="42" name="awr"/>
          <p:cNvSpPr txBox="1">
            <a:spLocks/>
          </p:cNvSpPr>
          <p:nvPr/>
        </p:nvSpPr>
        <p:spPr>
          <a:xfrm>
            <a:off x="338400" y="3870000"/>
            <a:ext cx="2054225" cy="71913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6000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6000"/>
              <a:buFontTx/>
              <a:buBlip>
                <a:blip r:embed="rId4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Pct val="86000"/>
              <a:buFontTx/>
              <a:buBlip>
                <a:blip r:embed="rId5"/>
              </a:buBlip>
              <a:defRPr sz="1000" kern="1200">
                <a:solidFill>
                  <a:srgbClr val="717171"/>
                </a:solidFill>
                <a:latin typeface="+mn-lt"/>
                <a:ea typeface="+mn-ea"/>
                <a:cs typeface="+mn-cs"/>
              </a:defRPr>
            </a:lvl4pPr>
            <a:lvl5pPr marL="285750" indent="-2857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86000"/>
              <a:buFontTx/>
              <a:buBlip>
                <a:blip r:embed="rId6" r:link="rId7"/>
              </a:buBlip>
              <a:defRPr sz="1400" kern="1200" baseline="0">
                <a:solidFill>
                  <a:srgbClr val="313231"/>
                </a:solidFill>
                <a:latin typeface="+mn-lt"/>
                <a:ea typeface="+mn-ea"/>
                <a:cs typeface="+mn-cs"/>
              </a:defRPr>
            </a:lvl5pPr>
            <a:lvl6pPr marL="3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1300" b="0" dirty="0" smtClean="0"/>
              <a:t>Average Weekly Reach</a:t>
            </a:r>
            <a:endParaRPr lang="ru-RU" sz="1300" b="0" dirty="0"/>
          </a:p>
        </p:txBody>
      </p:sp>
    </p:spTree>
    <p:extLst>
      <p:ext uri="{BB962C8B-B14F-4D97-AF65-F5344CB8AC3E}">
        <p14:creationId xmlns:p14="http://schemas.microsoft.com/office/powerpoint/2010/main" val="2837365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_2"/>
          <p:cNvSpPr txBox="1">
            <a:spLocks noGrp="1"/>
          </p:cNvSpPr>
          <p:nvPr>
            <p:ph type="body" sz="quarter" idx="17"/>
          </p:nvPr>
        </p:nvSpPr>
        <p:spPr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None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0975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ct val="86000"/>
              <a:buFontTx/>
              <a:buBlip>
                <a:blip r:embed="rId2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96000" marR="0" indent="-180975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86000"/>
              <a:buFontTx/>
              <a:buBlip>
                <a:blip r:embed="rId2"/>
              </a:buBlip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-1809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SzPct val="86000"/>
              <a:buFontTx/>
              <a:buBlip>
                <a:blip r:embed="rId3"/>
              </a:buBlip>
              <a:defRPr sz="1000" kern="1200">
                <a:solidFill>
                  <a:srgbClr val="717171"/>
                </a:solidFill>
                <a:latin typeface="+mn-lt"/>
                <a:ea typeface="+mn-ea"/>
                <a:cs typeface="+mn-cs"/>
              </a:defRPr>
            </a:lvl4pPr>
            <a:lvl5pPr marL="285750" indent="-28575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>
                <a:srgbClr val="000000"/>
              </a:buClr>
              <a:buSzPct val="86000"/>
              <a:buFontTx/>
              <a:buBlip>
                <a:blip r:embed="rId4" r:link="rId5"/>
              </a:buBlip>
              <a:defRPr sz="1400" kern="1200" baseline="0">
                <a:solidFill>
                  <a:srgbClr val="313231"/>
                </a:solidFill>
                <a:latin typeface="+mn-lt"/>
                <a:ea typeface="+mn-ea"/>
                <a:cs typeface="+mn-cs"/>
              </a:defRPr>
            </a:lvl5pPr>
            <a:lvl6pPr marL="360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b="0" smtClean="0"/>
              <a:t>Desktop, </a:t>
            </a:r>
            <a:r>
              <a:rPr lang="ru-RU" b="0" smtClean="0"/>
              <a:t>Россия 0+, Март 2018, % от </a:t>
            </a:r>
            <a:r>
              <a:rPr lang="en-US" b="0" smtClean="0"/>
              <a:t>Monthly Reach, % </a:t>
            </a:r>
            <a:r>
              <a:rPr lang="ru-RU" b="0" smtClean="0"/>
              <a:t>от </a:t>
            </a:r>
            <a:r>
              <a:rPr lang="en-US" b="0" smtClean="0"/>
              <a:t>Average Weekly Reach</a:t>
            </a:r>
            <a:endParaRPr lang="ru-RU" b="0" dirty="0"/>
          </a:p>
        </p:txBody>
      </p:sp>
      <p:sp>
        <p:nvSpPr>
          <p:cNvPr id="21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аудитории Drive.ru, в %. Род занятий</a:t>
            </a: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24" name="Graph_1"/>
          <p:cNvGraphicFramePr>
            <a:graphicFrameLocks noGrp="1"/>
          </p:cNvGraphicFramePr>
          <p:nvPr>
            <p:ph type="chart" sz="quarter" idx="42"/>
            <p:extLst>
              <p:ext uri="{D42A27DB-BD31-4B8C-83A1-F6EECF244321}">
                <p14:modId xmlns:p14="http://schemas.microsoft.com/office/powerpoint/2010/main" val="855625621"/>
              </p:ext>
            </p:extLst>
          </p:nvPr>
        </p:nvGraphicFramePr>
        <p:xfrm>
          <a:off x="2390775" y="1800225"/>
          <a:ext cx="9436100" cy="3884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3" name="mr"/>
          <p:cNvSpPr>
            <a:spLocks noGrp="1"/>
          </p:cNvSpPr>
          <p:nvPr>
            <p:ph type="body" sz="quarter" idx="4294967295"/>
          </p:nvPr>
        </p:nvSpPr>
        <p:spPr>
          <a:xfrm>
            <a:off x="338400" y="2718000"/>
            <a:ext cx="2054225" cy="720725"/>
          </a:xfrm>
        </p:spPr>
        <p:txBody>
          <a:bodyPr lIns="0" tIns="0" rIns="0" bIns="0" anchor="ctr">
            <a:normAutofit/>
          </a:bodyPr>
          <a:lstStyle/>
          <a:p>
            <a:r>
              <a:rPr lang="en-US" sz="1300" dirty="0"/>
              <a:t>Monthly </a:t>
            </a:r>
            <a:r>
              <a:rPr lang="en-US" sz="1300" dirty="0" smtClean="0"/>
              <a:t>Reach</a:t>
            </a:r>
            <a:endParaRPr lang="ru-RU" sz="1300" dirty="0"/>
          </a:p>
        </p:txBody>
      </p:sp>
      <p:sp>
        <p:nvSpPr>
          <p:cNvPr id="9" name="awr"/>
          <p:cNvSpPr>
            <a:spLocks noGrp="1"/>
          </p:cNvSpPr>
          <p:nvPr>
            <p:ph type="body" sz="quarter" idx="4294967295"/>
          </p:nvPr>
        </p:nvSpPr>
        <p:spPr>
          <a:xfrm>
            <a:off x="338400" y="3870000"/>
            <a:ext cx="2054225" cy="719138"/>
          </a:xfrm>
        </p:spPr>
        <p:txBody>
          <a:bodyPr lIns="0" tIns="0" rIns="0" bIns="0" anchor="ctr">
            <a:normAutofit/>
          </a:bodyPr>
          <a:lstStyle/>
          <a:p>
            <a:r>
              <a:rPr lang="en-US" sz="1300" dirty="0"/>
              <a:t>Average Weekly </a:t>
            </a:r>
            <a:r>
              <a:rPr lang="en-US" sz="1300" dirty="0" smtClean="0"/>
              <a:t>Reach</a:t>
            </a:r>
            <a:endParaRPr lang="ru-RU" sz="1300" dirty="0"/>
          </a:p>
        </p:txBody>
      </p:sp>
      <p:sp>
        <p:nvSpPr>
          <p:cNvPr id="78" name="TextBox 77"/>
          <p:cNvSpPr txBox="1"/>
          <p:nvPr/>
        </p:nvSpPr>
        <p:spPr>
          <a:xfrm>
            <a:off x="11037146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Другое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9739049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Домохозяйки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546653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Специалисты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844752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Служащие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142851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Рабочие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440950" y="1639252"/>
            <a:ext cx="1152000" cy="184666"/>
          </a:xfrm>
          <a:prstGeom prst="rect">
            <a:avLst/>
          </a:prstGeom>
          <a:noFill/>
        </p:spPr>
        <p:txBody>
          <a:bodyPr wrap="square" lIns="18000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3C3C3B"/>
                </a:solidFill>
                <a:effectLst/>
                <a:uLnTx/>
                <a:uFillTx/>
                <a:latin typeface="Arial"/>
                <a:cs typeface="+mn-cs"/>
              </a:rPr>
              <a:t>Учащиеся</a:t>
            </a:r>
          </a:p>
        </p:txBody>
      </p:sp>
      <p:sp>
        <p:nvSpPr>
          <p:cNvPr id="85" name="Овал 84"/>
          <p:cNvSpPr/>
          <p:nvPr/>
        </p:nvSpPr>
        <p:spPr>
          <a:xfrm>
            <a:off x="3248554" y="1656000"/>
            <a:ext cx="144000" cy="144000"/>
          </a:xfrm>
          <a:prstGeom prst="ellipse">
            <a:avLst/>
          </a:prstGeom>
          <a:solidFill>
            <a:srgbClr val="00AA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6" name="Овал 85"/>
          <p:cNvSpPr/>
          <p:nvPr/>
        </p:nvSpPr>
        <p:spPr>
          <a:xfrm>
            <a:off x="11037146" y="1656000"/>
            <a:ext cx="144000" cy="144000"/>
          </a:xfrm>
          <a:prstGeom prst="ellipse">
            <a:avLst/>
          </a:prstGeom>
          <a:solidFill>
            <a:srgbClr val="006FB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4546653" y="1656000"/>
            <a:ext cx="144000" cy="144000"/>
          </a:xfrm>
          <a:prstGeom prst="ellipse">
            <a:avLst/>
          </a:prstGeom>
          <a:solidFill>
            <a:srgbClr val="60469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5844752" y="1656000"/>
            <a:ext cx="144000" cy="144000"/>
          </a:xfrm>
          <a:prstGeom prst="ellipse">
            <a:avLst/>
          </a:prstGeom>
          <a:solidFill>
            <a:srgbClr val="777776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7142851" y="1656000"/>
            <a:ext cx="144000" cy="144000"/>
          </a:xfrm>
          <a:prstGeom prst="ellipse">
            <a:avLst/>
          </a:prstGeom>
          <a:solidFill>
            <a:srgbClr val="3C3C3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8440950" y="1656000"/>
            <a:ext cx="144000" cy="144000"/>
          </a:xfrm>
          <a:prstGeom prst="ellipse">
            <a:avLst/>
          </a:prstGeom>
          <a:solidFill>
            <a:srgbClr val="FCE8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1" name="Овал 90"/>
          <p:cNvSpPr/>
          <p:nvPr/>
        </p:nvSpPr>
        <p:spPr>
          <a:xfrm>
            <a:off x="9739049" y="1656000"/>
            <a:ext cx="144000" cy="144000"/>
          </a:xfrm>
          <a:prstGeom prst="ellipse">
            <a:avLst/>
          </a:prstGeom>
          <a:solidFill>
            <a:srgbClr val="9C9B9B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3248554" y="1638000"/>
            <a:ext cx="1152000" cy="180000"/>
          </a:xfrm>
          <a:prstGeom prst="rect">
            <a:avLst/>
          </a:prstGeom>
          <a:noFill/>
        </p:spPr>
        <p:txBody>
          <a:bodyPr wrap="none" lIns="180000" tIns="0" rIns="0" bIns="0" rtlCol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0" kern="0" dirty="0" smtClean="0">
                <a:solidFill>
                  <a:srgbClr val="3C3C3B"/>
                </a:solidFill>
                <a:latin typeface="Arial"/>
                <a:cs typeface="+mn-cs"/>
              </a:rPr>
              <a:t>Руководители</a:t>
            </a: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3C3C3B"/>
              </a:solidFill>
              <a:effectLst/>
              <a:uLnTx/>
              <a:uFillTx/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5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Graph_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856910"/>
              </p:ext>
            </p:extLst>
          </p:nvPr>
        </p:nvGraphicFramePr>
        <p:xfrm>
          <a:off x="660558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ph_1"/>
          <p:cNvGraphicFramePr>
            <a:graphicFrameLocks noGrp="1"/>
          </p:cNvGraphicFramePr>
          <p:nvPr>
            <p:ph idx="21"/>
            <p:extLst>
              <p:ext uri="{D42A27DB-BD31-4B8C-83A1-F6EECF244321}">
                <p14:modId xmlns:p14="http://schemas.microsoft.com/office/powerpoint/2010/main" val="41528776"/>
              </p:ext>
            </p:extLst>
          </p:nvPr>
        </p:nvGraphicFramePr>
        <p:xfrm>
          <a:off x="338138" y="1260475"/>
          <a:ext cx="5221287" cy="4424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itle_2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r>
              <a:rPr lang="en-US" smtClean="0"/>
              <a:t>Desktop, </a:t>
            </a:r>
            <a:r>
              <a:rPr lang="ru-RU" smtClean="0"/>
              <a:t>Россия 0+, Март 2018, </a:t>
            </a:r>
            <a:r>
              <a:rPr lang="en-US" smtClean="0"/>
              <a:t>Monthly Reach </a:t>
            </a:r>
            <a:r>
              <a:rPr lang="ru-RU" smtClean="0"/>
              <a:t>в тыс.чел., </a:t>
            </a:r>
            <a:r>
              <a:rPr lang="en-US" smtClean="0"/>
              <a:t>Affinity Index</a:t>
            </a:r>
            <a:endParaRPr lang="ru-RU" dirty="0"/>
          </a:p>
        </p:txBody>
      </p:sp>
      <p:sp>
        <p:nvSpPr>
          <p:cNvPr id="12" name="Title_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/>
            <a:r>
              <a:rPr lang="ru-RU" smtClean="0"/>
              <a:t>Структура и профиль аудитории Drive.ru </a:t>
            </a:r>
            <a:endParaRPr lang="ru-RU" dirty="0"/>
          </a:p>
        </p:txBody>
      </p:sp>
      <p:sp>
        <p:nvSpPr>
          <p:cNvPr id="17" name="Title_3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ru-RU" smtClean="0"/>
              <a:t>Affinity Index: отношение доли целевой группы в аудитории интернет-проекта за месяц (в %) к ее доле в населении России 12-64 лет. Среднее значение индекса = 100. </a:t>
            </a:r>
            <a:endParaRPr lang="ru-RU" dirty="0"/>
          </a:p>
        </p:txBody>
      </p:sp>
      <p:sp>
        <p:nvSpPr>
          <p:cNvPr id="11" name="Text_1"/>
          <p:cNvSpPr txBox="1"/>
          <p:nvPr/>
        </p:nvSpPr>
        <p:spPr>
          <a:xfrm>
            <a:off x="803513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latin typeface="+mn-lt"/>
              </a:rPr>
              <a:t>Affinity Index</a:t>
            </a:r>
            <a:endParaRPr lang="ru-RU" sz="1200" b="0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67681" y="13356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>
                <a:latin typeface="+mn-lt"/>
              </a:rPr>
              <a:t>Monthly Reach</a:t>
            </a:r>
            <a:endParaRPr lang="ru-RU" sz="1200" b="0" dirty="0">
              <a:latin typeface="+mn-lt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42"/>
          </p:nvPr>
        </p:nvSpPr>
        <p:spPr/>
        <p:txBody>
          <a:bodyPr/>
          <a:lstStyle/>
          <a:p>
            <a:r>
              <a:rPr lang="ru-RU" smtClean="0"/>
              <a:t>Аудитория </a:t>
            </a:r>
            <a:r>
              <a:rPr lang="en-US" smtClean="0"/>
              <a:t>Drive.ru, Desktop, </a:t>
            </a:r>
            <a:r>
              <a:rPr lang="ru-RU" smtClean="0"/>
              <a:t>Март 2018.</a:t>
            </a: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3"/>
          </p:nvPr>
        </p:nvSpPr>
        <p:spPr/>
        <p:txBody>
          <a:bodyPr/>
          <a:lstStyle/>
          <a:p>
            <a:fld id="{7FC064C6-F234-4152-A061-01B4DEE6179A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1668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diascope_Структура">
  <a:themeElements>
    <a:clrScheme name="Mediascope 3">
      <a:dk1>
        <a:srgbClr val="3C3C3B"/>
      </a:dk1>
      <a:lt1>
        <a:srgbClr val="FFFFFF"/>
      </a:lt1>
      <a:dk2>
        <a:srgbClr val="4C4C4B"/>
      </a:dk2>
      <a:lt2>
        <a:srgbClr val="BCBCBB"/>
      </a:lt2>
      <a:accent1>
        <a:srgbClr val="00AA95"/>
      </a:accent1>
      <a:accent2>
        <a:srgbClr val="FCE800"/>
      </a:accent2>
      <a:accent3>
        <a:srgbClr val="777776"/>
      </a:accent3>
      <a:accent4>
        <a:srgbClr val="604695"/>
      </a:accent4>
      <a:accent5>
        <a:srgbClr val="006FB8"/>
      </a:accent5>
      <a:accent6>
        <a:srgbClr val="E95288"/>
      </a:accent6>
      <a:hlink>
        <a:srgbClr val="FCE800"/>
      </a:hlink>
      <a:folHlink>
        <a:srgbClr val="3C3C3B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rgbClr val="71717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4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400" dirty="0" err="1" smtClean="0"/>
        </a:defPPr>
      </a:lstStyle>
    </a:txDef>
  </a:objectDefaults>
  <a:extraClrSchemeLst/>
  <a:custClrLst>
    <a:custClr name="Dark Green">
      <a:srgbClr val="145D04"/>
    </a:custClr>
    <a:custClr name="Dark Red">
      <a:srgbClr val="990002"/>
    </a:custClr>
    <a:custClr name="Dark Purple">
      <a:srgbClr val="4C1D52"/>
    </a:custClr>
    <a:custClr name="Dark Blue">
      <a:srgbClr val="131C6B"/>
    </a:custClr>
    <a:custClr name="Grey 1">
      <a:srgbClr val="333333"/>
    </a:custClr>
    <a:custClr name="Grey 2">
      <a:srgbClr val="848484"/>
    </a:custClr>
    <a:custClr name="Grey 3">
      <a:srgbClr val="A8A8A8"/>
    </a:custClr>
    <a:custClr name="Grey 4">
      <a:srgbClr val="CBCBCB"/>
    </a:custClr>
    <a:custClr name="Grey 5">
      <a:srgbClr val="DEDEDE"/>
    </a:custClr>
  </a:custClrLst>
  <a:extLst>
    <a:ext uri="{05A4C25C-085E-4340-85A3-A5531E510DB2}">
      <thm15:themeFamily xmlns:thm15="http://schemas.microsoft.com/office/thememl/2012/main" name="Kantar TNS PowerPoint template 16x9 - for reports and proposals.potx" id="{DCC7BBC4-84F1-431F-9EE2-915DB0D0E67C}" vid="{50B473D7-3A9E-411B-BF0E-C2FC8B7EC07E}"/>
    </a:ext>
  </a:extLst>
</a:theme>
</file>

<file path=ppt/theme/theme2.xml><?xml version="1.0" encoding="utf-8"?>
<a:theme xmlns:a="http://schemas.openxmlformats.org/drawingml/2006/main" name="WebIndex_Theme_mediascope green RU">
  <a:themeElements>
    <a:clrScheme name="Mediascope 3">
      <a:dk1>
        <a:srgbClr val="3C3C3B"/>
      </a:dk1>
      <a:lt1>
        <a:srgbClr val="FFFFFF"/>
      </a:lt1>
      <a:dk2>
        <a:srgbClr val="4C4C4B"/>
      </a:dk2>
      <a:lt2>
        <a:srgbClr val="BCBCBB"/>
      </a:lt2>
      <a:accent1>
        <a:srgbClr val="00AA95"/>
      </a:accent1>
      <a:accent2>
        <a:srgbClr val="FCE800"/>
      </a:accent2>
      <a:accent3>
        <a:srgbClr val="777776"/>
      </a:accent3>
      <a:accent4>
        <a:srgbClr val="604695"/>
      </a:accent4>
      <a:accent5>
        <a:srgbClr val="006FB8"/>
      </a:accent5>
      <a:accent6>
        <a:srgbClr val="E95288"/>
      </a:accent6>
      <a:hlink>
        <a:srgbClr val="FCE800"/>
      </a:hlink>
      <a:folHlink>
        <a:srgbClr val="3C3C3B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ltGray">
        <a:solidFill>
          <a:srgbClr val="717171"/>
        </a:solidFill>
        <a:ln w="127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400" b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400" dirty="0" err="1" smtClean="0"/>
        </a:defPPr>
      </a:lstStyle>
    </a:txDef>
  </a:objectDefaults>
  <a:extraClrSchemeLst/>
  <a:custClrLst>
    <a:custClr name="Dark Green">
      <a:srgbClr val="145D04"/>
    </a:custClr>
    <a:custClr name="Dark Red">
      <a:srgbClr val="990002"/>
    </a:custClr>
    <a:custClr name="Dark Purple">
      <a:srgbClr val="4C1D52"/>
    </a:custClr>
    <a:custClr name="Dark Blue">
      <a:srgbClr val="131C6B"/>
    </a:custClr>
    <a:custClr name="Grey 1">
      <a:srgbClr val="333333"/>
    </a:custClr>
    <a:custClr name="Grey 2">
      <a:srgbClr val="848484"/>
    </a:custClr>
    <a:custClr name="Grey 3">
      <a:srgbClr val="A8A8A8"/>
    </a:custClr>
    <a:custClr name="Grey 4">
      <a:srgbClr val="CBCBCB"/>
    </a:custClr>
    <a:custClr name="Grey 5">
      <a:srgbClr val="DEDEDE"/>
    </a:custClr>
  </a:custClrLst>
  <a:extLst>
    <a:ext uri="{05A4C25C-085E-4340-85A3-A5531E510DB2}">
      <thm15:themeFamily xmlns:thm15="http://schemas.microsoft.com/office/thememl/2012/main" name="WebIndex_Theme_mediascope green RU" id="{4CD5B644-9EDB-4A82-9221-037103C8DE92}" vid="{7D83E76A-981A-411C-B3E6-DC7C844DA106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Mediascope 2">
    <a:dk1>
      <a:srgbClr val="3C3C3B"/>
    </a:dk1>
    <a:lt1>
      <a:srgbClr val="FFFFFF"/>
    </a:lt1>
    <a:dk2>
      <a:srgbClr val="4C4C4B"/>
    </a:dk2>
    <a:lt2>
      <a:srgbClr val="BCBCBB"/>
    </a:lt2>
    <a:accent1>
      <a:srgbClr val="00AA95"/>
    </a:accent1>
    <a:accent2>
      <a:srgbClr val="FCE800"/>
    </a:accent2>
    <a:accent3>
      <a:srgbClr val="777776"/>
    </a:accent3>
    <a:accent4>
      <a:srgbClr val="604695"/>
    </a:accent4>
    <a:accent5>
      <a:srgbClr val="006FB8"/>
    </a:accent5>
    <a:accent6>
      <a:srgbClr val="E95288"/>
    </a:accent6>
    <a:hlink>
      <a:srgbClr val="00AA95"/>
    </a:hlink>
    <a:folHlink>
      <a:srgbClr val="FCE800"/>
    </a:folHlink>
  </a:clrScheme>
  <a:fontScheme name="Arial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3. TNS 4x3 Monitor Template</Template>
  <TotalTime>15462</TotalTime>
  <Words>835</Words>
  <Application>Microsoft Office PowerPoint</Application>
  <PresentationFormat>Широкоэкранный</PresentationFormat>
  <Paragraphs>175</Paragraphs>
  <Slides>12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Mediascope_Структура</vt:lpstr>
      <vt:lpstr>WebIndex_Theme_mediascope green RU</vt:lpstr>
      <vt:lpstr>Аудитория Drive.ru Март 2018 </vt:lpstr>
      <vt:lpstr>Аудитория Drive.ru</vt:lpstr>
      <vt:lpstr>Динамика аудитории Drive.ru </vt:lpstr>
      <vt:lpstr>Структура аудитории Drive.ru, в %. Пол / Возраст</vt:lpstr>
      <vt:lpstr>Структура аудитории Drive.ru, в %. Род занятий</vt:lpstr>
      <vt:lpstr>Структура аудитории Drive.ru, в %. Уровень дохода семьи</vt:lpstr>
      <vt:lpstr>Структура аудитории Drive.ru, в %. Пол / Возраст</vt:lpstr>
      <vt:lpstr>Структура аудитории Drive.ru, в %. Род занятий</vt:lpstr>
      <vt:lpstr>Структура и профиль аудитории Drive.ru </vt:lpstr>
      <vt:lpstr>Структура и профиль аудитории Drive.ru </vt:lpstr>
      <vt:lpstr>Определения и комментарии</vt:lpstr>
      <vt:lpstr>Определения и комментарии</vt:lpstr>
    </vt:vector>
  </TitlesOfParts>
  <Company>WPP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Contents</dc:title>
  <dc:creator>FalconerS</dc:creator>
  <cp:lastModifiedBy>Александра Шмитова</cp:lastModifiedBy>
  <cp:revision>612</cp:revision>
  <dcterms:created xsi:type="dcterms:W3CDTF">2012-03-23T16:33:37Z</dcterms:created>
  <dcterms:modified xsi:type="dcterms:W3CDTF">2018-05-10T12:23:41Z</dcterms:modified>
</cp:coreProperties>
</file>