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3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notesSlides/notesSlide4.xml" ContentType="application/vnd.openxmlformats-officedocument.presentationml.notesSl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  <p:sldMasterId id="2147483805" r:id="rId2"/>
  </p:sldMasterIdLst>
  <p:notesMasterIdLst>
    <p:notesMasterId r:id="rId18"/>
  </p:notesMasterIdLst>
  <p:handoutMasterIdLst>
    <p:handoutMasterId r:id="rId19"/>
  </p:handoutMasterIdLst>
  <p:sldIdLst>
    <p:sldId id="256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9144000" cy="6858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4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458" userDrawn="1">
          <p15:clr>
            <a:srgbClr val="A4A3A4"/>
          </p15:clr>
        </p15:guide>
        <p15:guide id="4" orient="horz" pos="3192" userDrawn="1">
          <p15:clr>
            <a:srgbClr val="A4A3A4"/>
          </p15:clr>
        </p15:guide>
        <p15:guide id="5" orient="horz" pos="2873" userDrawn="1">
          <p15:clr>
            <a:srgbClr val="A4A3A4"/>
          </p15:clr>
        </p15:guide>
        <p15:guide id="6" orient="horz" pos="982" userDrawn="1">
          <p15:clr>
            <a:srgbClr val="A4A3A4"/>
          </p15:clr>
        </p15:guide>
        <p15:guide id="7" orient="horz" pos="188" userDrawn="1">
          <p15:clr>
            <a:srgbClr val="A4A3A4"/>
          </p15:clr>
        </p15:guide>
        <p15:guide id="8" orient="horz" pos="3509" userDrawn="1">
          <p15:clr>
            <a:srgbClr val="A4A3A4"/>
          </p15:clr>
        </p15:guide>
        <p15:guide id="9" orient="horz" pos="663" userDrawn="1">
          <p15:clr>
            <a:srgbClr val="A4A3A4"/>
          </p15:clr>
        </p15:guide>
        <p15:guide id="10" pos="240" userDrawn="1">
          <p15:clr>
            <a:srgbClr val="A4A3A4"/>
          </p15:clr>
        </p15:guide>
        <p15:guide id="11" pos="1085" userDrawn="1">
          <p15:clr>
            <a:srgbClr val="A4A3A4"/>
          </p15:clr>
        </p15:guide>
        <p15:guide id="12" pos="4441" userDrawn="1">
          <p15:clr>
            <a:srgbClr val="A4A3A4"/>
          </p15:clr>
        </p15:guide>
        <p15:guide id="13" pos="468" userDrawn="1">
          <p15:clr>
            <a:srgbClr val="A4A3A4"/>
          </p15:clr>
        </p15:guide>
        <p15:guide id="14" pos="75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C4B"/>
    <a:srgbClr val="777776"/>
    <a:srgbClr val="9C9B9B"/>
    <a:srgbClr val="737374"/>
    <a:srgbClr val="9C9C9B"/>
    <a:srgbClr val="FF0090"/>
    <a:srgbClr val="99CF00"/>
    <a:srgbClr val="D60093"/>
    <a:srgbClr val="FF9900"/>
    <a:srgbClr val="33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4" autoAdjust="0"/>
    <p:restoredTop sz="96120" autoAdjust="0"/>
  </p:normalViewPr>
  <p:slideViewPr>
    <p:cSldViewPr snapToGrid="0">
      <p:cViewPr varScale="1">
        <p:scale>
          <a:sx n="111" d="100"/>
          <a:sy n="111" d="100"/>
        </p:scale>
        <p:origin x="696" y="96"/>
      </p:cViewPr>
      <p:guideLst>
        <p:guide orient="horz" pos="4144"/>
        <p:guide orient="horz" pos="2160"/>
        <p:guide orient="horz" pos="1458"/>
        <p:guide orient="horz" pos="3192"/>
        <p:guide orient="horz" pos="2873"/>
        <p:guide orient="horz" pos="982"/>
        <p:guide orient="horz" pos="188"/>
        <p:guide orient="horz" pos="3509"/>
        <p:guide orient="horz" pos="663"/>
        <p:guide pos="240"/>
        <p:guide pos="1085"/>
        <p:guide pos="4441"/>
        <p:guide pos="468"/>
        <p:guide pos="75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3" d="100"/>
        <a:sy n="83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-2094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2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3.xlsx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4.xlsx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5.xlsx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6.xlsx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7.xlsx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8.xlsx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0.xlsx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_____Microsoft_Excel2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9.3000000000000007</c:v>
                </c:pt>
                <c:pt idx="1">
                  <c:v>13.8</c:v>
                </c:pt>
                <c:pt idx="2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E-48A7-A444-0AF761FE2E9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17.899999999999999</c:v>
                </c:pt>
                <c:pt idx="1">
                  <c:v>24.9</c:v>
                </c:pt>
                <c:pt idx="2">
                  <c:v>33.5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FE-48A7-A444-0AF761FE2E9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13</c:v>
                </c:pt>
                <c:pt idx="1">
                  <c:v>16.7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FE-48A7-A444-0AF761FE2E9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20.2</c:v>
                </c:pt>
                <c:pt idx="1">
                  <c:v>14.3</c:v>
                </c:pt>
                <c:pt idx="2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FE-48A7-A444-0AF761FE2E9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3"/>
                <c:pt idx="0">
                  <c:v>12.3</c:v>
                </c:pt>
                <c:pt idx="1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FE-48A7-A444-0AF761FE2E91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3"/>
                <c:pt idx="0">
                  <c:v>4.5</c:v>
                </c:pt>
                <c:pt idx="1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FE-48A7-A444-0AF761FE2E91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3"/>
                <c:pt idx="0">
                  <c:v>19.899999999999999</c:v>
                </c:pt>
                <c:pt idx="1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FE-48A7-A444-0AF761FE2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rgbClr val="00AA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32.200000000000003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rgbClr val="3C3C3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rgbClr val="FCE8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rgbClr val="006FB8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2"/>
                <c:pt idx="0">
                  <c:v>9.3000000000000007</c:v>
                </c:pt>
                <c:pt idx="1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E-48A7-A444-0AF761FE2E9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2"/>
                <c:pt idx="0">
                  <c:v>17.899999999999999</c:v>
                </c:pt>
                <c:pt idx="1">
                  <c:v>24.4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FE-48A7-A444-0AF761FE2E9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2"/>
                <c:pt idx="0">
                  <c:v>13</c:v>
                </c:pt>
                <c:pt idx="1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FE-48A7-A444-0AF761FE2E9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2"/>
                <c:pt idx="0">
                  <c:v>20.2</c:v>
                </c:pt>
                <c:pt idx="1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FE-48A7-A444-0AF761FE2E9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2"/>
                <c:pt idx="0">
                  <c:v>12.3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FE-48A7-A444-0AF761FE2E91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2"/>
                <c:pt idx="0">
                  <c:v>4.5</c:v>
                </c:pt>
                <c:pt idx="1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FE-48A7-A444-0AF761FE2E91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2"/>
                <c:pt idx="0">
                  <c:v>19.899999999999999</c:v>
                </c:pt>
                <c:pt idx="1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FE-48A7-A444-0AF761FE2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61.2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30.1</c:v>
                </c:pt>
                <c:pt idx="1">
                  <c:v>39.1</c:v>
                </c:pt>
                <c:pt idx="2">
                  <c:v>46.3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5-4B3F-B644-9E0BB4BF68D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42.6</c:v>
                </c:pt>
                <c:pt idx="1">
                  <c:v>45.2</c:v>
                </c:pt>
                <c:pt idx="2">
                  <c:v>44.1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55-4B3F-B644-9E0BB4BF68D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20.7</c:v>
                </c:pt>
                <c:pt idx="1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55-4B3F-B644-9E0BB4BF6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76.3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2"/>
                <c:pt idx="0">
                  <c:v>30.1</c:v>
                </c:pt>
                <c:pt idx="1">
                  <c:v>38.9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5-4B3F-B644-9E0BB4BF68D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2"/>
                <c:pt idx="0">
                  <c:v>42.6</c:v>
                </c:pt>
                <c:pt idx="1">
                  <c:v>45.9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55-4B3F-B644-9E0BB4BF68D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2"/>
                <c:pt idx="0">
                  <c:v>20.7</c:v>
                </c:pt>
                <c:pt idx="1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55-4B3F-B644-9E0BB4BF6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97139708142135E-2"/>
          <c:y val="3.3541551631274376E-2"/>
          <c:w val="0.96325378069329493"/>
          <c:h val="0.88868770487412541"/>
        </c:manualLayout>
      </c:layout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07E-4BAE-915D-286A39B8EA1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C07E-4BAE-915D-286A39B8EA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07E-4BAE-915D-286A39B8EA1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07E-4BAE-915D-286A39B8EA1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07E-4BAE-915D-286A39B8EA1C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C-E2FB-49B9-8370-D66DA1ECE71C}"/>
              </c:ext>
            </c:extLst>
          </c:dPt>
          <c:dPt>
            <c:idx val="6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07E-4BAE-915D-286A39B8EA1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C07E-4BAE-915D-286A39B8EA1C}"/>
              </c:ext>
            </c:extLst>
          </c:dPt>
          <c:dPt>
            <c:idx val="8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07E-4BAE-915D-286A39B8EA1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C07E-4BAE-915D-286A39B8EA1C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07E-4BAE-915D-286A39B8EA1C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07E-4BAE-915D-286A39B8EA1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B2-4129-9E7B-7EAC89279CA3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07E-4BAE-915D-286A39B8EA1C}"/>
              </c:ext>
            </c:extLst>
          </c:dPt>
          <c:dPt>
            <c:idx val="14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07E-4BAE-915D-286A39B8EA1C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07E-4BAE-915D-286A39B8EA1C}"/>
              </c:ext>
            </c:extLst>
          </c:dPt>
          <c:dPt>
            <c:idx val="16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07E-4BAE-915D-286A39B8EA1C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07E-4BAE-915D-286A39B8EA1C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07E-4BAE-915D-286A39B8EA1C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CB2-4129-9E7B-7EAC89279CA3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07E-4BAE-915D-286A39B8EA1C}"/>
              </c:ext>
            </c:extLst>
          </c:dPt>
          <c:dPt>
            <c:idx val="2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B-E2FB-49B9-8370-D66DA1ECE71C}"/>
              </c:ext>
            </c:extLst>
          </c:dPt>
          <c:dPt>
            <c:idx val="22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B2-4129-9E7B-7EAC89279CA3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CB2-4129-9E7B-7EAC89279CA3}"/>
              </c:ext>
            </c:extLst>
          </c:dPt>
          <c:dLbls>
            <c:dLbl>
              <c:idx val="7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6-C07E-4BAE-915D-286A39B8EA1C}"/>
                </c:ext>
              </c:extLst>
            </c:dLbl>
            <c:dLbl>
              <c:idx val="15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2-C07E-4BAE-915D-286A39B8EA1C}"/>
                </c:ext>
              </c:extLst>
            </c:dLbl>
            <c:dLbl>
              <c:idx val="2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8CB2-4129-9E7B-7EAC89279CA3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xVal>
            <c:numRef>
              <c:f>Лист1!$A$2:$A$17</c:f>
              <c:numCache>
                <c:formatCode>General</c:formatCode>
                <c:ptCount val="16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  <c:pt idx="8">
                  <c:v>0</c:v>
                </c:pt>
                <c:pt idx="9">
                  <c:v>6</c:v>
                </c:pt>
                <c:pt idx="10">
                  <c:v>12</c:v>
                </c:pt>
                <c:pt idx="11">
                  <c:v>18</c:v>
                </c:pt>
                <c:pt idx="12">
                  <c:v>24</c:v>
                </c:pt>
                <c:pt idx="13">
                  <c:v>30</c:v>
                </c:pt>
                <c:pt idx="14">
                  <c:v>36</c:v>
                </c:pt>
                <c:pt idx="15">
                  <c:v>42</c:v>
                </c:pt>
              </c:numCache>
            </c:numRef>
          </c:xVal>
          <c:yVal>
            <c:numRef>
              <c:f>Лист1!$B$2:$B$17</c:f>
              <c:numCache>
                <c:formatCode>General</c:formatCode>
                <c:ptCount val="1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</c:numCache>
            </c:numRef>
          </c:yVal>
          <c:bubbleSize>
            <c:numRef>
              <c:f>Лист1!$C$2:$C$17</c:f>
              <c:numCache>
                <c:formatCode>0.0</c:formatCode>
                <c:ptCount val="16"/>
                <c:pt idx="2">
                  <c:v>9.1</c:v>
                </c:pt>
                <c:pt idx="4">
                  <c:v>22.4</c:v>
                </c:pt>
                <c:pt idx="5">
                  <c:v>19.399999999999999</c:v>
                </c:pt>
                <c:pt idx="6">
                  <c:v>25.6</c:v>
                </c:pt>
                <c:pt idx="7">
                  <c:v>19.2</c:v>
                </c:pt>
                <c:pt idx="10">
                  <c:v>4.9000000000000004</c:v>
                </c:pt>
                <c:pt idx="12">
                  <c:v>23.6</c:v>
                </c:pt>
                <c:pt idx="13">
                  <c:v>15.9</c:v>
                </c:pt>
                <c:pt idx="14">
                  <c:v>33.5</c:v>
                </c:pt>
                <c:pt idx="15">
                  <c:v>16.100000000000001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C07E-4BAE-915D-286A39B8E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40"/>
        <c:showNegBubbles val="0"/>
        <c:axId val="735881016"/>
        <c:axId val="735925952"/>
      </c:bubbleChart>
      <c:valAx>
        <c:axId val="735881016"/>
        <c:scaling>
          <c:orientation val="maxMin"/>
          <c:max val="46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735925952"/>
        <c:crossesAt val="42"/>
        <c:crossBetween val="midCat"/>
        <c:majorUnit val="1"/>
        <c:minorUnit val="1"/>
      </c:valAx>
      <c:valAx>
        <c:axId val="735925952"/>
        <c:scaling>
          <c:orientation val="minMax"/>
          <c:max val="4"/>
          <c:min val="1"/>
        </c:scaling>
        <c:delete val="1"/>
        <c:axPos val="r"/>
        <c:majorGridlines>
          <c:spPr>
            <a:ln w="6350" cap="flat" cmpd="sng" algn="ctr">
              <a:solidFill>
                <a:schemeClr val="accent3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35881016"/>
        <c:crossesAt val="0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97139708142135E-2"/>
          <c:y val="3.3541551631274376E-2"/>
          <c:w val="0.96325378069329493"/>
          <c:h val="0.88868770487412541"/>
        </c:manualLayout>
      </c:layout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07E-4BAE-915D-286A39B8EA1C}"/>
              </c:ext>
            </c:extLst>
          </c:dPt>
          <c:dPt>
            <c:idx val="1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C07E-4BAE-915D-286A39B8EA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07E-4BAE-915D-286A39B8EA1C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07E-4BAE-915D-286A39B8EA1C}"/>
              </c:ext>
            </c:extLst>
          </c:dPt>
          <c:dPt>
            <c:idx val="4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07E-4BAE-915D-286A39B8EA1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7A8E-46B3-8430-E643288F560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C07E-4BAE-915D-286A39B8EA1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C07E-4BAE-915D-286A39B8EA1C}"/>
              </c:ext>
            </c:extLst>
          </c:dPt>
          <c:dPt>
            <c:idx val="8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07E-4BAE-915D-286A39B8EA1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C07E-4BAE-915D-286A39B8EA1C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07E-4BAE-915D-286A39B8EA1C}"/>
              </c:ext>
            </c:extLst>
          </c:dPt>
          <c:dPt>
            <c:idx val="11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07E-4BAE-915D-286A39B8EA1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7A8E-46B3-8430-E643288F5608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07E-4BAE-915D-286A39B8EA1C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07E-4BAE-915D-286A39B8EA1C}"/>
              </c:ext>
            </c:extLst>
          </c:dPt>
          <c:dPt>
            <c:idx val="15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07E-4BAE-915D-286A39B8EA1C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07E-4BAE-915D-286A39B8EA1C}"/>
              </c:ext>
            </c:extLst>
          </c:dPt>
          <c:dPt>
            <c:idx val="17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07E-4BAE-915D-286A39B8EA1C}"/>
              </c:ext>
            </c:extLst>
          </c:dPt>
          <c:dPt>
            <c:idx val="18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07E-4BAE-915D-286A39B8EA1C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4-7A8E-46B3-8430-E643288F5608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C07E-4BAE-915D-286A39B8EA1C}"/>
              </c:ext>
            </c:extLst>
          </c:dPt>
          <c:dLbls>
            <c:dLbl>
              <c:idx val="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1-C07E-4BAE-915D-286A39B8EA1C}"/>
                </c:ext>
              </c:extLst>
            </c:dLbl>
            <c:dLbl>
              <c:idx val="9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0-C07E-4BAE-915D-286A39B8EA1C}"/>
                </c:ext>
              </c:extLst>
            </c:dLbl>
            <c:dLbl>
              <c:idx val="16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F-C07E-4BAE-915D-286A39B8EA1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xVal>
            <c:numRef>
              <c:f>Лист1!$A$2:$A$15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14</c:v>
                </c:pt>
                <c:pt idx="3">
                  <c:v>21</c:v>
                </c:pt>
                <c:pt idx="4">
                  <c:v>28</c:v>
                </c:pt>
                <c:pt idx="5">
                  <c:v>35</c:v>
                </c:pt>
                <c:pt idx="6">
                  <c:v>42</c:v>
                </c:pt>
                <c:pt idx="7">
                  <c:v>0</c:v>
                </c:pt>
                <c:pt idx="8">
                  <c:v>7</c:v>
                </c:pt>
                <c:pt idx="9">
                  <c:v>14</c:v>
                </c:pt>
                <c:pt idx="10">
                  <c:v>21</c:v>
                </c:pt>
                <c:pt idx="11">
                  <c:v>28</c:v>
                </c:pt>
                <c:pt idx="12">
                  <c:v>35</c:v>
                </c:pt>
                <c:pt idx="13">
                  <c:v>42</c:v>
                </c:pt>
              </c:numCache>
            </c:numRef>
          </c:xVal>
          <c:yVal>
            <c:numRef>
              <c:f>Лист1!$B$2:$B$15</c:f>
              <c:numCache>
                <c:formatCode>General</c:formatCode>
                <c:ptCount val="1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</c:numCache>
            </c:numRef>
          </c:yVal>
          <c:bubbleSize>
            <c:numRef>
              <c:f>Лист1!$C$2:$C$15</c:f>
              <c:numCache>
                <c:formatCode>0.0</c:formatCode>
                <c:ptCount val="14"/>
                <c:pt idx="3">
                  <c:v>9.8000000000000007</c:v>
                </c:pt>
                <c:pt idx="4">
                  <c:v>18.100000000000001</c:v>
                </c:pt>
                <c:pt idx="5">
                  <c:v>38</c:v>
                </c:pt>
                <c:pt idx="6">
                  <c:v>22.1</c:v>
                </c:pt>
                <c:pt idx="10">
                  <c:v>13.1</c:v>
                </c:pt>
                <c:pt idx="11">
                  <c:v>26</c:v>
                </c:pt>
                <c:pt idx="12">
                  <c:v>33.5</c:v>
                </c:pt>
                <c:pt idx="13">
                  <c:v>16.2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C07E-4BAE-915D-286A39B8E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40"/>
        <c:showNegBubbles val="0"/>
        <c:axId val="735881016"/>
        <c:axId val="735925952"/>
      </c:bubbleChart>
      <c:valAx>
        <c:axId val="735881016"/>
        <c:scaling>
          <c:orientation val="maxMin"/>
          <c:max val="46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735925952"/>
        <c:crossesAt val="42"/>
        <c:crossBetween val="midCat"/>
        <c:majorUnit val="1"/>
        <c:minorUnit val="1"/>
      </c:valAx>
      <c:valAx>
        <c:axId val="735925952"/>
        <c:scaling>
          <c:orientation val="minMax"/>
          <c:max val="4"/>
          <c:min val="1"/>
        </c:scaling>
        <c:delete val="1"/>
        <c:axPos val="r"/>
        <c:majorGridlines>
          <c:spPr>
            <a:ln w="6350" cap="flat" cmpd="sng" algn="ctr">
              <a:solidFill>
                <a:schemeClr val="accent3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35881016"/>
        <c:crossesAt val="0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Affinity Index</c:v>
                </c:pt>
              </c:strCache>
            </c:strRef>
          </c:tx>
          <c:spPr>
            <a:solidFill>
              <a:srgbClr val="777776"/>
            </a:solidFill>
            <a:ln w="6350"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</c:formatCode>
                <c:ptCount val="15"/>
                <c:pt idx="0">
                  <c:v>174</c:v>
                </c:pt>
                <c:pt idx="1">
                  <c:v>286</c:v>
                </c:pt>
                <c:pt idx="2">
                  <c:v>159</c:v>
                </c:pt>
                <c:pt idx="3">
                  <c:v>139</c:v>
                </c:pt>
                <c:pt idx="5">
                  <c:v>43</c:v>
                </c:pt>
                <c:pt idx="9">
                  <c:v>175</c:v>
                </c:pt>
                <c:pt idx="10">
                  <c:v>187</c:v>
                </c:pt>
                <c:pt idx="11">
                  <c:v>200</c:v>
                </c:pt>
                <c:pt idx="12">
                  <c:v>65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6350"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2AF7-4003-B055-534AB24FD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100"/>
        <c:auto val="1"/>
        <c:lblAlgn val="ctr"/>
        <c:lblOffset val="100"/>
        <c:noMultiLvlLbl val="0"/>
      </c:catAx>
      <c:valAx>
        <c:axId val="45908736"/>
        <c:scaling>
          <c:orientation val="minMax"/>
          <c:max val="350"/>
          <c:min val="-15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3463929487116859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0.0</c:formatCode>
                <c:ptCount val="15"/>
                <c:pt idx="0">
                  <c:v>52.3</c:v>
                </c:pt>
                <c:pt idx="1">
                  <c:v>108.8</c:v>
                </c:pt>
                <c:pt idx="2">
                  <c:v>51.7</c:v>
                </c:pt>
                <c:pt idx="3">
                  <c:v>76.8</c:v>
                </c:pt>
                <c:pt idx="5">
                  <c:v>16</c:v>
                </c:pt>
                <c:pt idx="9">
                  <c:v>52.7</c:v>
                </c:pt>
                <c:pt idx="10">
                  <c:v>108.6</c:v>
                </c:pt>
                <c:pt idx="11">
                  <c:v>84.3</c:v>
                </c:pt>
                <c:pt idx="12">
                  <c:v>42.6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5C-4BE2-9BD7-EA42E93A6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5908736"/>
        <c:crosses val="autoZero"/>
        <c:auto val="1"/>
        <c:lblAlgn val="ctr"/>
        <c:lblOffset val="100"/>
        <c:noMultiLvlLbl val="0"/>
      </c:catAx>
      <c:valAx>
        <c:axId val="45908736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Affinity Internet</c:v>
                </c:pt>
              </c:strCache>
            </c:strRef>
          </c:tx>
          <c:spPr>
            <a:solidFill>
              <a:srgbClr val="777776"/>
            </a:solidFill>
            <a:ln w="6350"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</c:formatCode>
                <c:ptCount val="15"/>
                <c:pt idx="0">
                  <c:v>147</c:v>
                </c:pt>
                <c:pt idx="1">
                  <c:v>268</c:v>
                </c:pt>
                <c:pt idx="2">
                  <c:v>152</c:v>
                </c:pt>
                <c:pt idx="3">
                  <c:v>161</c:v>
                </c:pt>
                <c:pt idx="5">
                  <c:v>41</c:v>
                </c:pt>
                <c:pt idx="9">
                  <c:v>118</c:v>
                </c:pt>
                <c:pt idx="10">
                  <c:v>135</c:v>
                </c:pt>
                <c:pt idx="11">
                  <c:v>156</c:v>
                </c:pt>
                <c:pt idx="12">
                  <c:v>92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6350"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2AF7-4003-B055-534AB24FD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100"/>
        <c:auto val="1"/>
        <c:lblAlgn val="ctr"/>
        <c:lblOffset val="100"/>
        <c:noMultiLvlLbl val="0"/>
      </c:catAx>
      <c:valAx>
        <c:axId val="45908736"/>
        <c:scaling>
          <c:orientation val="minMax"/>
          <c:max val="350"/>
          <c:min val="-15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3463929487116859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0.0</c:formatCode>
                <c:ptCount val="15"/>
                <c:pt idx="0">
                  <c:v>52.3</c:v>
                </c:pt>
                <c:pt idx="1">
                  <c:v>108.8</c:v>
                </c:pt>
                <c:pt idx="2">
                  <c:v>51.7</c:v>
                </c:pt>
                <c:pt idx="3">
                  <c:v>76.8</c:v>
                </c:pt>
                <c:pt idx="5">
                  <c:v>16</c:v>
                </c:pt>
                <c:pt idx="9">
                  <c:v>52.7</c:v>
                </c:pt>
                <c:pt idx="10">
                  <c:v>108.6</c:v>
                </c:pt>
                <c:pt idx="11">
                  <c:v>84.3</c:v>
                </c:pt>
                <c:pt idx="12">
                  <c:v>42.6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5C-4BE2-9BD7-EA42E93A6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5908736"/>
        <c:crosses val="autoZero"/>
        <c:auto val="1"/>
        <c:lblAlgn val="ctr"/>
        <c:lblOffset val="100"/>
        <c:noMultiLvlLbl val="0"/>
      </c:catAx>
      <c:valAx>
        <c:axId val="45908736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2063782571162138E-2"/>
          <c:y val="3.6890334360378862E-2"/>
          <c:w val="0.90241267594718766"/>
          <c:h val="0.82054817834793392"/>
        </c:manualLayout>
      </c:layout>
      <c:areaChart>
        <c:grouping val="standar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Лист1!$A$42:$A$65</c:f>
              <c:numCache>
                <c:formatCode>[$-419]mmm\ \'yy;@</c:formatCode>
                <c:ptCount val="24"/>
                <c:pt idx="0">
                  <c:v>42430</c:v>
                </c:pt>
                <c:pt idx="1">
                  <c:v>42461</c:v>
                </c:pt>
                <c:pt idx="2">
                  <c:v>42491</c:v>
                </c:pt>
                <c:pt idx="3">
                  <c:v>42522</c:v>
                </c:pt>
                <c:pt idx="4">
                  <c:v>42552</c:v>
                </c:pt>
                <c:pt idx="5">
                  <c:v>42583</c:v>
                </c:pt>
                <c:pt idx="6">
                  <c:v>42614</c:v>
                </c:pt>
                <c:pt idx="7">
                  <c:v>42644</c:v>
                </c:pt>
                <c:pt idx="8">
                  <c:v>42675</c:v>
                </c:pt>
                <c:pt idx="9">
                  <c:v>42705</c:v>
                </c:pt>
                <c:pt idx="10">
                  <c:v>42736</c:v>
                </c:pt>
                <c:pt idx="11">
                  <c:v>42767</c:v>
                </c:pt>
                <c:pt idx="12">
                  <c:v>42795</c:v>
                </c:pt>
                <c:pt idx="13">
                  <c:v>42826</c:v>
                </c:pt>
                <c:pt idx="14">
                  <c:v>42856</c:v>
                </c:pt>
                <c:pt idx="15">
                  <c:v>42887</c:v>
                </c:pt>
                <c:pt idx="16">
                  <c:v>42917</c:v>
                </c:pt>
                <c:pt idx="17">
                  <c:v>42948</c:v>
                </c:pt>
                <c:pt idx="18">
                  <c:v>42979</c:v>
                </c:pt>
                <c:pt idx="19">
                  <c:v>43009</c:v>
                </c:pt>
                <c:pt idx="20">
                  <c:v>43040</c:v>
                </c:pt>
                <c:pt idx="21">
                  <c:v>43070</c:v>
                </c:pt>
                <c:pt idx="22">
                  <c:v>43101</c:v>
                </c:pt>
                <c:pt idx="23">
                  <c:v>43132</c:v>
                </c:pt>
              </c:numCache>
            </c:numRef>
          </c:cat>
          <c:val>
            <c:numRef>
              <c:f>Лист1!$B$42:$B$65</c:f>
              <c:numCache>
                <c:formatCode>0.0</c:formatCode>
                <c:ptCount val="24"/>
                <c:pt idx="0">
                  <c:v>624.1</c:v>
                </c:pt>
                <c:pt idx="1">
                  <c:v>582.4</c:v>
                </c:pt>
                <c:pt idx="2">
                  <c:v>617.79999999999995</c:v>
                </c:pt>
                <c:pt idx="3">
                  <c:v>576.5</c:v>
                </c:pt>
                <c:pt idx="4">
                  <c:v>580.5</c:v>
                </c:pt>
                <c:pt idx="5">
                  <c:v>489.5</c:v>
                </c:pt>
                <c:pt idx="6">
                  <c:v>515.4</c:v>
                </c:pt>
                <c:pt idx="7">
                  <c:v>462.8</c:v>
                </c:pt>
                <c:pt idx="8">
                  <c:v>473.9</c:v>
                </c:pt>
                <c:pt idx="9">
                  <c:v>369</c:v>
                </c:pt>
                <c:pt idx="10">
                  <c:v>458.8</c:v>
                </c:pt>
                <c:pt idx="11">
                  <c:v>420.9</c:v>
                </c:pt>
                <c:pt idx="12">
                  <c:v>403.5</c:v>
                </c:pt>
                <c:pt idx="13">
                  <c:v>358.7</c:v>
                </c:pt>
                <c:pt idx="14">
                  <c:v>342.1</c:v>
                </c:pt>
                <c:pt idx="15">
                  <c:v>366.8</c:v>
                </c:pt>
                <c:pt idx="16">
                  <c:v>406.7</c:v>
                </c:pt>
                <c:pt idx="17">
                  <c:v>305.8</c:v>
                </c:pt>
                <c:pt idx="18">
                  <c:v>331.1</c:v>
                </c:pt>
                <c:pt idx="19">
                  <c:v>350.5</c:v>
                </c:pt>
                <c:pt idx="20">
                  <c:v>325.89999999999998</c:v>
                </c:pt>
                <c:pt idx="21">
                  <c:v>372.6</c:v>
                </c:pt>
                <c:pt idx="22">
                  <c:v>259.60000000000002</c:v>
                </c:pt>
                <c:pt idx="23">
                  <c:v>324.60000000000002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FD-43B6-B625-216B0A5B8B6B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Лист1!$A$42:$A$65</c:f>
              <c:numCache>
                <c:formatCode>[$-419]mmm\ \'yy;@</c:formatCode>
                <c:ptCount val="24"/>
                <c:pt idx="0">
                  <c:v>42430</c:v>
                </c:pt>
                <c:pt idx="1">
                  <c:v>42461</c:v>
                </c:pt>
                <c:pt idx="2">
                  <c:v>42491</c:v>
                </c:pt>
                <c:pt idx="3">
                  <c:v>42522</c:v>
                </c:pt>
                <c:pt idx="4">
                  <c:v>42552</c:v>
                </c:pt>
                <c:pt idx="5">
                  <c:v>42583</c:v>
                </c:pt>
                <c:pt idx="6">
                  <c:v>42614</c:v>
                </c:pt>
                <c:pt idx="7">
                  <c:v>42644</c:v>
                </c:pt>
                <c:pt idx="8">
                  <c:v>42675</c:v>
                </c:pt>
                <c:pt idx="9">
                  <c:v>42705</c:v>
                </c:pt>
                <c:pt idx="10">
                  <c:v>42736</c:v>
                </c:pt>
                <c:pt idx="11">
                  <c:v>42767</c:v>
                </c:pt>
                <c:pt idx="12">
                  <c:v>42795</c:v>
                </c:pt>
                <c:pt idx="13">
                  <c:v>42826</c:v>
                </c:pt>
                <c:pt idx="14">
                  <c:v>42856</c:v>
                </c:pt>
                <c:pt idx="15">
                  <c:v>42887</c:v>
                </c:pt>
                <c:pt idx="16">
                  <c:v>42917</c:v>
                </c:pt>
                <c:pt idx="17">
                  <c:v>42948</c:v>
                </c:pt>
                <c:pt idx="18">
                  <c:v>42979</c:v>
                </c:pt>
                <c:pt idx="19">
                  <c:v>43009</c:v>
                </c:pt>
                <c:pt idx="20">
                  <c:v>43040</c:v>
                </c:pt>
                <c:pt idx="21">
                  <c:v>43070</c:v>
                </c:pt>
                <c:pt idx="22">
                  <c:v>43101</c:v>
                </c:pt>
                <c:pt idx="23">
                  <c:v>43132</c:v>
                </c:pt>
              </c:numCache>
            </c:numRef>
          </c:cat>
          <c:val>
            <c:numRef>
              <c:f>Лист1!$C$42:$C$65</c:f>
              <c:numCache>
                <c:formatCode>0.0</c:formatCode>
                <c:ptCount val="24"/>
                <c:pt idx="0">
                  <c:v>215</c:v>
                </c:pt>
                <c:pt idx="1">
                  <c:v>219.5</c:v>
                </c:pt>
                <c:pt idx="2">
                  <c:v>239.9</c:v>
                </c:pt>
                <c:pt idx="3">
                  <c:v>221.4</c:v>
                </c:pt>
                <c:pt idx="4">
                  <c:v>221.1</c:v>
                </c:pt>
                <c:pt idx="5">
                  <c:v>176.6</c:v>
                </c:pt>
                <c:pt idx="6">
                  <c:v>225.8</c:v>
                </c:pt>
                <c:pt idx="7">
                  <c:v>181.6</c:v>
                </c:pt>
                <c:pt idx="8">
                  <c:v>183.3</c:v>
                </c:pt>
                <c:pt idx="9">
                  <c:v>154.69999999999999</c:v>
                </c:pt>
                <c:pt idx="10">
                  <c:v>170.2</c:v>
                </c:pt>
                <c:pt idx="11">
                  <c:v>152.6</c:v>
                </c:pt>
                <c:pt idx="12">
                  <c:v>149.30000000000001</c:v>
                </c:pt>
                <c:pt idx="13">
                  <c:v>130.5</c:v>
                </c:pt>
                <c:pt idx="14">
                  <c:v>142.6</c:v>
                </c:pt>
                <c:pt idx="15">
                  <c:v>136.5</c:v>
                </c:pt>
                <c:pt idx="16">
                  <c:v>145.9</c:v>
                </c:pt>
                <c:pt idx="17">
                  <c:v>125</c:v>
                </c:pt>
                <c:pt idx="18">
                  <c:v>127.6</c:v>
                </c:pt>
                <c:pt idx="19">
                  <c:v>129.69999999999999</c:v>
                </c:pt>
                <c:pt idx="20">
                  <c:v>145</c:v>
                </c:pt>
                <c:pt idx="21">
                  <c:v>130.4</c:v>
                </c:pt>
                <c:pt idx="22">
                  <c:v>89.9</c:v>
                </c:pt>
                <c:pt idx="23">
                  <c:v>120.7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FD-43B6-B625-216B0A5B8B6B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Лист1!$A$42:$A$65</c:f>
              <c:numCache>
                <c:formatCode>[$-419]mmm\ \'yy;@</c:formatCode>
                <c:ptCount val="24"/>
                <c:pt idx="0">
                  <c:v>42430</c:v>
                </c:pt>
                <c:pt idx="1">
                  <c:v>42461</c:v>
                </c:pt>
                <c:pt idx="2">
                  <c:v>42491</c:v>
                </c:pt>
                <c:pt idx="3">
                  <c:v>42522</c:v>
                </c:pt>
                <c:pt idx="4">
                  <c:v>42552</c:v>
                </c:pt>
                <c:pt idx="5">
                  <c:v>42583</c:v>
                </c:pt>
                <c:pt idx="6">
                  <c:v>42614</c:v>
                </c:pt>
                <c:pt idx="7">
                  <c:v>42644</c:v>
                </c:pt>
                <c:pt idx="8">
                  <c:v>42675</c:v>
                </c:pt>
                <c:pt idx="9">
                  <c:v>42705</c:v>
                </c:pt>
                <c:pt idx="10">
                  <c:v>42736</c:v>
                </c:pt>
                <c:pt idx="11">
                  <c:v>42767</c:v>
                </c:pt>
                <c:pt idx="12">
                  <c:v>42795</c:v>
                </c:pt>
                <c:pt idx="13">
                  <c:v>42826</c:v>
                </c:pt>
                <c:pt idx="14">
                  <c:v>42856</c:v>
                </c:pt>
                <c:pt idx="15">
                  <c:v>42887</c:v>
                </c:pt>
                <c:pt idx="16">
                  <c:v>42917</c:v>
                </c:pt>
                <c:pt idx="17">
                  <c:v>42948</c:v>
                </c:pt>
                <c:pt idx="18">
                  <c:v>42979</c:v>
                </c:pt>
                <c:pt idx="19">
                  <c:v>43009</c:v>
                </c:pt>
                <c:pt idx="20">
                  <c:v>43040</c:v>
                </c:pt>
                <c:pt idx="21">
                  <c:v>43070</c:v>
                </c:pt>
                <c:pt idx="22">
                  <c:v>43101</c:v>
                </c:pt>
                <c:pt idx="23">
                  <c:v>43132</c:v>
                </c:pt>
              </c:numCache>
            </c:numRef>
          </c:cat>
          <c:val>
            <c:numRef>
              <c:f>Лист1!$D$42:$D$65</c:f>
            </c:numRef>
          </c:val>
          <c:extLst>
            <c:ext xmlns:c16="http://schemas.microsoft.com/office/drawing/2014/chart" uri="{C3380CC4-5D6E-409C-BE32-E72D297353CC}">
              <c16:uniqueId val="{00000002-81FD-43B6-B625-216B0A5B8B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9030432"/>
        <c:axId val="2129032208"/>
      </c:areaChart>
      <c:dateAx>
        <c:axId val="2129030432"/>
        <c:scaling>
          <c:orientation val="minMax"/>
        </c:scaling>
        <c:delete val="0"/>
        <c:axPos val="b"/>
        <c:numFmt formatCode="[$-419]mmm\ \'yy;@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prstDash val="solid"/>
            <a:round/>
          </a:ln>
          <a:effectLst/>
        </c:spPr>
        <c:txPr>
          <a:bodyPr rot="-27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9032208"/>
        <c:crosses val="autoZero"/>
        <c:auto val="1"/>
        <c:lblOffset val="100"/>
        <c:baseTimeUnit val="months"/>
      </c:dateAx>
      <c:valAx>
        <c:axId val="2129032208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90304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200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34.5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rgbClr val="006DBD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20.8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rgbClr val="6345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  <c:pt idx="0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Лист1!$I$2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7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9.3000000000000007</c:v>
                </c:pt>
                <c:pt idx="1">
                  <c:v>11</c:v>
                </c:pt>
                <c:pt idx="2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C9-4B07-8BAC-92221C4262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11.7</c:v>
                </c:pt>
                <c:pt idx="1">
                  <c:v>12.5</c:v>
                </c:pt>
                <c:pt idx="2">
                  <c:v>33.5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C9-4B07-8BAC-92221C4262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10</c:v>
                </c:pt>
                <c:pt idx="1">
                  <c:v>10.5</c:v>
                </c:pt>
                <c:pt idx="2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C9-4B07-8BAC-92221C4262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17.100000000000001</c:v>
                </c:pt>
                <c:pt idx="1">
                  <c:v>14.7</c:v>
                </c:pt>
                <c:pt idx="2">
                  <c:v>23.6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C9-4B07-8BAC-92221C4262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3"/>
                <c:pt idx="0">
                  <c:v>8.9</c:v>
                </c:pt>
                <c:pt idx="1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C9-4B07-8BAC-92221C4262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3"/>
                <c:pt idx="0">
                  <c:v>11.6</c:v>
                </c:pt>
                <c:pt idx="1">
                  <c:v>12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C9-4B07-8BAC-92221C4262A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3"/>
                <c:pt idx="0">
                  <c:v>10.5</c:v>
                </c:pt>
                <c:pt idx="1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C9-4B07-8BAC-92221C4262A7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Лист1!$I$2:$I$4</c:f>
              <c:numCache>
                <c:formatCode>0.0</c:formatCode>
                <c:ptCount val="3"/>
                <c:pt idx="0">
                  <c:v>21</c:v>
                </c:pt>
                <c:pt idx="1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C9-4B07-8BAC-92221C426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32.700000000000003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rgbClr val="006DBD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rgbClr val="6345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Лист1!$I$2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7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2"/>
                <c:pt idx="0">
                  <c:v>9.3000000000000007</c:v>
                </c:pt>
                <c:pt idx="1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C9-4B07-8BAC-92221C4262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2"/>
                <c:pt idx="0">
                  <c:v>11.7</c:v>
                </c:pt>
                <c:pt idx="1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C9-4B07-8BAC-92221C4262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2"/>
                <c:pt idx="0">
                  <c:v>10</c:v>
                </c:pt>
                <c:pt idx="1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C9-4B07-8BAC-92221C4262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2"/>
                <c:pt idx="0">
                  <c:v>17.100000000000001</c:v>
                </c:pt>
                <c:pt idx="1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C9-4B07-8BAC-92221C4262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2"/>
                <c:pt idx="0">
                  <c:v>8.9</c:v>
                </c:pt>
                <c:pt idx="1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C9-4B07-8BAC-92221C4262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2"/>
                <c:pt idx="0">
                  <c:v>11.6</c:v>
                </c:pt>
                <c:pt idx="1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C9-4B07-8BAC-92221C4262A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2"/>
                <c:pt idx="0">
                  <c:v>10.5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C9-4B07-8BAC-92221C4262A7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Лист1!$I$2:$I$4</c:f>
              <c:numCache>
                <c:formatCode>0.0</c:formatCode>
                <c:ptCount val="2"/>
                <c:pt idx="0">
                  <c:v>21</c:v>
                </c:pt>
                <c:pt idx="1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C9-4B07-8BAC-92221C426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rgbClr val="00AA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21.7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41.1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rgbClr val="3C3C3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rgbClr val="FCE8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rgbClr val="006FB8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5429C-AAC8-47C6-B497-10DB3F5FDA55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C92BE-E8C3-47F1-AC4E-9E5FE71D40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733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A5CB93B-A919-4C6C-9C11-A36781FDCE38}" type="datetimeFigureOut">
              <a:rPr lang="en-AU"/>
              <a:pPr>
                <a:defRPr/>
              </a:pPr>
              <a:t>23/03/2018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6411931-56BA-4D0B-8C7D-521BE0F7056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3051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1783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4629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6082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7510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141AC-F09D-45BD-B9B5-7F5BB41346B7}" type="slidenum">
              <a:rPr lang="ru-RU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5179485" y="6513911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791773-2094-4607-991E-D3D0430CAD66}" type="slidenum">
              <a:rPr lang="ru-RU" sz="1200">
                <a:solidFill>
                  <a:prstClr val="black"/>
                </a:solidFill>
              </a:rPr>
              <a:pPr algn="r"/>
              <a:t>14</a:t>
            </a:fld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1" y="3257551"/>
            <a:ext cx="6705600" cy="30861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699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141AC-F09D-45BD-B9B5-7F5BB41346B7}" type="slidenum">
              <a:rPr lang="ru-RU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5179485" y="6513911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791773-2094-4607-991E-D3D0430CAD66}" type="slidenum">
              <a:rPr lang="ru-RU" sz="1200">
                <a:solidFill>
                  <a:prstClr val="black"/>
                </a:solidFill>
              </a:rPr>
              <a:pPr algn="r"/>
              <a:t>15</a:t>
            </a:fld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1" y="3257551"/>
            <a:ext cx="6705600" cy="30861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44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avoronkov/Desktop/dsr-19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avoronkov/Desktop/dsr-19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алит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 userDrawn="1"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01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Главная под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80276" y="4530761"/>
            <a:ext cx="10703034" cy="135765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lnSpc>
                <a:spcPct val="100000"/>
              </a:lnSpc>
              <a:defRPr sz="3200" cap="none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en-GB" dirty="0"/>
          </a:p>
        </p:txBody>
      </p:sp>
      <p:pic>
        <p:nvPicPr>
          <p:cNvPr id="6" name="Изображение 7" descr="creative_PPT_2.pdf"/>
          <p:cNvPicPr>
            <a:picLocks noChangeAspect="1"/>
          </p:cNvPicPr>
          <p:nvPr userDrawn="1"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  <p:sp>
        <p:nvSpPr>
          <p:cNvPr id="7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280276" y="5888416"/>
            <a:ext cx="10702925" cy="96958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lnSpc>
                <a:spcPct val="100000"/>
              </a:lnSpc>
              <a:spcBef>
                <a:spcPts val="0"/>
              </a:spcBef>
              <a:defRPr sz="23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30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лит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 userDrawn="1"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09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3_5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2" y="1260000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2087459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291491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5" name="Текст 18"/>
          <p:cNvSpPr>
            <a:spLocks noGrp="1"/>
          </p:cNvSpPr>
          <p:nvPr>
            <p:ph type="body" sz="quarter" idx="28"/>
          </p:nvPr>
        </p:nvSpPr>
        <p:spPr>
          <a:xfrm>
            <a:off x="338732" y="3742377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56983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9" name="Текст 18"/>
          <p:cNvSpPr>
            <a:spLocks noGrp="1"/>
          </p:cNvSpPr>
          <p:nvPr>
            <p:ph type="body" sz="quarter" idx="32"/>
          </p:nvPr>
        </p:nvSpPr>
        <p:spPr>
          <a:xfrm>
            <a:off x="338732" y="456983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0" name="Прямоугольник 39"/>
          <p:cNvSpPr/>
          <p:nvPr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Текст 2"/>
          <p:cNvSpPr>
            <a:spLocks noGrp="1"/>
          </p:cNvSpPr>
          <p:nvPr>
            <p:ph type="body" sz="quarter" idx="35"/>
          </p:nvPr>
        </p:nvSpPr>
        <p:spPr>
          <a:xfrm>
            <a:off x="3388473" y="2087459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36"/>
          </p:nvPr>
        </p:nvSpPr>
        <p:spPr>
          <a:xfrm>
            <a:off x="3388473" y="1260000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3742377"/>
            <a:ext cx="8438400" cy="720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8"/>
          </p:nvPr>
        </p:nvSpPr>
        <p:spPr>
          <a:xfrm>
            <a:off x="3388473" y="291491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Прямоугольник 21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 userDrawn="1"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 userDrawn="1"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 userDrawn="1"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 userDrawn="1"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09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4_6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>
          <a:xfrm>
            <a:off x="3388473" y="1260000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3" y="1260000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8" name="Текст 2"/>
          <p:cNvSpPr>
            <a:spLocks noGrp="1"/>
          </p:cNvSpPr>
          <p:nvPr>
            <p:ph type="body" sz="quarter" idx="23"/>
          </p:nvPr>
        </p:nvSpPr>
        <p:spPr>
          <a:xfrm>
            <a:off x="3388473" y="2641536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195076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5"/>
          </p:nvPr>
        </p:nvSpPr>
        <p:spPr>
          <a:xfrm>
            <a:off x="3388473" y="1950768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4023072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4" name="Текст 2"/>
          <p:cNvSpPr>
            <a:spLocks noGrp="1"/>
          </p:cNvSpPr>
          <p:nvPr>
            <p:ph type="body" sz="quarter" idx="27"/>
          </p:nvPr>
        </p:nvSpPr>
        <p:spPr>
          <a:xfrm>
            <a:off x="3388473" y="3332304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713838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0" name="Прямоугольник 39"/>
          <p:cNvSpPr/>
          <p:nvPr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8" name="Текст 18"/>
          <p:cNvSpPr>
            <a:spLocks noGrp="1"/>
          </p:cNvSpPr>
          <p:nvPr>
            <p:ph type="body" sz="quarter" idx="35"/>
          </p:nvPr>
        </p:nvSpPr>
        <p:spPr>
          <a:xfrm>
            <a:off x="338732" y="2641536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9" name="Текст 18"/>
          <p:cNvSpPr>
            <a:spLocks noGrp="1"/>
          </p:cNvSpPr>
          <p:nvPr>
            <p:ph type="body" sz="quarter" idx="36"/>
          </p:nvPr>
        </p:nvSpPr>
        <p:spPr>
          <a:xfrm>
            <a:off x="338732" y="3332304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0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4023072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1" name="Прямоугольник 50"/>
          <p:cNvSpPr/>
          <p:nvPr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7" name="Текст 18"/>
          <p:cNvSpPr>
            <a:spLocks noGrp="1"/>
          </p:cNvSpPr>
          <p:nvPr>
            <p:ph type="body" sz="quarter" idx="38"/>
          </p:nvPr>
        </p:nvSpPr>
        <p:spPr>
          <a:xfrm>
            <a:off x="338732" y="471383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Прямоугольник 24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 userDrawn="1"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 userDrawn="1"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 userDrawn="1"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 userDrawn="1"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 userDrawn="1"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07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Серые таблицы 1.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аблица 2"/>
          <p:cNvSpPr>
            <a:spLocks noGrp="1"/>
          </p:cNvSpPr>
          <p:nvPr>
            <p:ph type="tbl" sz="quarter" idx="16"/>
          </p:nvPr>
        </p:nvSpPr>
        <p:spPr>
          <a:xfrm>
            <a:off x="338733" y="1260000"/>
            <a:ext cx="11488737" cy="442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80786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Круглые та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8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sz="quarter" idx="42"/>
          </p:nvPr>
        </p:nvSpPr>
        <p:spPr>
          <a:xfrm>
            <a:off x="2390733" y="1800000"/>
            <a:ext cx="9435600" cy="3884400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cxnSp>
        <p:nvCxnSpPr>
          <p:cNvPr id="11" name="Прямая соединительная линия 10"/>
          <p:cNvCxnSpPr/>
          <p:nvPr userDrawn="1"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89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Диаграмма и леге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904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Диаграмма и легенд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2"/>
          </p:nvPr>
        </p:nvSpPr>
        <p:spPr>
          <a:xfrm>
            <a:off x="9295956" y="1260000"/>
            <a:ext cx="2530376" cy="53248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2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7" name="Трапеция 16"/>
            <p:cNvSpPr>
              <a:spLocks/>
            </p:cNvSpPr>
            <p:nvPr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8" name="Трапеция 17"/>
            <p:cNvSpPr>
              <a:spLocks/>
            </p:cNvSpPr>
            <p:nvPr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19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grpSp>
        <p:nvGrpSpPr>
          <p:cNvPr id="14" name="Группа 13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5" name="Трапеция 14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20" name="Трапеция 19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21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4190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869533" y="1260000"/>
            <a:ext cx="89568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288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524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6606333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graphicFrame>
        <p:nvGraphicFramePr>
          <p:cNvPr id="9" name="Graph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3871888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30628173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745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3_5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2" y="1260000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2087459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291491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5" name="Текст 18"/>
          <p:cNvSpPr>
            <a:spLocks noGrp="1"/>
          </p:cNvSpPr>
          <p:nvPr>
            <p:ph type="body" sz="quarter" idx="28"/>
          </p:nvPr>
        </p:nvSpPr>
        <p:spPr>
          <a:xfrm>
            <a:off x="338732" y="3742377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56983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9" name="Текст 18"/>
          <p:cNvSpPr>
            <a:spLocks noGrp="1"/>
          </p:cNvSpPr>
          <p:nvPr>
            <p:ph type="body" sz="quarter" idx="32"/>
          </p:nvPr>
        </p:nvSpPr>
        <p:spPr>
          <a:xfrm>
            <a:off x="338732" y="456983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0" name="Прямоугольник 39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 userDrawn="1"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 userDrawn="1"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 userDrawn="1"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 userDrawn="1"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4" name="Текст 2"/>
          <p:cNvSpPr>
            <a:spLocks noGrp="1"/>
          </p:cNvSpPr>
          <p:nvPr>
            <p:ph type="body" sz="quarter" idx="35"/>
          </p:nvPr>
        </p:nvSpPr>
        <p:spPr>
          <a:xfrm>
            <a:off x="3388473" y="2087459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36"/>
          </p:nvPr>
        </p:nvSpPr>
        <p:spPr>
          <a:xfrm>
            <a:off x="3388473" y="1260000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3742377"/>
            <a:ext cx="8438400" cy="720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8"/>
          </p:nvPr>
        </p:nvSpPr>
        <p:spPr>
          <a:xfrm>
            <a:off x="3388473" y="291491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100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Главная под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80276" y="4530761"/>
            <a:ext cx="10703034" cy="135765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lnSpc>
                <a:spcPct val="100000"/>
              </a:lnSpc>
              <a:defRPr sz="3200" cap="none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en-GB" dirty="0"/>
          </a:p>
        </p:txBody>
      </p:sp>
      <p:pic>
        <p:nvPicPr>
          <p:cNvPr id="6" name="Изображение 7" descr="creative_PPT_2.pdf"/>
          <p:cNvPicPr>
            <a:picLocks noChangeAspect="1"/>
          </p:cNvPicPr>
          <p:nvPr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  <p:sp>
        <p:nvSpPr>
          <p:cNvPr id="7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280276" y="5888416"/>
            <a:ext cx="10702925" cy="96958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lnSpc>
                <a:spcPct val="100000"/>
              </a:lnSpc>
              <a:spcBef>
                <a:spcPts val="0"/>
              </a:spcBef>
              <a:defRPr sz="23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ru-RU" dirty="0"/>
          </a:p>
        </p:txBody>
      </p:sp>
      <p:pic>
        <p:nvPicPr>
          <p:cNvPr id="8" name="Изображение 3"/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pic>
        <p:nvPicPr>
          <p:cNvPr id="9" name="Изображение 7" descr="creative_PPT_2.pdf"/>
          <p:cNvPicPr>
            <a:picLocks noChangeAspect="1"/>
          </p:cNvPicPr>
          <p:nvPr userDrawn="1"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18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4_6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>
          <a:xfrm>
            <a:off x="3388473" y="1260000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3" y="1260000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8" name="Текст 2"/>
          <p:cNvSpPr>
            <a:spLocks noGrp="1"/>
          </p:cNvSpPr>
          <p:nvPr>
            <p:ph type="body" sz="quarter" idx="23"/>
          </p:nvPr>
        </p:nvSpPr>
        <p:spPr>
          <a:xfrm>
            <a:off x="3388473" y="2641536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195076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5"/>
          </p:nvPr>
        </p:nvSpPr>
        <p:spPr>
          <a:xfrm>
            <a:off x="3388473" y="1950768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4023072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4" name="Текст 2"/>
          <p:cNvSpPr>
            <a:spLocks noGrp="1"/>
          </p:cNvSpPr>
          <p:nvPr>
            <p:ph type="body" sz="quarter" idx="27"/>
          </p:nvPr>
        </p:nvSpPr>
        <p:spPr>
          <a:xfrm>
            <a:off x="3388473" y="3332304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713838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0" name="Прямоугольник 39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 userDrawn="1"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 userDrawn="1"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 userDrawn="1"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 userDrawn="1"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8" name="Текст 18"/>
          <p:cNvSpPr>
            <a:spLocks noGrp="1"/>
          </p:cNvSpPr>
          <p:nvPr>
            <p:ph type="body" sz="quarter" idx="35"/>
          </p:nvPr>
        </p:nvSpPr>
        <p:spPr>
          <a:xfrm>
            <a:off x="338732" y="2641536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9" name="Текст 18"/>
          <p:cNvSpPr>
            <a:spLocks noGrp="1"/>
          </p:cNvSpPr>
          <p:nvPr>
            <p:ph type="body" sz="quarter" idx="36"/>
          </p:nvPr>
        </p:nvSpPr>
        <p:spPr>
          <a:xfrm>
            <a:off x="338732" y="3332304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0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4023072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1" name="Прямоугольник 50"/>
          <p:cNvSpPr/>
          <p:nvPr userDrawn="1"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7" name="Текст 18"/>
          <p:cNvSpPr>
            <a:spLocks noGrp="1"/>
          </p:cNvSpPr>
          <p:nvPr>
            <p:ph type="body" sz="quarter" idx="38"/>
          </p:nvPr>
        </p:nvSpPr>
        <p:spPr>
          <a:xfrm>
            <a:off x="338732" y="471383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99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Серые таблицы 1.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аблица 2"/>
          <p:cNvSpPr>
            <a:spLocks noGrp="1"/>
          </p:cNvSpPr>
          <p:nvPr>
            <p:ph type="tbl" sz="quarter" idx="16"/>
          </p:nvPr>
        </p:nvSpPr>
        <p:spPr>
          <a:xfrm>
            <a:off x="338733" y="1260000"/>
            <a:ext cx="11488737" cy="442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31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Круглые та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cxnSp>
        <p:nvCxnSpPr>
          <p:cNvPr id="15" name="Прямая соединительная линия 14"/>
          <p:cNvCxnSpPr/>
          <p:nvPr userDrawn="1"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 userDrawn="1"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8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3" name="Диаграмма 2"/>
          <p:cNvSpPr>
            <a:spLocks noGrp="1"/>
          </p:cNvSpPr>
          <p:nvPr>
            <p:ph type="chart" sz="quarter" idx="42"/>
          </p:nvPr>
        </p:nvSpPr>
        <p:spPr>
          <a:xfrm>
            <a:off x="2390733" y="1800000"/>
            <a:ext cx="9435600" cy="38844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63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Диаграмма и леге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79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Диаграмма и легенд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2"/>
          </p:nvPr>
        </p:nvSpPr>
        <p:spPr>
          <a:xfrm>
            <a:off x="9295956" y="1260000"/>
            <a:ext cx="2530376" cy="53248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2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grpSp>
        <p:nvGrpSpPr>
          <p:cNvPr id="16" name="Группа 15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7" name="Трапеция 16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8" name="Трапеция 17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19" name="Text Placeholder 2"/>
          <p:cNvSpPr>
            <a:spLocks noGrp="1"/>
          </p:cNvSpPr>
          <p:nvPr userDrawn="1"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5253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869533" y="1260000"/>
            <a:ext cx="89568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288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 userDrawn="1"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73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6606333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graphicFrame>
        <p:nvGraphicFramePr>
          <p:cNvPr id="9" name="Graph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30628173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515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localhost/Users/avoronkov/Desktop/PPT_PARTS/logo_for_ppt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17" Type="http://schemas.openxmlformats.org/officeDocument/2006/relationships/image" Target="file://localhost/Users/avoronkov/Desktop/Untitled-2.png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file://localhost/Users/avoronkov/Desktop/PPT_PARTS/logo_for_ppt.png" TargetMode="Externa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png"/><Relationship Id="rId17" Type="http://schemas.openxmlformats.org/officeDocument/2006/relationships/image" Target="file://localhost/Users/avoronkov/Desktop/Untitled-2.png" TargetMode="External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38733" y="1260000"/>
            <a:ext cx="11487600" cy="44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pic>
        <p:nvPicPr>
          <p:cNvPr id="3" name="logo_for_ppt.png" descr="/Users/avoronkov/Desktop/PPT_PARTS/logo_for_ppt.png"/>
          <p:cNvPicPr>
            <a:picLocks noChangeAspect="1"/>
          </p:cNvPicPr>
          <p:nvPr userDrawn="1"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4"/>
          </p:nvPr>
        </p:nvSpPr>
        <p:spPr>
          <a:xfrm>
            <a:off x="11417841" y="6333329"/>
            <a:ext cx="409032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3"/>
          </p:nvPr>
        </p:nvSpPr>
        <p:spPr>
          <a:xfrm>
            <a:off x="1219412" y="6109529"/>
            <a:ext cx="10080000" cy="162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 b="0">
                <a:solidFill>
                  <a:srgbClr val="ACACAB"/>
                </a:solidFill>
              </a:defRPr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2313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7" r:id="rId2"/>
    <p:sldLayoutId id="2147483768" r:id="rId3"/>
    <p:sldLayoutId id="2147483774" r:id="rId4"/>
    <p:sldLayoutId id="2147483803" r:id="rId5"/>
    <p:sldLayoutId id="2147483801" r:id="rId6"/>
    <p:sldLayoutId id="2147483786" r:id="rId7"/>
    <p:sldLayoutId id="2147483804" r:id="rId8"/>
    <p:sldLayoutId id="2147483790" r:id="rId9"/>
    <p:sldLayoutId id="2147483797" r:id="rId10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algn="l" defTabSz="914400" rtl="0" eaLnBrk="1" latinLnBrk="0" hangingPunct="1">
        <a:lnSpc>
          <a:spcPts val="2600"/>
        </a:lnSpc>
        <a:spcBef>
          <a:spcPts val="600"/>
        </a:spcBef>
        <a:buNone/>
        <a:tabLst>
          <a:tab pos="1617663" algn="l"/>
        </a:tabLst>
        <a:defRPr lang="ru-RU" sz="2300" b="0" kern="1200" cap="none" baseline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96000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975" algn="l" defTabSz="914400" rtl="0" eaLnBrk="1" latinLnBrk="0" hangingPunct="1">
        <a:lnSpc>
          <a:spcPct val="100000"/>
        </a:lnSpc>
        <a:spcBef>
          <a:spcPts val="600"/>
        </a:spcBef>
        <a:buSzPct val="86000"/>
        <a:buFontTx/>
        <a:buBlip>
          <a:blip r:embed="rId15"/>
        </a:buBlip>
        <a:defRPr sz="1000" kern="1200">
          <a:solidFill>
            <a:srgbClr val="717171"/>
          </a:solidFill>
          <a:latin typeface="+mn-lt"/>
          <a:ea typeface="+mn-ea"/>
          <a:cs typeface="+mn-cs"/>
        </a:defRPr>
      </a:lvl4pPr>
      <a:lvl5pPr marL="285750" indent="-28575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SzPct val="86000"/>
        <a:buFontTx/>
        <a:buBlip>
          <a:blip r:embed="rId16" r:link="rId17"/>
        </a:buBlip>
        <a:defRPr sz="1400" kern="1200" baseline="0">
          <a:solidFill>
            <a:srgbClr val="313231"/>
          </a:solidFill>
          <a:latin typeface="+mn-lt"/>
          <a:ea typeface="+mn-ea"/>
          <a:cs typeface="+mn-cs"/>
        </a:defRPr>
      </a:lvl5pPr>
      <a:lvl6pPr marL="3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38733" y="1260000"/>
            <a:ext cx="11487600" cy="44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pic>
        <p:nvPicPr>
          <p:cNvPr id="3" name="logo_for_ppt.png" descr="/Users/avoronkov/Desktop/PPT_PARTS/logo_for_ppt.png"/>
          <p:cNvPicPr>
            <a:picLocks noChangeAspect="1"/>
          </p:cNvPicPr>
          <p:nvPr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4"/>
          </p:nvPr>
        </p:nvSpPr>
        <p:spPr>
          <a:xfrm>
            <a:off x="11417841" y="6333329"/>
            <a:ext cx="409032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3"/>
          </p:nvPr>
        </p:nvSpPr>
        <p:spPr>
          <a:xfrm>
            <a:off x="1219412" y="6109529"/>
            <a:ext cx="10080000" cy="162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 b="0">
                <a:solidFill>
                  <a:srgbClr val="ACACAB"/>
                </a:solidFill>
              </a:defRPr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8" name="Прямоугольник 7"/>
          <p:cNvSpPr/>
          <p:nvPr userDrawn="1"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pic>
        <p:nvPicPr>
          <p:cNvPr id="9" name="logo_for_ppt.png" descr="/Users/avoronkov/Desktop/PPT_PARTS/logo_for_ppt.png"/>
          <p:cNvPicPr>
            <a:picLocks noChangeAspect="1"/>
          </p:cNvPicPr>
          <p:nvPr userDrawn="1"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0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algn="l" defTabSz="914400" rtl="0" eaLnBrk="1" latinLnBrk="0" hangingPunct="1">
        <a:lnSpc>
          <a:spcPts val="2600"/>
        </a:lnSpc>
        <a:spcBef>
          <a:spcPts val="600"/>
        </a:spcBef>
        <a:buNone/>
        <a:tabLst>
          <a:tab pos="1617663" algn="l"/>
        </a:tabLst>
        <a:defRPr lang="ru-RU" sz="2300" b="0" kern="1200" cap="none" baseline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96000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975" algn="l" defTabSz="914400" rtl="0" eaLnBrk="1" latinLnBrk="0" hangingPunct="1">
        <a:lnSpc>
          <a:spcPct val="100000"/>
        </a:lnSpc>
        <a:spcBef>
          <a:spcPts val="600"/>
        </a:spcBef>
        <a:buSzPct val="86000"/>
        <a:buFontTx/>
        <a:buBlip>
          <a:blip r:embed="rId15"/>
        </a:buBlip>
        <a:defRPr sz="1000" kern="1200">
          <a:solidFill>
            <a:srgbClr val="717171"/>
          </a:solidFill>
          <a:latin typeface="+mn-lt"/>
          <a:ea typeface="+mn-ea"/>
          <a:cs typeface="+mn-cs"/>
        </a:defRPr>
      </a:lvl4pPr>
      <a:lvl5pPr marL="285750" indent="-28575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SzPct val="86000"/>
        <a:buFontTx/>
        <a:buBlip>
          <a:blip r:embed="rId16" r:link="rId17"/>
        </a:buBlip>
        <a:defRPr sz="1400" kern="1200" baseline="0">
          <a:solidFill>
            <a:srgbClr val="313231"/>
          </a:solidFill>
          <a:latin typeface="+mn-lt"/>
          <a:ea typeface="+mn-ea"/>
          <a:cs typeface="+mn-cs"/>
        </a:defRPr>
      </a:lvl5pPr>
      <a:lvl6pPr marL="3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7" Type="http://schemas.openxmlformats.org/officeDocument/2006/relationships/image" Target="file://localhost/Users/avoronkov/Desktop/Untitled-2.p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8.xml"/><Relationship Id="rId5" Type="http://schemas.openxmlformats.org/officeDocument/2006/relationships/image" Target="file://localhost/Users/avoronkov/Desktop/Untitled-2.png" TargetMode="Externa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</a:t>
            </a:r>
            <a:br>
              <a:rPr lang="en-US" smtClean="0"/>
            </a:br>
            <a:r>
              <a:rPr lang="ru-RU" smtClean="0"/>
              <a:t>Февраль 2018</a:t>
            </a:r>
            <a:br>
              <a:rPr lang="ru-RU" smtClean="0"/>
            </a:br>
            <a:endParaRPr lang="ru-RU" dirty="0"/>
          </a:p>
        </p:txBody>
      </p:sp>
      <p:sp>
        <p:nvSpPr>
          <p:cNvPr id="10" name="Title_2"/>
          <p:cNvSpPr txBox="1">
            <a:spLocks noGrp="1"/>
          </p:cNvSpPr>
          <p:nvPr>
            <p:ph type="body" sz="quarter" idx="10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Desktop, </a:t>
            </a:r>
            <a:r>
              <a:rPr lang="ru-RU" smtClean="0">
                <a:latin typeface="Arial" pitchFamily="34" charset="0"/>
                <a:cs typeface="Arial" pitchFamily="34" charset="0"/>
              </a:rPr>
              <a:t>Россия 0+ </a:t>
            </a:r>
          </a:p>
          <a:p>
            <a:pPr eaLnBrk="0" hangingPunct="0">
              <a:defRPr/>
            </a:pPr>
            <a:endParaRPr lang="en-US" sz="3200" dirty="0">
              <a:solidFill>
                <a:srgbClr val="333333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31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Февраль 2018, % от </a:t>
            </a:r>
            <a:r>
              <a:rPr lang="en-US" smtClean="0"/>
              <a:t>Monthly Reach, % </a:t>
            </a:r>
            <a:r>
              <a:rPr lang="ru-RU" smtClean="0"/>
              <a:t>от </a:t>
            </a:r>
            <a:r>
              <a:rPr lang="en-US" smtClean="0"/>
              <a:t>Average Weekly Reach</a:t>
            </a:r>
          </a:p>
          <a:p>
            <a:endParaRPr lang="ru-RU" dirty="0"/>
          </a:p>
        </p:txBody>
      </p:sp>
      <p:sp>
        <p:nvSpPr>
          <p:cNvPr id="21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5" name="Graph_1"/>
          <p:cNvGraphicFramePr>
            <a:graphicFrameLocks noGrp="1"/>
          </p:cNvGraphicFramePr>
          <p:nvPr>
            <p:ph type="chart" sz="quarter" idx="42"/>
            <p:extLst>
              <p:ext uri="{D42A27DB-BD31-4B8C-83A1-F6EECF244321}">
                <p14:modId xmlns:p14="http://schemas.microsoft.com/office/powerpoint/2010/main" val="441489642"/>
              </p:ext>
            </p:extLst>
          </p:nvPr>
        </p:nvGraphicFramePr>
        <p:xfrm>
          <a:off x="2390775" y="1800225"/>
          <a:ext cx="9436100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9924490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35-44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248554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12-24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1037146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0" dirty="0">
                <a:solidFill>
                  <a:srgbClr val="3C3C3B"/>
                </a:solidFill>
                <a:latin typeface="Arial"/>
                <a:cs typeface="+mn-cs"/>
              </a:rPr>
              <a:t>Ж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 45-64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811834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25-34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361210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25-34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473866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35-44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586522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45-64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699178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12-24</a:t>
            </a:r>
          </a:p>
        </p:txBody>
      </p:sp>
      <p:sp>
        <p:nvSpPr>
          <p:cNvPr id="75" name="Овал 74"/>
          <p:cNvSpPr/>
          <p:nvPr/>
        </p:nvSpPr>
        <p:spPr>
          <a:xfrm>
            <a:off x="3248554" y="1656000"/>
            <a:ext cx="144000" cy="144000"/>
          </a:xfrm>
          <a:prstGeom prst="ellipse">
            <a:avLst/>
          </a:prstGeom>
          <a:solidFill>
            <a:srgbClr val="FCE8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11037146" y="1656000"/>
            <a:ext cx="144000" cy="144000"/>
          </a:xfrm>
          <a:prstGeom prst="ellipse">
            <a:avLst/>
          </a:prstGeom>
          <a:solidFill>
            <a:srgbClr val="3C3C3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4361210" y="1656000"/>
            <a:ext cx="144000" cy="144000"/>
          </a:xfrm>
          <a:prstGeom prst="ellipse">
            <a:avLst/>
          </a:prstGeom>
          <a:solidFill>
            <a:srgbClr val="4C4C4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5473866" y="1656000"/>
            <a:ext cx="144000" cy="144000"/>
          </a:xfrm>
          <a:prstGeom prst="ellipse">
            <a:avLst/>
          </a:prstGeom>
          <a:solidFill>
            <a:srgbClr val="00AA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6586522" y="1656000"/>
            <a:ext cx="144000" cy="144000"/>
          </a:xfrm>
          <a:prstGeom prst="ellipse">
            <a:avLst/>
          </a:prstGeom>
          <a:solidFill>
            <a:srgbClr val="006F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7699178" y="1656000"/>
            <a:ext cx="144000" cy="144000"/>
          </a:xfrm>
          <a:prstGeom prst="ellipse">
            <a:avLst/>
          </a:prstGeom>
          <a:solidFill>
            <a:srgbClr val="6046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8811834" y="1656000"/>
            <a:ext cx="144000" cy="144000"/>
          </a:xfrm>
          <a:prstGeom prst="ellipse">
            <a:avLst/>
          </a:prstGeom>
          <a:solidFill>
            <a:srgbClr val="E9528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9924490" y="1656000"/>
            <a:ext cx="144000" cy="144000"/>
          </a:xfrm>
          <a:prstGeom prst="ellipse">
            <a:avLst/>
          </a:prstGeom>
          <a:solidFill>
            <a:srgbClr val="77777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mr"/>
          <p:cNvSpPr txBox="1">
            <a:spLocks/>
          </p:cNvSpPr>
          <p:nvPr/>
        </p:nvSpPr>
        <p:spPr>
          <a:xfrm>
            <a:off x="338400" y="2718000"/>
            <a:ext cx="2054225" cy="7207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5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6" r:link="rId7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300" b="0" dirty="0" smtClean="0"/>
              <a:t>Monthly Reach</a:t>
            </a:r>
            <a:endParaRPr lang="ru-RU" sz="1300" b="0" dirty="0"/>
          </a:p>
        </p:txBody>
      </p:sp>
      <p:sp>
        <p:nvSpPr>
          <p:cNvPr id="42" name="awr"/>
          <p:cNvSpPr txBox="1">
            <a:spLocks/>
          </p:cNvSpPr>
          <p:nvPr/>
        </p:nvSpPr>
        <p:spPr>
          <a:xfrm>
            <a:off x="338400" y="3870000"/>
            <a:ext cx="2054225" cy="71913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5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6" r:link="rId7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300" b="0" dirty="0" smtClean="0"/>
              <a:t>Average Weekly Reach</a:t>
            </a:r>
            <a:endParaRPr lang="ru-RU" sz="1300" b="0" dirty="0"/>
          </a:p>
        </p:txBody>
      </p:sp>
    </p:spTree>
    <p:extLst>
      <p:ext uri="{BB962C8B-B14F-4D97-AF65-F5344CB8AC3E}">
        <p14:creationId xmlns:p14="http://schemas.microsoft.com/office/powerpoint/2010/main" val="325155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_2"/>
          <p:cNvSpPr txBox="1">
            <a:spLocks noGrp="1"/>
          </p:cNvSpPr>
          <p:nvPr>
            <p:ph type="body" sz="quarter" idx="17"/>
          </p:nvPr>
        </p:nvSpPr>
        <p:spPr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2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2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3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4" r:link="rId5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b="0" smtClean="0"/>
              <a:t>Desktop, </a:t>
            </a:r>
            <a:r>
              <a:rPr lang="ru-RU" b="0" smtClean="0"/>
              <a:t>Россия 0+, Февраль 2018, % от </a:t>
            </a:r>
            <a:r>
              <a:rPr lang="en-US" b="0" smtClean="0"/>
              <a:t>Monthly Reach, % </a:t>
            </a:r>
            <a:r>
              <a:rPr lang="ru-RU" b="0" smtClean="0"/>
              <a:t>от </a:t>
            </a:r>
            <a:r>
              <a:rPr lang="en-US" b="0" smtClean="0"/>
              <a:t>Average Weekly Reach</a:t>
            </a:r>
            <a:endParaRPr lang="ru-RU" b="0" dirty="0"/>
          </a:p>
        </p:txBody>
      </p:sp>
      <p:sp>
        <p:nvSpPr>
          <p:cNvPr id="21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24" name="Graph_1"/>
          <p:cNvGraphicFramePr>
            <a:graphicFrameLocks noGrp="1"/>
          </p:cNvGraphicFramePr>
          <p:nvPr>
            <p:ph type="chart" sz="quarter" idx="42"/>
            <p:extLst>
              <p:ext uri="{D42A27DB-BD31-4B8C-83A1-F6EECF244321}">
                <p14:modId xmlns:p14="http://schemas.microsoft.com/office/powerpoint/2010/main" val="2502021461"/>
              </p:ext>
            </p:extLst>
          </p:nvPr>
        </p:nvGraphicFramePr>
        <p:xfrm>
          <a:off x="2390775" y="1800225"/>
          <a:ext cx="9436100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mr"/>
          <p:cNvSpPr>
            <a:spLocks noGrp="1"/>
          </p:cNvSpPr>
          <p:nvPr>
            <p:ph type="body" sz="quarter" idx="4294967295"/>
          </p:nvPr>
        </p:nvSpPr>
        <p:spPr>
          <a:xfrm>
            <a:off x="338400" y="2718000"/>
            <a:ext cx="2054225" cy="720725"/>
          </a:xfrm>
        </p:spPr>
        <p:txBody>
          <a:bodyPr lIns="0" tIns="0" rIns="0" bIns="0" anchor="ctr">
            <a:normAutofit/>
          </a:bodyPr>
          <a:lstStyle/>
          <a:p>
            <a:r>
              <a:rPr lang="en-US" sz="1300" dirty="0"/>
              <a:t>Monthly </a:t>
            </a:r>
            <a:r>
              <a:rPr lang="en-US" sz="1300" dirty="0" smtClean="0"/>
              <a:t>Reach</a:t>
            </a:r>
            <a:endParaRPr lang="ru-RU" sz="1300" dirty="0"/>
          </a:p>
        </p:txBody>
      </p:sp>
      <p:sp>
        <p:nvSpPr>
          <p:cNvPr id="9" name="awr"/>
          <p:cNvSpPr>
            <a:spLocks noGrp="1"/>
          </p:cNvSpPr>
          <p:nvPr>
            <p:ph type="body" sz="quarter" idx="4294967295"/>
          </p:nvPr>
        </p:nvSpPr>
        <p:spPr>
          <a:xfrm>
            <a:off x="338400" y="3870000"/>
            <a:ext cx="2054225" cy="719138"/>
          </a:xfrm>
        </p:spPr>
        <p:txBody>
          <a:bodyPr lIns="0" tIns="0" rIns="0" bIns="0" anchor="ctr">
            <a:normAutofit/>
          </a:bodyPr>
          <a:lstStyle/>
          <a:p>
            <a:r>
              <a:rPr lang="en-US" sz="1300" dirty="0"/>
              <a:t>Average Weekly </a:t>
            </a:r>
            <a:r>
              <a:rPr lang="en-US" sz="1300" dirty="0" smtClean="0"/>
              <a:t>Reach</a:t>
            </a:r>
            <a:endParaRPr lang="ru-RU" sz="1300" dirty="0"/>
          </a:p>
        </p:txBody>
      </p:sp>
      <p:sp>
        <p:nvSpPr>
          <p:cNvPr id="78" name="TextBox 77"/>
          <p:cNvSpPr txBox="1"/>
          <p:nvPr/>
        </p:nvSpPr>
        <p:spPr>
          <a:xfrm>
            <a:off x="11037146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Другое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739049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Домохозяйки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546653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Специалисты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844752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Служащие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42851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Рабочие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440950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Учащиеся</a:t>
            </a:r>
          </a:p>
        </p:txBody>
      </p:sp>
      <p:sp>
        <p:nvSpPr>
          <p:cNvPr id="85" name="Овал 84"/>
          <p:cNvSpPr/>
          <p:nvPr/>
        </p:nvSpPr>
        <p:spPr>
          <a:xfrm>
            <a:off x="3248554" y="1656000"/>
            <a:ext cx="144000" cy="144000"/>
          </a:xfrm>
          <a:prstGeom prst="ellipse">
            <a:avLst/>
          </a:prstGeom>
          <a:solidFill>
            <a:srgbClr val="00AA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11037146" y="1656000"/>
            <a:ext cx="144000" cy="144000"/>
          </a:xfrm>
          <a:prstGeom prst="ellipse">
            <a:avLst/>
          </a:prstGeom>
          <a:solidFill>
            <a:srgbClr val="006F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4546653" y="1656000"/>
            <a:ext cx="144000" cy="144000"/>
          </a:xfrm>
          <a:prstGeom prst="ellipse">
            <a:avLst/>
          </a:prstGeom>
          <a:solidFill>
            <a:srgbClr val="6046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5844752" y="1656000"/>
            <a:ext cx="144000" cy="144000"/>
          </a:xfrm>
          <a:prstGeom prst="ellipse">
            <a:avLst/>
          </a:prstGeom>
          <a:solidFill>
            <a:srgbClr val="77777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7142851" y="1656000"/>
            <a:ext cx="144000" cy="144000"/>
          </a:xfrm>
          <a:prstGeom prst="ellipse">
            <a:avLst/>
          </a:prstGeom>
          <a:solidFill>
            <a:srgbClr val="3C3C3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8440950" y="1656000"/>
            <a:ext cx="144000" cy="144000"/>
          </a:xfrm>
          <a:prstGeom prst="ellipse">
            <a:avLst/>
          </a:prstGeom>
          <a:solidFill>
            <a:srgbClr val="FCE8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9739049" y="1656000"/>
            <a:ext cx="144000" cy="144000"/>
          </a:xfrm>
          <a:prstGeom prst="ellipse">
            <a:avLst/>
          </a:prstGeom>
          <a:solidFill>
            <a:srgbClr val="9C9B9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248554" y="1638000"/>
            <a:ext cx="1152000" cy="180000"/>
          </a:xfrm>
          <a:prstGeom prst="rect">
            <a:avLst/>
          </a:prstGeom>
          <a:noFill/>
        </p:spPr>
        <p:txBody>
          <a:bodyPr wrap="none" lIns="180000" tIns="0" rIns="0" bIns="0" rtlCol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0" dirty="0" smtClean="0">
                <a:solidFill>
                  <a:srgbClr val="3C3C3B"/>
                </a:solidFill>
                <a:latin typeface="Arial"/>
                <a:cs typeface="+mn-cs"/>
              </a:rPr>
              <a:t>Руководители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3C3C3B"/>
              </a:solidFill>
              <a:effectLst/>
              <a:uLnTx/>
              <a:uFillTx/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462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968332"/>
              </p:ext>
            </p:extLst>
          </p:nvPr>
        </p:nvGraphicFramePr>
        <p:xfrm>
          <a:off x="660558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2249996019"/>
              </p:ext>
            </p:extLst>
          </p:nvPr>
        </p:nvGraphicFramePr>
        <p:xfrm>
          <a:off x="33813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Desktop, </a:t>
            </a:r>
            <a:r>
              <a:rPr lang="ru-RU" smtClean="0"/>
              <a:t>Россия 0+, Февраль 2018, </a:t>
            </a:r>
            <a:r>
              <a:rPr lang="en-US" smtClean="0"/>
              <a:t>Monthly Reach </a:t>
            </a:r>
            <a:r>
              <a:rPr lang="ru-RU" smtClean="0"/>
              <a:t>в тыс.чел., </a:t>
            </a:r>
            <a:r>
              <a:rPr lang="en-US" smtClean="0"/>
              <a:t>Affinity Index</a:t>
            </a:r>
            <a:endParaRPr lang="ru-RU" dirty="0"/>
          </a:p>
        </p:txBody>
      </p:sp>
      <p:sp>
        <p:nvSpPr>
          <p:cNvPr id="1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и профиль аудитории Drive.ru </a:t>
            </a:r>
            <a:endParaRPr lang="ru-RU" dirty="0"/>
          </a:p>
        </p:txBody>
      </p:sp>
      <p:sp>
        <p:nvSpPr>
          <p:cNvPr id="17" name="Title_3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ru-RU" smtClean="0"/>
              <a:t>Affinity Index: отношение доли целевой группы в аудитории интернет-проекта за месяц (в %) к ее доле в населении России 12-64 лет. Среднее значение индекса = 100. </a:t>
            </a:r>
            <a:endParaRPr lang="ru-RU" dirty="0"/>
          </a:p>
        </p:txBody>
      </p:sp>
      <p:sp>
        <p:nvSpPr>
          <p:cNvPr id="11" name="Text_1"/>
          <p:cNvSpPr txBox="1"/>
          <p:nvPr/>
        </p:nvSpPr>
        <p:spPr>
          <a:xfrm>
            <a:off x="803513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Affinity Index</a:t>
            </a:r>
            <a:endParaRPr lang="ru-RU" sz="1200" b="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768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Monthly Reach</a:t>
            </a:r>
            <a:endParaRPr lang="ru-RU" sz="1200" b="0" dirty="0">
              <a:latin typeface="+mn-lt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27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434383"/>
              </p:ext>
            </p:extLst>
          </p:nvPr>
        </p:nvGraphicFramePr>
        <p:xfrm>
          <a:off x="660558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3889642313"/>
              </p:ext>
            </p:extLst>
          </p:nvPr>
        </p:nvGraphicFramePr>
        <p:xfrm>
          <a:off x="33813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Desktop, </a:t>
            </a:r>
            <a:r>
              <a:rPr lang="ru-RU" smtClean="0"/>
              <a:t>Россия 0+, Февраль 2018, </a:t>
            </a:r>
            <a:r>
              <a:rPr lang="en-US" smtClean="0"/>
              <a:t>Monthly Reach </a:t>
            </a:r>
            <a:r>
              <a:rPr lang="ru-RU" smtClean="0"/>
              <a:t>в тыс.чел., </a:t>
            </a:r>
            <a:r>
              <a:rPr lang="en-US" smtClean="0"/>
              <a:t>Affinity Internet</a:t>
            </a:r>
            <a:endParaRPr lang="ru-RU" dirty="0"/>
          </a:p>
        </p:txBody>
      </p:sp>
      <p:sp>
        <p:nvSpPr>
          <p:cNvPr id="1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и профиль аудитории Drive.ru </a:t>
            </a:r>
            <a:endParaRPr lang="ru-RU" dirty="0"/>
          </a:p>
        </p:txBody>
      </p:sp>
      <p:sp>
        <p:nvSpPr>
          <p:cNvPr id="17" name="Title_3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ru-RU" smtClean="0"/>
              <a:t>Affinity Internet: отношение доли целевой группы в аудитории интернет-проекта за месяц (в %) к ее доле в аудитории Интернета в целом 12-64 лет. Среднее значение индекса = 100. </a:t>
            </a:r>
            <a:endParaRPr lang="ru-RU" dirty="0"/>
          </a:p>
        </p:txBody>
      </p:sp>
      <p:sp>
        <p:nvSpPr>
          <p:cNvPr id="11" name="Text_1"/>
          <p:cNvSpPr txBox="1"/>
          <p:nvPr/>
        </p:nvSpPr>
        <p:spPr>
          <a:xfrm>
            <a:off x="803513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smtClean="0">
                <a:latin typeface="+mn-lt"/>
              </a:rPr>
              <a:t>Affinity Internet</a:t>
            </a:r>
            <a:endParaRPr lang="ru-RU" sz="1200" b="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768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Monthly Reach</a:t>
            </a:r>
            <a:endParaRPr lang="ru-RU" sz="1200" b="0" dirty="0">
              <a:latin typeface="+mn-lt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760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ru-RU" dirty="0" smtClean="0"/>
              <a:t>Россия 0+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ru-RU" dirty="0" smtClean="0"/>
              <a:t>Россия 100 </a:t>
            </a:r>
            <a:r>
              <a:rPr lang="en-US" dirty="0" smtClean="0"/>
              <a:t>k+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Monthly Reach 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Average Weekly Reach 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человек, заходивших на сайт (проект, раздел) хотя бы 1 раз за день из </a:t>
            </a:r>
            <a:r>
              <a:rPr lang="ru-RU" dirty="0" smtClean="0"/>
              <a:t>периода.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Average Daily Reach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ru-RU" dirty="0" smtClean="0"/>
              <a:t>Постоянные </a:t>
            </a:r>
            <a:r>
              <a:rPr lang="ru-RU" dirty="0"/>
              <a:t>жители городов РФ с численностью населения не менее 100 тыс.чел. 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ru-RU" dirty="0" smtClean="0"/>
              <a:t>Постоянные </a:t>
            </a:r>
            <a:r>
              <a:rPr lang="ru-RU" dirty="0"/>
              <a:t>жители населённых пунктов РФ без учёта Калининградской </a:t>
            </a:r>
            <a:r>
              <a:rPr lang="ru-RU" dirty="0" smtClean="0"/>
              <a:t>области и Крыма.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37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человек, заходивших на сайт (проект, раздел) хотя бы 1 раз за </a:t>
            </a:r>
            <a:r>
              <a:rPr lang="ru-RU" dirty="0" smtClean="0"/>
              <a:t>неделю*. </a:t>
            </a:r>
            <a:endParaRPr lang="ru-RU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ru-RU" dirty="0" smtClean="0"/>
              <a:t>Количество </a:t>
            </a:r>
            <a:r>
              <a:rPr lang="ru-RU" dirty="0"/>
              <a:t>человек, заходивших на сайт (проект, раздел) хотя бы 1 раз за </a:t>
            </a:r>
            <a:r>
              <a:rPr lang="ru-RU" dirty="0" smtClean="0"/>
              <a:t>месяц.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Определения</a:t>
            </a:r>
            <a:r>
              <a:rPr lang="en-US" sz="2400" dirty="0"/>
              <a:t> </a:t>
            </a:r>
            <a:r>
              <a:rPr lang="ru-RU" sz="2400" dirty="0"/>
              <a:t>и комментарии</a:t>
            </a:r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/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ru-RU" dirty="0" smtClean="0"/>
              <a:t>*</a:t>
            </a:r>
            <a:r>
              <a:rPr lang="en-US" dirty="0" smtClean="0"/>
              <a:t> </a:t>
            </a:r>
            <a:r>
              <a:rPr lang="ru-RU" dirty="0" smtClean="0"/>
              <a:t>Месяц </a:t>
            </a:r>
            <a:r>
              <a:rPr lang="ru-RU" dirty="0"/>
              <a:t>разбивается на интервалы из 7ми дней (искусственные недели), начиная с первого дня месяца. Далее рассчитывается средний арифметический охват семидневных интервалов, входящих в месяц. Если месяц не кратен семи, т.е. в состав периода попадает неполная искусственная неделя, в расчёте обрабатывается только полные семидневные интервалы, входящие в месяц.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5522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месяц.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Frequency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день.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Average Weekly Frequency </a:t>
            </a:r>
            <a:endParaRPr lang="ru-RU" dirty="0"/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неделю.</a:t>
            </a:r>
            <a:endParaRPr lang="ru-RU" dirty="0"/>
          </a:p>
        </p:txBody>
      </p:sp>
      <p:sp>
        <p:nvSpPr>
          <p:cNvPr id="21" name="Текст 2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Affinity Index </a:t>
            </a:r>
            <a:endParaRPr lang="ru-RU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минут, проведённых одним человеком на сайте за </a:t>
            </a:r>
            <a:r>
              <a:rPr lang="ru-RU" dirty="0" smtClean="0"/>
              <a:t>сутки.</a:t>
            </a:r>
            <a:endParaRPr lang="ru-RU" dirty="0"/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ru-RU" dirty="0" smtClean="0"/>
              <a:t>Отношение </a:t>
            </a:r>
            <a:r>
              <a:rPr lang="ru-RU" dirty="0"/>
              <a:t>доли целевой группы в аудитории интернет-проекта за месяц (в %) </a:t>
            </a:r>
            <a:br>
              <a:rPr lang="ru-RU" dirty="0"/>
            </a:br>
            <a:r>
              <a:rPr lang="ru-RU" dirty="0"/>
              <a:t>к ее доле в аудитории Интернета в целом 12-64 лет. Среднее значение индекса = </a:t>
            </a:r>
            <a:r>
              <a:rPr lang="ru-RU" dirty="0" smtClean="0"/>
              <a:t>100.</a:t>
            </a:r>
            <a:endParaRPr lang="ru-RU" dirty="0"/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Average Daily </a:t>
            </a:r>
            <a:r>
              <a:rPr lang="en-US" dirty="0" smtClean="0"/>
              <a:t>Frequency</a:t>
            </a:r>
            <a:endParaRPr lang="ru-RU" dirty="0"/>
          </a:p>
        </p:txBody>
      </p:sp>
      <p:sp>
        <p:nvSpPr>
          <p:cNvPr id="26" name="Текст 2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Average Minutes per Day </a:t>
            </a:r>
            <a:endParaRPr lang="ru-RU" dirty="0"/>
          </a:p>
        </p:txBody>
      </p:sp>
      <p:sp>
        <p:nvSpPr>
          <p:cNvPr id="27" name="Текст 2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ru-RU" dirty="0" smtClean="0"/>
              <a:t>Отношение </a:t>
            </a:r>
            <a:r>
              <a:rPr lang="ru-RU" dirty="0"/>
              <a:t>доли целевой группы в аудитории интернет-проекта за месяц (в %) </a:t>
            </a:r>
            <a:br>
              <a:rPr lang="ru-RU" dirty="0"/>
            </a:br>
            <a:r>
              <a:rPr lang="ru-RU" dirty="0"/>
              <a:t>к ее доле в населении 12-64 лет. Среднее значение индекса = </a:t>
            </a:r>
            <a:r>
              <a:rPr lang="ru-RU" dirty="0" smtClean="0"/>
              <a:t>100.</a:t>
            </a:r>
            <a:endParaRPr lang="ru-RU" dirty="0"/>
          </a:p>
        </p:txBody>
      </p:sp>
      <p:sp>
        <p:nvSpPr>
          <p:cNvPr id="24" name="Текст 23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ru-RU" dirty="0"/>
              <a:t>Отсутствие данных по какой-либо социально демографической группе означает, что значение показателя не является статистически значимым, но не означает, что эта группа  полностью отсутствует в аудитории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8" name="Текст 2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Affinity Internet </a:t>
            </a:r>
            <a:endParaRPr lang="ru-RU" dirty="0"/>
          </a:p>
        </p:txBody>
      </p:sp>
      <p:sp>
        <p:nvSpPr>
          <p:cNvPr id="29" name="Текст 28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" name="Нижний колонтитул 29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Определения</a:t>
            </a:r>
            <a:r>
              <a:rPr lang="en-US" sz="2400" dirty="0"/>
              <a:t> </a:t>
            </a:r>
            <a:r>
              <a:rPr lang="ru-RU" sz="2400" dirty="0"/>
              <a:t>и комментарии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12070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_1"/>
          <p:cNvGraphicFramePr>
            <a:graphicFrameLocks noGrp="1"/>
          </p:cNvGraphicFramePr>
          <p:nvPr>
            <p:ph type="tbl" sz="quarter" idx="16"/>
            <p:extLst>
              <p:ext uri="{D42A27DB-BD31-4B8C-83A1-F6EECF244321}">
                <p14:modId xmlns:p14="http://schemas.microsoft.com/office/powerpoint/2010/main" val="560587284"/>
              </p:ext>
            </p:extLst>
          </p:nvPr>
        </p:nvGraphicFramePr>
        <p:xfrm>
          <a:off x="338138" y="1260475"/>
          <a:ext cx="6951600" cy="464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4246746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Россия 0+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Россия 100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k+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Monthly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324.6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242.7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algn="l"/>
                      <a:endParaRPr lang="ru-RU" sz="1200" b="0" dirty="0">
                        <a:latin typeface="+mn-lt"/>
                      </a:endParaRPr>
                    </a:p>
                  </a:txBody>
                  <a:tcPr marL="53269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13.1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16.9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Weekly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120.7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98.7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latin typeface="+mn-lt"/>
                      </a:endParaRPr>
                    </a:p>
                  </a:txBody>
                  <a:tcPr marL="53269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9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на человека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8.8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10.4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Daily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31.9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69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**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4.6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400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Minutes per Day</a:t>
                      </a: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минут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551366"/>
                  </a:ext>
                </a:extLst>
              </a:tr>
            </a:tbl>
          </a:graphicData>
        </a:graphic>
      </p:graphicFrame>
      <p:sp>
        <p:nvSpPr>
          <p:cNvPr id="5" name="Title_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Февраль 2018, 12-64 лет</a:t>
            </a:r>
            <a:endParaRPr lang="ru-RU" dirty="0"/>
          </a:p>
        </p:txBody>
      </p:sp>
      <p:sp>
        <p:nvSpPr>
          <p:cNvPr id="13314" name="Title_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dirty="0" smtClean="0"/>
              <a:t>Аудитория </a:t>
            </a:r>
            <a:r>
              <a:rPr lang="en-US" dirty="0" smtClean="0"/>
              <a:t>Drive.ru, Desktop, </a:t>
            </a:r>
            <a:r>
              <a:rPr lang="ru-RU" dirty="0" smtClean="0"/>
              <a:t>Февраль 2018.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1" name="Text_Prim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 smtClean="0"/>
              <a:t>** В силу размера выборки значение не является статистически валидным.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785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Graph_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539110"/>
              </p:ext>
            </p:extLst>
          </p:nvPr>
        </p:nvGraphicFramePr>
        <p:xfrm>
          <a:off x="338138" y="1260475"/>
          <a:ext cx="86407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itle_2"/>
          <p:cNvSpPr>
            <a:spLocks noGrp="1"/>
          </p:cNvSpPr>
          <p:nvPr>
            <p:ph type="body" sz="quarter" idx="17"/>
          </p:nvPr>
        </p:nvSpPr>
        <p:spPr/>
        <p:txBody>
          <a:bodyPr vert="horz" lIns="0" tIns="0" rIns="0" bIns="0" rtlCol="0">
            <a:normAutofit/>
          </a:bodyPr>
          <a:lstStyle/>
          <a:p>
            <a:r>
              <a:rPr lang="en-US" smtClean="0"/>
              <a:t>Desktop, </a:t>
            </a:r>
            <a:r>
              <a:rPr lang="ru-RU" smtClean="0"/>
              <a:t>Россия 0+, </a:t>
            </a:r>
            <a:r>
              <a:rPr lang="en-US" smtClean="0"/>
              <a:t>Monthly Reach, Average Weekly Reach </a:t>
            </a:r>
            <a:r>
              <a:rPr lang="ru-RU" smtClean="0"/>
              <a:t>в тыс.чел.</a:t>
            </a:r>
            <a:endParaRPr lang="ru-RU" dirty="0"/>
          </a:p>
        </p:txBody>
      </p:sp>
      <p:sp>
        <p:nvSpPr>
          <p:cNvPr id="5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Динамика аудитории </a:t>
            </a:r>
            <a:r>
              <a:rPr lang="en-US" smtClean="0"/>
              <a:t>Drive.ru </a:t>
            </a:r>
            <a:endParaRPr lang="ru-RU" dirty="0"/>
          </a:p>
        </p:txBody>
      </p:sp>
      <p:sp>
        <p:nvSpPr>
          <p:cNvPr id="15" name="Text_1"/>
          <p:cNvSpPr txBox="1">
            <a:spLocks noGrp="1"/>
          </p:cNvSpPr>
          <p:nvPr>
            <p:ph type="body" sz="quarter" idx="41"/>
          </p:nvPr>
        </p:nvSpPr>
        <p:spPr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mtClean="0"/>
              <a:t>На графике представлена динамика аудитории проекта за последние 24 месяца. Полная динамика доступна в данных графика.</a:t>
            </a:r>
            <a:endParaRPr lang="ru-RU" dirty="0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0" name="Трапеция 9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1" name="Трапеция 10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graphicFrame>
        <p:nvGraphicFramePr>
          <p:cNvPr id="18" name="Tab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1133981"/>
              </p:ext>
            </p:extLst>
          </p:nvPr>
        </p:nvGraphicFramePr>
        <p:xfrm>
          <a:off x="8942388" y="1911350"/>
          <a:ext cx="2884026" cy="18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2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000">
                <a:tc>
                  <a:txBody>
                    <a:bodyPr/>
                    <a:lstStyle/>
                    <a:p>
                      <a:pPr algn="ctr"/>
                      <a:r>
                        <a:rPr lang="ru-RU" sz="1400" b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325
 тыс.чел.</a:t>
                      </a:r>
                      <a:endParaRPr lang="ru-RU" sz="1400" b="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955" marR="125955" anchor="ctr"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Monthly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Reach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33" marR="0" marT="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121
 тыс.чел.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955" marR="125955" anchor="ctr"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Average Weekly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Reach</a:t>
                      </a:r>
                    </a:p>
                  </a:txBody>
                  <a:tcPr marL="65933" marR="0" marT="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bottom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1688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88598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3147660502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Февраль 2018, % от Monthly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5099050" y="1332630"/>
            <a:ext cx="7110950" cy="153888"/>
            <a:chOff x="5099050" y="1321200"/>
            <a:chExt cx="711095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1020672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35-44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М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12-24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5800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45-64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355445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25-34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50329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25-34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0160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35-44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52887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45-64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0416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Ж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12-24</a:t>
              </a:r>
            </a:p>
          </p:txBody>
        </p:sp>
        <p:sp>
          <p:nvSpPr>
            <p:cNvPr id="3" name="Прямоугольник 2"/>
            <p:cNvSpPr>
              <a:spLocks noChangeAspect="1"/>
            </p:cNvSpPr>
            <p:nvPr/>
          </p:nvSpPr>
          <p:spPr bwMode="ltGray">
            <a:xfrm>
              <a:off x="8504166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6" name="Прямоугольник 45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7" name="Прямоугольник 46"/>
            <p:cNvSpPr>
              <a:spLocks noChangeAspect="1"/>
            </p:cNvSpPr>
            <p:nvPr/>
          </p:nvSpPr>
          <p:spPr bwMode="ltGray">
            <a:xfrm>
              <a:off x="9355445" y="1368000"/>
              <a:ext cx="72000" cy="72000"/>
            </a:xfrm>
            <a:prstGeom prst="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8" name="Прямоугольник 47"/>
            <p:cNvSpPr>
              <a:spLocks noChangeAspect="1"/>
            </p:cNvSpPr>
            <p:nvPr/>
          </p:nvSpPr>
          <p:spPr bwMode="ltGray">
            <a:xfrm>
              <a:off x="5950329" y="1368000"/>
              <a:ext cx="72000" cy="72000"/>
            </a:xfrm>
            <a:prstGeom prst="rect">
              <a:avLst/>
            </a:prstGeom>
            <a:solidFill>
              <a:srgbClr val="4C4C4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9" name="Прямоугольник 48"/>
            <p:cNvSpPr>
              <a:spLocks noChangeAspect="1"/>
            </p:cNvSpPr>
            <p:nvPr/>
          </p:nvSpPr>
          <p:spPr bwMode="ltGray">
            <a:xfrm>
              <a:off x="10206724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0" name="Прямоугольник 49"/>
            <p:cNvSpPr>
              <a:spLocks noChangeAspect="1"/>
            </p:cNvSpPr>
            <p:nvPr/>
          </p:nvSpPr>
          <p:spPr bwMode="ltGray">
            <a:xfrm>
              <a:off x="6801608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1" name="Прямоугольник 50"/>
            <p:cNvSpPr>
              <a:spLocks noChangeAspect="1"/>
            </p:cNvSpPr>
            <p:nvPr/>
          </p:nvSpPr>
          <p:spPr bwMode="ltGray">
            <a:xfrm>
              <a:off x="11058000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7652887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53442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906640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2738760944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Февраль 2018, % от </a:t>
            </a:r>
            <a:r>
              <a:rPr lang="en-US" smtClean="0"/>
              <a:t>Average Daily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5099050" y="1332630"/>
            <a:ext cx="7110950" cy="153888"/>
            <a:chOff x="5099050" y="1321200"/>
            <a:chExt cx="711095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1020672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35-44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М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12-24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5800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45-64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355445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25-34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50329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25-34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0160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35-44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52887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45-64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0416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Ж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12-24</a:t>
              </a:r>
            </a:p>
          </p:txBody>
        </p:sp>
        <p:sp>
          <p:nvSpPr>
            <p:cNvPr id="3" name="Прямоугольник 2"/>
            <p:cNvSpPr>
              <a:spLocks noChangeAspect="1"/>
            </p:cNvSpPr>
            <p:nvPr/>
          </p:nvSpPr>
          <p:spPr bwMode="ltGray">
            <a:xfrm>
              <a:off x="8504166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6" name="Прямоугольник 45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7" name="Прямоугольник 46"/>
            <p:cNvSpPr>
              <a:spLocks noChangeAspect="1"/>
            </p:cNvSpPr>
            <p:nvPr/>
          </p:nvSpPr>
          <p:spPr bwMode="ltGray">
            <a:xfrm>
              <a:off x="9355445" y="1368000"/>
              <a:ext cx="72000" cy="72000"/>
            </a:xfrm>
            <a:prstGeom prst="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8" name="Прямоугольник 47"/>
            <p:cNvSpPr>
              <a:spLocks noChangeAspect="1"/>
            </p:cNvSpPr>
            <p:nvPr/>
          </p:nvSpPr>
          <p:spPr bwMode="ltGray">
            <a:xfrm>
              <a:off x="5950329" y="1368000"/>
              <a:ext cx="72000" cy="72000"/>
            </a:xfrm>
            <a:prstGeom prst="rect">
              <a:avLst/>
            </a:prstGeom>
            <a:solidFill>
              <a:srgbClr val="4C4C4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9" name="Прямоугольник 48"/>
            <p:cNvSpPr>
              <a:spLocks noChangeAspect="1"/>
            </p:cNvSpPr>
            <p:nvPr/>
          </p:nvSpPr>
          <p:spPr bwMode="ltGray">
            <a:xfrm>
              <a:off x="10206724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0" name="Прямоугольник 49"/>
            <p:cNvSpPr>
              <a:spLocks noChangeAspect="1"/>
            </p:cNvSpPr>
            <p:nvPr/>
          </p:nvSpPr>
          <p:spPr bwMode="ltGray">
            <a:xfrm>
              <a:off x="6801608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1" name="Прямоугольник 50"/>
            <p:cNvSpPr>
              <a:spLocks noChangeAspect="1"/>
            </p:cNvSpPr>
            <p:nvPr/>
          </p:nvSpPr>
          <p:spPr bwMode="ltGray">
            <a:xfrm>
              <a:off x="11058000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7652887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97483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354716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277290368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Февраль 2018, % от Monthly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5099050" y="1332630"/>
            <a:ext cx="6696710" cy="153888"/>
            <a:chOff x="5099050" y="1321200"/>
            <a:chExt cx="6696710" cy="153888"/>
          </a:xfrm>
        </p:grpSpPr>
        <p:sp>
          <p:nvSpPr>
            <p:cNvPr id="44" name="TextBox 43"/>
            <p:cNvSpPr txBox="1"/>
            <p:nvPr/>
          </p:nvSpPr>
          <p:spPr>
            <a:xfrm>
              <a:off x="954668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Домохозяйки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Р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уководители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543650" y="1321200"/>
              <a:ext cx="125211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Д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р. неработающие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5316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пециалисты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5013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лужащие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98708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Рабочие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98302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Учащиеся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8698302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3" name="Прямоугольник 52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4" name="Прямоугольник 53"/>
            <p:cNvSpPr>
              <a:spLocks noChangeAspect="1"/>
            </p:cNvSpPr>
            <p:nvPr/>
          </p:nvSpPr>
          <p:spPr bwMode="ltGray">
            <a:xfrm>
              <a:off x="9546680" y="1368000"/>
              <a:ext cx="72000" cy="72000"/>
            </a:xfrm>
            <a:prstGeom prst="rect">
              <a:avLst/>
            </a:prstGeom>
            <a:solidFill>
              <a:srgbClr val="9C9B9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5" name="Прямоугольник 54"/>
            <p:cNvSpPr>
              <a:spLocks noChangeAspect="1"/>
            </p:cNvSpPr>
            <p:nvPr/>
          </p:nvSpPr>
          <p:spPr bwMode="ltGray">
            <a:xfrm>
              <a:off x="6153168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7" name="Прямоугольник 56"/>
            <p:cNvSpPr>
              <a:spLocks noChangeAspect="1"/>
            </p:cNvSpPr>
            <p:nvPr/>
          </p:nvSpPr>
          <p:spPr bwMode="ltGray">
            <a:xfrm>
              <a:off x="7150136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8" name="Прямоугольник 57"/>
            <p:cNvSpPr>
              <a:spLocks noChangeAspect="1"/>
            </p:cNvSpPr>
            <p:nvPr/>
          </p:nvSpPr>
          <p:spPr bwMode="ltGray">
            <a:xfrm>
              <a:off x="10543650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9" name="Прямоугольник 58"/>
            <p:cNvSpPr>
              <a:spLocks noChangeAspect="1"/>
            </p:cNvSpPr>
            <p:nvPr/>
          </p:nvSpPr>
          <p:spPr bwMode="ltGray">
            <a:xfrm>
              <a:off x="7987084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56698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0364689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804507923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Февраль 2018, % от </a:t>
            </a:r>
            <a:r>
              <a:rPr lang="en-US" smtClean="0"/>
              <a:t>Average Daily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5099050" y="1332630"/>
            <a:ext cx="6696710" cy="153888"/>
            <a:chOff x="5099050" y="1321200"/>
            <a:chExt cx="6696710" cy="153888"/>
          </a:xfrm>
        </p:grpSpPr>
        <p:sp>
          <p:nvSpPr>
            <p:cNvPr id="44" name="TextBox 43"/>
            <p:cNvSpPr txBox="1"/>
            <p:nvPr/>
          </p:nvSpPr>
          <p:spPr>
            <a:xfrm>
              <a:off x="954668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Домохозяйки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Р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уководители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543650" y="1321200"/>
              <a:ext cx="125211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Д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р. неработающие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5316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пециалисты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5013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лужащие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98708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Рабочие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98302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Учащиеся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8698302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3" name="Прямоугольник 52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4" name="Прямоугольник 53"/>
            <p:cNvSpPr>
              <a:spLocks noChangeAspect="1"/>
            </p:cNvSpPr>
            <p:nvPr/>
          </p:nvSpPr>
          <p:spPr bwMode="ltGray">
            <a:xfrm>
              <a:off x="9546680" y="1368000"/>
              <a:ext cx="72000" cy="72000"/>
            </a:xfrm>
            <a:prstGeom prst="rect">
              <a:avLst/>
            </a:prstGeom>
            <a:solidFill>
              <a:srgbClr val="9C9B9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5" name="Прямоугольник 54"/>
            <p:cNvSpPr>
              <a:spLocks noChangeAspect="1"/>
            </p:cNvSpPr>
            <p:nvPr/>
          </p:nvSpPr>
          <p:spPr bwMode="ltGray">
            <a:xfrm>
              <a:off x="6153168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7" name="Прямоугольник 56"/>
            <p:cNvSpPr>
              <a:spLocks noChangeAspect="1"/>
            </p:cNvSpPr>
            <p:nvPr/>
          </p:nvSpPr>
          <p:spPr bwMode="ltGray">
            <a:xfrm>
              <a:off x="7150136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8" name="Прямоугольник 57"/>
            <p:cNvSpPr>
              <a:spLocks noChangeAspect="1"/>
            </p:cNvSpPr>
            <p:nvPr/>
          </p:nvSpPr>
          <p:spPr bwMode="ltGray">
            <a:xfrm>
              <a:off x="10543650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9" name="Прямоугольник 58"/>
            <p:cNvSpPr>
              <a:spLocks noChangeAspect="1"/>
            </p:cNvSpPr>
            <p:nvPr/>
          </p:nvSpPr>
          <p:spPr bwMode="ltGray">
            <a:xfrm>
              <a:off x="7987084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40622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371301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203066145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Февраль 2018, % от Monthly Reach</a:t>
            </a:r>
            <a:endParaRPr lang="ru-RU" dirty="0" smtClean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Уровень дохода семьи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5099050" y="1332630"/>
            <a:ext cx="6891020" cy="153888"/>
            <a:chOff x="5099050" y="1332630"/>
            <a:chExt cx="689102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5099050" y="133263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Выше </a:t>
              </a: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155030" y="1332630"/>
              <a:ext cx="183504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Н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иже 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7040" y="1332630"/>
              <a:ext cx="1588698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редний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6" name="Прямоугольник 15"/>
            <p:cNvSpPr>
              <a:spLocks noChangeAspect="1"/>
            </p:cNvSpPr>
            <p:nvPr/>
          </p:nvSpPr>
          <p:spPr bwMode="ltGray">
            <a:xfrm>
              <a:off x="7627040" y="137943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7" name="Прямоугольник 16"/>
            <p:cNvSpPr>
              <a:spLocks noChangeAspect="1"/>
            </p:cNvSpPr>
            <p:nvPr/>
          </p:nvSpPr>
          <p:spPr bwMode="ltGray">
            <a:xfrm>
              <a:off x="5099050" y="137943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8" name="Прямоугольник 17"/>
            <p:cNvSpPr>
              <a:spLocks noChangeAspect="1"/>
            </p:cNvSpPr>
            <p:nvPr/>
          </p:nvSpPr>
          <p:spPr bwMode="ltGray">
            <a:xfrm>
              <a:off x="10155030" y="137943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42674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285734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42920968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Февраль 2018, % от </a:t>
            </a:r>
            <a:r>
              <a:rPr lang="en-US" smtClean="0"/>
              <a:t>Average Daily Reach</a:t>
            </a:r>
            <a:endParaRPr lang="ru-RU" dirty="0" smtClean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Уровень дохода семьи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Февраль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5099050" y="1332630"/>
            <a:ext cx="6891020" cy="153888"/>
            <a:chOff x="5099050" y="1332630"/>
            <a:chExt cx="689102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5099050" y="133263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Выше </a:t>
              </a: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155030" y="1332630"/>
              <a:ext cx="183504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Н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иже 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7040" y="1332630"/>
              <a:ext cx="1588698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редний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6" name="Прямоугольник 15"/>
            <p:cNvSpPr>
              <a:spLocks noChangeAspect="1"/>
            </p:cNvSpPr>
            <p:nvPr/>
          </p:nvSpPr>
          <p:spPr bwMode="ltGray">
            <a:xfrm>
              <a:off x="7627040" y="137943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7" name="Прямоугольник 16"/>
            <p:cNvSpPr>
              <a:spLocks noChangeAspect="1"/>
            </p:cNvSpPr>
            <p:nvPr/>
          </p:nvSpPr>
          <p:spPr bwMode="ltGray">
            <a:xfrm>
              <a:off x="5099050" y="137943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8" name="Прямоугольник 17"/>
            <p:cNvSpPr>
              <a:spLocks noChangeAspect="1"/>
            </p:cNvSpPr>
            <p:nvPr/>
          </p:nvSpPr>
          <p:spPr bwMode="ltGray">
            <a:xfrm>
              <a:off x="10155030" y="137943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93986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iascope_Структура">
  <a:themeElements>
    <a:clrScheme name="Mediascope 3">
      <a:dk1>
        <a:srgbClr val="3C3C3B"/>
      </a:dk1>
      <a:lt1>
        <a:srgbClr val="FFFFFF"/>
      </a:lt1>
      <a:dk2>
        <a:srgbClr val="4C4C4B"/>
      </a:dk2>
      <a:lt2>
        <a:srgbClr val="BCBCBB"/>
      </a:lt2>
      <a:accent1>
        <a:srgbClr val="00AA95"/>
      </a:accent1>
      <a:accent2>
        <a:srgbClr val="FCE800"/>
      </a:accent2>
      <a:accent3>
        <a:srgbClr val="777776"/>
      </a:accent3>
      <a:accent4>
        <a:srgbClr val="604695"/>
      </a:accent4>
      <a:accent5>
        <a:srgbClr val="006FB8"/>
      </a:accent5>
      <a:accent6>
        <a:srgbClr val="E95288"/>
      </a:accent6>
      <a:hlink>
        <a:srgbClr val="FCE800"/>
      </a:hlink>
      <a:folHlink>
        <a:srgbClr val="3C3C3B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4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custClrLst>
    <a:custClr name="Dark Green">
      <a:srgbClr val="145D04"/>
    </a:custClr>
    <a:custClr name="Dark Red">
      <a:srgbClr val="990002"/>
    </a:custClr>
    <a:custClr name="Dark Purple">
      <a:srgbClr val="4C1D52"/>
    </a:custClr>
    <a:custClr name="Dark Blue">
      <a:srgbClr val="131C6B"/>
    </a:custClr>
    <a:custClr name="Grey 1">
      <a:srgbClr val="333333"/>
    </a:custClr>
    <a:custClr name="Grey 2">
      <a:srgbClr val="848484"/>
    </a:custClr>
    <a:custClr name="Grey 3">
      <a:srgbClr val="A8A8A8"/>
    </a:custClr>
    <a:custClr name="Grey 4">
      <a:srgbClr val="CBCBCB"/>
    </a:custClr>
    <a:custClr name="Grey 5">
      <a:srgbClr val="DEDEDE"/>
    </a:custClr>
  </a:custClrLst>
  <a:extLst>
    <a:ext uri="{05A4C25C-085E-4340-85A3-A5531E510DB2}">
      <thm15:themeFamily xmlns:thm15="http://schemas.microsoft.com/office/thememl/2012/main" name="Kantar TNS PowerPoint template 16x9 - for reports and proposals.potx" id="{DCC7BBC4-84F1-431F-9EE2-915DB0D0E67C}" vid="{50B473D7-3A9E-411B-BF0E-C2FC8B7EC07E}"/>
    </a:ext>
  </a:extLst>
</a:theme>
</file>

<file path=ppt/theme/theme2.xml><?xml version="1.0" encoding="utf-8"?>
<a:theme xmlns:a="http://schemas.openxmlformats.org/drawingml/2006/main" name="WebIndex_Theme_mediascope green RU">
  <a:themeElements>
    <a:clrScheme name="Mediascope 3">
      <a:dk1>
        <a:srgbClr val="3C3C3B"/>
      </a:dk1>
      <a:lt1>
        <a:srgbClr val="FFFFFF"/>
      </a:lt1>
      <a:dk2>
        <a:srgbClr val="4C4C4B"/>
      </a:dk2>
      <a:lt2>
        <a:srgbClr val="BCBCBB"/>
      </a:lt2>
      <a:accent1>
        <a:srgbClr val="00AA95"/>
      </a:accent1>
      <a:accent2>
        <a:srgbClr val="FCE800"/>
      </a:accent2>
      <a:accent3>
        <a:srgbClr val="777776"/>
      </a:accent3>
      <a:accent4>
        <a:srgbClr val="604695"/>
      </a:accent4>
      <a:accent5>
        <a:srgbClr val="006FB8"/>
      </a:accent5>
      <a:accent6>
        <a:srgbClr val="E95288"/>
      </a:accent6>
      <a:hlink>
        <a:srgbClr val="FCE800"/>
      </a:hlink>
      <a:folHlink>
        <a:srgbClr val="3C3C3B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4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custClrLst>
    <a:custClr name="Dark Green">
      <a:srgbClr val="145D04"/>
    </a:custClr>
    <a:custClr name="Dark Red">
      <a:srgbClr val="990002"/>
    </a:custClr>
    <a:custClr name="Dark Purple">
      <a:srgbClr val="4C1D52"/>
    </a:custClr>
    <a:custClr name="Dark Blue">
      <a:srgbClr val="131C6B"/>
    </a:custClr>
    <a:custClr name="Grey 1">
      <a:srgbClr val="333333"/>
    </a:custClr>
    <a:custClr name="Grey 2">
      <a:srgbClr val="848484"/>
    </a:custClr>
    <a:custClr name="Grey 3">
      <a:srgbClr val="A8A8A8"/>
    </a:custClr>
    <a:custClr name="Grey 4">
      <a:srgbClr val="CBCBCB"/>
    </a:custClr>
    <a:custClr name="Grey 5">
      <a:srgbClr val="DEDEDE"/>
    </a:custClr>
  </a:custClrLst>
  <a:extLst>
    <a:ext uri="{05A4C25C-085E-4340-85A3-A5531E510DB2}">
      <thm15:themeFamily xmlns:thm15="http://schemas.microsoft.com/office/thememl/2012/main" name="WebIndex_Theme_mediascope green RU" id="{4CD5B644-9EDB-4A82-9221-037103C8DE92}" vid="{7D83E76A-981A-411C-B3E6-DC7C844DA10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3. TNS 4x3 Monitor Template</Template>
  <TotalTime>15440</TotalTime>
  <Words>959</Words>
  <Application>Microsoft Office PowerPoint</Application>
  <PresentationFormat>Широкоэкранный</PresentationFormat>
  <Paragraphs>204</Paragraphs>
  <Slides>15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Mediascope_Структура</vt:lpstr>
      <vt:lpstr>WebIndex_Theme_mediascope green RU</vt:lpstr>
      <vt:lpstr>Аудитория Drive.ru Февраль 2018 </vt:lpstr>
      <vt:lpstr>Аудитория Drive.ru</vt:lpstr>
      <vt:lpstr>Динамика аудитории Drive.ru </vt:lpstr>
      <vt:lpstr>Структура аудитории Drive.ru, в %. Пол / Возраст</vt:lpstr>
      <vt:lpstr>Структура аудитории Drive.ru, в %. Пол / Возраст</vt:lpstr>
      <vt:lpstr>Структура аудитории Drive.ru, в %. Род занятий</vt:lpstr>
      <vt:lpstr>Структура аудитории Drive.ru, в %. Род занятий</vt:lpstr>
      <vt:lpstr>Структура аудитории Drive.ru, в %. Уровень дохода семьи</vt:lpstr>
      <vt:lpstr>Структура аудитории Drive.ru, в %. Уровень дохода семьи</vt:lpstr>
      <vt:lpstr>Структура аудитории Drive.ru, в %. Пол / Возраст</vt:lpstr>
      <vt:lpstr>Структура аудитории Drive.ru, в %. Род занятий</vt:lpstr>
      <vt:lpstr>Структура и профиль аудитории Drive.ru </vt:lpstr>
      <vt:lpstr>Структура и профиль аудитории Drive.ru </vt:lpstr>
      <vt:lpstr>Определения и комментарии</vt:lpstr>
      <vt:lpstr>Определения и комментарии</vt:lpstr>
    </vt:vector>
  </TitlesOfParts>
  <Company>WPP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Contents</dc:title>
  <dc:creator>FalconerS</dc:creator>
  <cp:lastModifiedBy>Ирина Гуля</cp:lastModifiedBy>
  <cp:revision>612</cp:revision>
  <dcterms:created xsi:type="dcterms:W3CDTF">2012-03-23T16:33:37Z</dcterms:created>
  <dcterms:modified xsi:type="dcterms:W3CDTF">2018-03-23T14:30:33Z</dcterms:modified>
</cp:coreProperties>
</file>