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805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9144000" cy="6858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458" userDrawn="1">
          <p15:clr>
            <a:srgbClr val="A4A3A4"/>
          </p15:clr>
        </p15:guide>
        <p15:guide id="4" orient="horz" pos="3192" userDrawn="1">
          <p15:clr>
            <a:srgbClr val="A4A3A4"/>
          </p15:clr>
        </p15:guide>
        <p15:guide id="5" orient="horz" pos="2873" userDrawn="1">
          <p15:clr>
            <a:srgbClr val="A4A3A4"/>
          </p15:clr>
        </p15:guide>
        <p15:guide id="6" orient="horz" pos="982" userDrawn="1">
          <p15:clr>
            <a:srgbClr val="A4A3A4"/>
          </p15:clr>
        </p15:guide>
        <p15:guide id="7" orient="horz" pos="188" userDrawn="1">
          <p15:clr>
            <a:srgbClr val="A4A3A4"/>
          </p15:clr>
        </p15:guide>
        <p15:guide id="8" orient="horz" pos="3509" userDrawn="1">
          <p15:clr>
            <a:srgbClr val="A4A3A4"/>
          </p15:clr>
        </p15:guide>
        <p15:guide id="9" orient="horz" pos="663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1085" userDrawn="1">
          <p15:clr>
            <a:srgbClr val="A4A3A4"/>
          </p15:clr>
        </p15:guide>
        <p15:guide id="12" pos="4441" userDrawn="1">
          <p15:clr>
            <a:srgbClr val="A4A3A4"/>
          </p15:clr>
        </p15:guide>
        <p15:guide id="13" pos="468" userDrawn="1">
          <p15:clr>
            <a:srgbClr val="A4A3A4"/>
          </p15:clr>
        </p15:guide>
        <p15:guide id="14" pos="75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B"/>
    <a:srgbClr val="777776"/>
    <a:srgbClr val="9C9B9B"/>
    <a:srgbClr val="737374"/>
    <a:srgbClr val="9C9C9B"/>
    <a:srgbClr val="FF0090"/>
    <a:srgbClr val="99CF00"/>
    <a:srgbClr val="D60093"/>
    <a:srgbClr val="FF9900"/>
    <a:srgbClr val="33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56" autoAdjust="0"/>
    <p:restoredTop sz="96120" autoAdjust="0"/>
  </p:normalViewPr>
  <p:slideViewPr>
    <p:cSldViewPr snapToGrid="0">
      <p:cViewPr varScale="1">
        <p:scale>
          <a:sx n="111" d="100"/>
          <a:sy n="111" d="100"/>
        </p:scale>
        <p:origin x="696" y="96"/>
      </p:cViewPr>
      <p:guideLst>
        <p:guide orient="horz" pos="4144"/>
        <p:guide orient="horz" pos="2160"/>
        <p:guide orient="horz" pos="1458"/>
        <p:guide orient="horz" pos="3192"/>
        <p:guide orient="horz" pos="2873"/>
        <p:guide orient="horz" pos="982"/>
        <p:guide orient="horz" pos="188"/>
        <p:guide orient="horz" pos="3509"/>
        <p:guide orient="horz" pos="663"/>
        <p:guide pos="240"/>
        <p:guide pos="1085"/>
        <p:guide pos="4441"/>
        <p:guide pos="468"/>
        <p:guide pos="75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3" d="100"/>
        <a:sy n="83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209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7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8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0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2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10</c:v>
                </c:pt>
                <c:pt idx="1">
                  <c:v>15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18.399999999999999</c:v>
                </c:pt>
                <c:pt idx="1">
                  <c:v>26.1</c:v>
                </c:pt>
                <c:pt idx="2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13</c:v>
                </c:pt>
                <c:pt idx="1">
                  <c:v>17.2</c:v>
                </c:pt>
                <c:pt idx="2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20.3</c:v>
                </c:pt>
                <c:pt idx="1">
                  <c:v>13.6</c:v>
                </c:pt>
                <c:pt idx="2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12.1</c:v>
                </c:pt>
                <c:pt idx="1">
                  <c:v>13.1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4.4000000000000004</c:v>
                </c:pt>
                <c:pt idx="1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18.7</c:v>
                </c:pt>
                <c:pt idx="1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55.2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  <c:pt idx="0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10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18.399999999999999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13</c:v>
                </c:pt>
                <c:pt idx="1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2"/>
                <c:pt idx="0">
                  <c:v>20.3</c:v>
                </c:pt>
                <c:pt idx="1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2"/>
                <c:pt idx="0">
                  <c:v>12.1</c:v>
                </c:pt>
                <c:pt idx="1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2"/>
                <c:pt idx="0">
                  <c:v>4.4000000000000004</c:v>
                </c:pt>
                <c:pt idx="1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2"/>
                <c:pt idx="0">
                  <c:v>18.7</c:v>
                </c:pt>
                <c:pt idx="1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61.1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31.6</c:v>
                </c:pt>
                <c:pt idx="1">
                  <c:v>41.3</c:v>
                </c:pt>
                <c:pt idx="2">
                  <c:v>61.5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42.1</c:v>
                </c:pt>
                <c:pt idx="1">
                  <c:v>44</c:v>
                </c:pt>
                <c:pt idx="2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19.8</c:v>
                </c:pt>
                <c:pt idx="1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80.599999999999994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31.6</c:v>
                </c:pt>
                <c:pt idx="1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42.1</c:v>
                </c:pt>
                <c:pt idx="1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19.8</c:v>
                </c:pt>
                <c:pt idx="1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C-E2FB-49B9-8370-D66DA1ECE71C}"/>
              </c:ext>
            </c:extLst>
          </c:dPt>
          <c:dPt>
            <c:idx val="6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B2-4129-9E7B-7EAC89279CA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B2-4129-9E7B-7EAC89279CA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B-E2FB-49B9-8370-D66DA1ECE71C}"/>
              </c:ext>
            </c:extLst>
          </c:dPt>
          <c:dPt>
            <c:idx val="22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B2-4129-9E7B-7EAC89279CA3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CB2-4129-9E7B-7EAC89279CA3}"/>
              </c:ext>
            </c:extLst>
          </c:dPt>
          <c:dLbls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6-C07E-4BAE-915D-286A39B8EA1C}"/>
                </c:ext>
              </c:extLst>
            </c:dLbl>
            <c:dLbl>
              <c:idx val="1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C07E-4BAE-915D-286A39B8EA1C}"/>
                </c:ext>
              </c:extLst>
            </c:dLbl>
            <c:dLbl>
              <c:idx val="2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CB2-4129-9E7B-7EAC89279CA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0</c:v>
                </c:pt>
                <c:pt idx="9">
                  <c:v>6</c:v>
                </c:pt>
                <c:pt idx="10">
                  <c:v>12</c:v>
                </c:pt>
                <c:pt idx="11">
                  <c:v>18</c:v>
                </c:pt>
                <c:pt idx="12">
                  <c:v>24</c:v>
                </c:pt>
                <c:pt idx="13">
                  <c:v>30</c:v>
                </c:pt>
                <c:pt idx="14">
                  <c:v>36</c:v>
                </c:pt>
                <c:pt idx="15">
                  <c:v>42</c:v>
                </c:pt>
              </c:numCache>
            </c:numRef>
          </c:xVal>
          <c:yVal>
            <c:numRef>
              <c:f>Лист1!$B$2:$B$17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yVal>
          <c:bubbleSize>
            <c:numRef>
              <c:f>Лист1!$C$2:$C$17</c:f>
              <c:numCache>
                <c:formatCode>0.0</c:formatCode>
                <c:ptCount val="16"/>
                <c:pt idx="0">
                  <c:v>2.4</c:v>
                </c:pt>
                <c:pt idx="2">
                  <c:v>11.4</c:v>
                </c:pt>
                <c:pt idx="4">
                  <c:v>12.7</c:v>
                </c:pt>
                <c:pt idx="5">
                  <c:v>23.6</c:v>
                </c:pt>
                <c:pt idx="6">
                  <c:v>27.6</c:v>
                </c:pt>
                <c:pt idx="7">
                  <c:v>18.899999999999999</c:v>
                </c:pt>
                <c:pt idx="8">
                  <c:v>4</c:v>
                </c:pt>
                <c:pt idx="10">
                  <c:v>10.5</c:v>
                </c:pt>
                <c:pt idx="12">
                  <c:v>10</c:v>
                </c:pt>
                <c:pt idx="13">
                  <c:v>20.6</c:v>
                </c:pt>
                <c:pt idx="14">
                  <c:v>37.5</c:v>
                </c:pt>
                <c:pt idx="15">
                  <c:v>13.5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7A8E-46B3-8430-E643288F560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A8E-46B3-8430-E643288F5608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7A8E-46B3-8430-E643288F5608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Lbls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1-C07E-4BAE-915D-286A39B8EA1C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0-C07E-4BAE-915D-286A39B8EA1C}"/>
                </c:ext>
              </c:extLst>
            </c:dLbl>
            <c:dLbl>
              <c:idx val="1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C07E-4BAE-915D-286A39B8EA1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14</c:v>
                </c:pt>
                <c:pt idx="3">
                  <c:v>21</c:v>
                </c:pt>
                <c:pt idx="4">
                  <c:v>28</c:v>
                </c:pt>
                <c:pt idx="5">
                  <c:v>35</c:v>
                </c:pt>
                <c:pt idx="6">
                  <c:v>42</c:v>
                </c:pt>
                <c:pt idx="7">
                  <c:v>0</c:v>
                </c:pt>
                <c:pt idx="8">
                  <c:v>7</c:v>
                </c:pt>
                <c:pt idx="9">
                  <c:v>14</c:v>
                </c:pt>
                <c:pt idx="10">
                  <c:v>21</c:v>
                </c:pt>
                <c:pt idx="11">
                  <c:v>28</c:v>
                </c:pt>
                <c:pt idx="12">
                  <c:v>35</c:v>
                </c:pt>
                <c:pt idx="13">
                  <c:v>42</c:v>
                </c:pt>
              </c:numCache>
            </c:numRef>
          </c:xVal>
          <c:yVal>
            <c:numRef>
              <c:f>Лист1!$B$2:$B$15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yVal>
          <c:bubbleSize>
            <c:numRef>
              <c:f>Лист1!$C$2:$C$15</c:f>
              <c:numCache>
                <c:formatCode>0.0</c:formatCode>
                <c:ptCount val="14"/>
                <c:pt idx="2">
                  <c:v>5.3</c:v>
                </c:pt>
                <c:pt idx="3">
                  <c:v>17.5</c:v>
                </c:pt>
                <c:pt idx="4">
                  <c:v>17.600000000000001</c:v>
                </c:pt>
                <c:pt idx="5">
                  <c:v>33.1</c:v>
                </c:pt>
                <c:pt idx="6">
                  <c:v>21.2</c:v>
                </c:pt>
                <c:pt idx="9">
                  <c:v>6.9</c:v>
                </c:pt>
                <c:pt idx="10">
                  <c:v>17.7</c:v>
                </c:pt>
                <c:pt idx="11">
                  <c:v>23.2</c:v>
                </c:pt>
                <c:pt idx="12">
                  <c:v>32.200000000000003</c:v>
                </c:pt>
                <c:pt idx="13">
                  <c:v>15.8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Index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144</c:v>
                </c:pt>
                <c:pt idx="1">
                  <c:v>319</c:v>
                </c:pt>
                <c:pt idx="2">
                  <c:v>209</c:v>
                </c:pt>
                <c:pt idx="3">
                  <c:v>59</c:v>
                </c:pt>
                <c:pt idx="5">
                  <c:v>91</c:v>
                </c:pt>
                <c:pt idx="7">
                  <c:v>19</c:v>
                </c:pt>
                <c:pt idx="9">
                  <c:v>157</c:v>
                </c:pt>
                <c:pt idx="10">
                  <c:v>174</c:v>
                </c:pt>
                <c:pt idx="11">
                  <c:v>178</c:v>
                </c:pt>
                <c:pt idx="12">
                  <c:v>87</c:v>
                </c:pt>
                <c:pt idx="13">
                  <c:v>57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50"/>
          <c:min val="-15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44.1</c:v>
                </c:pt>
                <c:pt idx="1">
                  <c:v>122.3</c:v>
                </c:pt>
                <c:pt idx="2">
                  <c:v>67</c:v>
                </c:pt>
                <c:pt idx="3">
                  <c:v>32.5</c:v>
                </c:pt>
                <c:pt idx="5">
                  <c:v>34.299999999999997</c:v>
                </c:pt>
                <c:pt idx="7">
                  <c:v>13</c:v>
                </c:pt>
                <c:pt idx="9">
                  <c:v>51.4</c:v>
                </c:pt>
                <c:pt idx="10">
                  <c:v>104.8</c:v>
                </c:pt>
                <c:pt idx="11">
                  <c:v>75.5</c:v>
                </c:pt>
                <c:pt idx="12">
                  <c:v>57.7</c:v>
                </c:pt>
                <c:pt idx="13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Internet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126</c:v>
                </c:pt>
                <c:pt idx="1">
                  <c:v>294</c:v>
                </c:pt>
                <c:pt idx="2">
                  <c:v>196</c:v>
                </c:pt>
                <c:pt idx="3">
                  <c:v>72</c:v>
                </c:pt>
                <c:pt idx="5">
                  <c:v>89</c:v>
                </c:pt>
                <c:pt idx="7">
                  <c:v>22</c:v>
                </c:pt>
                <c:pt idx="9">
                  <c:v>105</c:v>
                </c:pt>
                <c:pt idx="10">
                  <c:v>123</c:v>
                </c:pt>
                <c:pt idx="11">
                  <c:v>135</c:v>
                </c:pt>
                <c:pt idx="12">
                  <c:v>130</c:v>
                </c:pt>
                <c:pt idx="13">
                  <c:v>53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50"/>
          <c:min val="-15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44.1</c:v>
                </c:pt>
                <c:pt idx="1">
                  <c:v>122.3</c:v>
                </c:pt>
                <c:pt idx="2">
                  <c:v>67</c:v>
                </c:pt>
                <c:pt idx="3">
                  <c:v>32.5</c:v>
                </c:pt>
                <c:pt idx="5">
                  <c:v>34.299999999999997</c:v>
                </c:pt>
                <c:pt idx="7">
                  <c:v>13</c:v>
                </c:pt>
                <c:pt idx="9">
                  <c:v>51.4</c:v>
                </c:pt>
                <c:pt idx="10">
                  <c:v>104.8</c:v>
                </c:pt>
                <c:pt idx="11">
                  <c:v>75.5</c:v>
                </c:pt>
                <c:pt idx="12">
                  <c:v>57.7</c:v>
                </c:pt>
                <c:pt idx="13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063782571162138E-2"/>
          <c:y val="3.6890334360378862E-2"/>
          <c:w val="0.90241267594718766"/>
          <c:h val="0.82054817834793392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Лист1!$A$39:$A$62</c:f>
              <c:numCache>
                <c:formatCode>[$-419]mmm\ \'yy;@</c:formatCode>
                <c:ptCount val="24"/>
                <c:pt idx="0">
                  <c:v>42339</c:v>
                </c:pt>
                <c:pt idx="1">
                  <c:v>42370</c:v>
                </c:pt>
                <c:pt idx="2">
                  <c:v>42401</c:v>
                </c:pt>
                <c:pt idx="3">
                  <c:v>42430</c:v>
                </c:pt>
                <c:pt idx="4">
                  <c:v>42461</c:v>
                </c:pt>
                <c:pt idx="5">
                  <c:v>42491</c:v>
                </c:pt>
                <c:pt idx="6">
                  <c:v>42522</c:v>
                </c:pt>
                <c:pt idx="7">
                  <c:v>42552</c:v>
                </c:pt>
                <c:pt idx="8">
                  <c:v>42583</c:v>
                </c:pt>
                <c:pt idx="9">
                  <c:v>42614</c:v>
                </c:pt>
                <c:pt idx="10">
                  <c:v>42644</c:v>
                </c:pt>
                <c:pt idx="11">
                  <c:v>42675</c:v>
                </c:pt>
                <c:pt idx="12">
                  <c:v>42705</c:v>
                </c:pt>
                <c:pt idx="13">
                  <c:v>42736</c:v>
                </c:pt>
                <c:pt idx="14">
                  <c:v>42767</c:v>
                </c:pt>
                <c:pt idx="15">
                  <c:v>42795</c:v>
                </c:pt>
                <c:pt idx="16">
                  <c:v>42826</c:v>
                </c:pt>
                <c:pt idx="17">
                  <c:v>42856</c:v>
                </c:pt>
                <c:pt idx="18">
                  <c:v>42887</c:v>
                </c:pt>
                <c:pt idx="19">
                  <c:v>42917</c:v>
                </c:pt>
                <c:pt idx="20">
                  <c:v>42948</c:v>
                </c:pt>
                <c:pt idx="21">
                  <c:v>42979</c:v>
                </c:pt>
                <c:pt idx="22">
                  <c:v>43009</c:v>
                </c:pt>
                <c:pt idx="23">
                  <c:v>43040</c:v>
                </c:pt>
              </c:numCache>
            </c:numRef>
          </c:cat>
          <c:val>
            <c:numRef>
              <c:f>Лист1!$B$39:$B$62</c:f>
              <c:numCache>
                <c:formatCode>0.0</c:formatCode>
                <c:ptCount val="24"/>
                <c:pt idx="0">
                  <c:v>486.7</c:v>
                </c:pt>
                <c:pt idx="1">
                  <c:v>544.1</c:v>
                </c:pt>
                <c:pt idx="2">
                  <c:v>587.6</c:v>
                </c:pt>
                <c:pt idx="3">
                  <c:v>624.1</c:v>
                </c:pt>
                <c:pt idx="4">
                  <c:v>582.4</c:v>
                </c:pt>
                <c:pt idx="5">
                  <c:v>617.79999999999995</c:v>
                </c:pt>
                <c:pt idx="6">
                  <c:v>576.5</c:v>
                </c:pt>
                <c:pt idx="7">
                  <c:v>580.5</c:v>
                </c:pt>
                <c:pt idx="8">
                  <c:v>489.5</c:v>
                </c:pt>
                <c:pt idx="9">
                  <c:v>515.4</c:v>
                </c:pt>
                <c:pt idx="10">
                  <c:v>462.8</c:v>
                </c:pt>
                <c:pt idx="11">
                  <c:v>473.9</c:v>
                </c:pt>
                <c:pt idx="12">
                  <c:v>369</c:v>
                </c:pt>
                <c:pt idx="13">
                  <c:v>458.8</c:v>
                </c:pt>
                <c:pt idx="14">
                  <c:v>420.9</c:v>
                </c:pt>
                <c:pt idx="15">
                  <c:v>403.5</c:v>
                </c:pt>
                <c:pt idx="16">
                  <c:v>358.7</c:v>
                </c:pt>
                <c:pt idx="17">
                  <c:v>342.1</c:v>
                </c:pt>
                <c:pt idx="18">
                  <c:v>366.8</c:v>
                </c:pt>
                <c:pt idx="19">
                  <c:v>406.7</c:v>
                </c:pt>
                <c:pt idx="20">
                  <c:v>305.8</c:v>
                </c:pt>
                <c:pt idx="21">
                  <c:v>331.1</c:v>
                </c:pt>
                <c:pt idx="22">
                  <c:v>350.5</c:v>
                </c:pt>
                <c:pt idx="23">
                  <c:v>325.89999999999998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D-43B6-B625-216B0A5B8B6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Лист1!$A$39:$A$62</c:f>
              <c:numCache>
                <c:formatCode>[$-419]mmm\ \'yy;@</c:formatCode>
                <c:ptCount val="24"/>
                <c:pt idx="0">
                  <c:v>42339</c:v>
                </c:pt>
                <c:pt idx="1">
                  <c:v>42370</c:v>
                </c:pt>
                <c:pt idx="2">
                  <c:v>42401</c:v>
                </c:pt>
                <c:pt idx="3">
                  <c:v>42430</c:v>
                </c:pt>
                <c:pt idx="4">
                  <c:v>42461</c:v>
                </c:pt>
                <c:pt idx="5">
                  <c:v>42491</c:v>
                </c:pt>
                <c:pt idx="6">
                  <c:v>42522</c:v>
                </c:pt>
                <c:pt idx="7">
                  <c:v>42552</c:v>
                </c:pt>
                <c:pt idx="8">
                  <c:v>42583</c:v>
                </c:pt>
                <c:pt idx="9">
                  <c:v>42614</c:v>
                </c:pt>
                <c:pt idx="10">
                  <c:v>42644</c:v>
                </c:pt>
                <c:pt idx="11">
                  <c:v>42675</c:v>
                </c:pt>
                <c:pt idx="12">
                  <c:v>42705</c:v>
                </c:pt>
                <c:pt idx="13">
                  <c:v>42736</c:v>
                </c:pt>
                <c:pt idx="14">
                  <c:v>42767</c:v>
                </c:pt>
                <c:pt idx="15">
                  <c:v>42795</c:v>
                </c:pt>
                <c:pt idx="16">
                  <c:v>42826</c:v>
                </c:pt>
                <c:pt idx="17">
                  <c:v>42856</c:v>
                </c:pt>
                <c:pt idx="18">
                  <c:v>42887</c:v>
                </c:pt>
                <c:pt idx="19">
                  <c:v>42917</c:v>
                </c:pt>
                <c:pt idx="20">
                  <c:v>42948</c:v>
                </c:pt>
                <c:pt idx="21">
                  <c:v>42979</c:v>
                </c:pt>
                <c:pt idx="22">
                  <c:v>43009</c:v>
                </c:pt>
                <c:pt idx="23">
                  <c:v>43040</c:v>
                </c:pt>
              </c:numCache>
            </c:numRef>
          </c:cat>
          <c:val>
            <c:numRef>
              <c:f>Лист1!$C$39:$C$62</c:f>
              <c:numCache>
                <c:formatCode>0.0</c:formatCode>
                <c:ptCount val="24"/>
                <c:pt idx="0">
                  <c:v>188.3</c:v>
                </c:pt>
                <c:pt idx="1">
                  <c:v>198.3</c:v>
                </c:pt>
                <c:pt idx="2">
                  <c:v>251.1</c:v>
                </c:pt>
                <c:pt idx="3">
                  <c:v>215</c:v>
                </c:pt>
                <c:pt idx="4">
                  <c:v>219.5</c:v>
                </c:pt>
                <c:pt idx="5">
                  <c:v>239.9</c:v>
                </c:pt>
                <c:pt idx="6">
                  <c:v>221.4</c:v>
                </c:pt>
                <c:pt idx="7">
                  <c:v>221.1</c:v>
                </c:pt>
                <c:pt idx="8">
                  <c:v>176.6</c:v>
                </c:pt>
                <c:pt idx="9">
                  <c:v>225.8</c:v>
                </c:pt>
                <c:pt idx="10">
                  <c:v>181.6</c:v>
                </c:pt>
                <c:pt idx="11">
                  <c:v>183.3</c:v>
                </c:pt>
                <c:pt idx="12">
                  <c:v>154.69999999999999</c:v>
                </c:pt>
                <c:pt idx="13">
                  <c:v>170.2</c:v>
                </c:pt>
                <c:pt idx="14">
                  <c:v>152.6</c:v>
                </c:pt>
                <c:pt idx="15">
                  <c:v>149.30000000000001</c:v>
                </c:pt>
                <c:pt idx="16">
                  <c:v>130.5</c:v>
                </c:pt>
                <c:pt idx="17">
                  <c:v>142.6</c:v>
                </c:pt>
                <c:pt idx="18">
                  <c:v>136.5</c:v>
                </c:pt>
                <c:pt idx="19">
                  <c:v>145.9</c:v>
                </c:pt>
                <c:pt idx="20">
                  <c:v>125</c:v>
                </c:pt>
                <c:pt idx="21">
                  <c:v>127.6</c:v>
                </c:pt>
                <c:pt idx="22">
                  <c:v>129.69999999999999</c:v>
                </c:pt>
                <c:pt idx="23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FD-43B6-B625-216B0A5B8B6B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Лист1!$A$39:$A$62</c:f>
              <c:numCache>
                <c:formatCode>[$-419]mmm\ \'yy;@</c:formatCode>
                <c:ptCount val="24"/>
                <c:pt idx="0">
                  <c:v>42339</c:v>
                </c:pt>
                <c:pt idx="1">
                  <c:v>42370</c:v>
                </c:pt>
                <c:pt idx="2">
                  <c:v>42401</c:v>
                </c:pt>
                <c:pt idx="3">
                  <c:v>42430</c:v>
                </c:pt>
                <c:pt idx="4">
                  <c:v>42461</c:v>
                </c:pt>
                <c:pt idx="5">
                  <c:v>42491</c:v>
                </c:pt>
                <c:pt idx="6">
                  <c:v>42522</c:v>
                </c:pt>
                <c:pt idx="7">
                  <c:v>42552</c:v>
                </c:pt>
                <c:pt idx="8">
                  <c:v>42583</c:v>
                </c:pt>
                <c:pt idx="9">
                  <c:v>42614</c:v>
                </c:pt>
                <c:pt idx="10">
                  <c:v>42644</c:v>
                </c:pt>
                <c:pt idx="11">
                  <c:v>42675</c:v>
                </c:pt>
                <c:pt idx="12">
                  <c:v>42705</c:v>
                </c:pt>
                <c:pt idx="13">
                  <c:v>42736</c:v>
                </c:pt>
                <c:pt idx="14">
                  <c:v>42767</c:v>
                </c:pt>
                <c:pt idx="15">
                  <c:v>42795</c:v>
                </c:pt>
                <c:pt idx="16">
                  <c:v>42826</c:v>
                </c:pt>
                <c:pt idx="17">
                  <c:v>42856</c:v>
                </c:pt>
                <c:pt idx="18">
                  <c:v>42887</c:v>
                </c:pt>
                <c:pt idx="19">
                  <c:v>42917</c:v>
                </c:pt>
                <c:pt idx="20">
                  <c:v>42948</c:v>
                </c:pt>
                <c:pt idx="21">
                  <c:v>42979</c:v>
                </c:pt>
                <c:pt idx="22">
                  <c:v>43009</c:v>
                </c:pt>
                <c:pt idx="23">
                  <c:v>43040</c:v>
                </c:pt>
              </c:numCache>
            </c:numRef>
          </c:cat>
          <c:val>
            <c:numRef>
              <c:f>Лист1!$D$39:$D$62</c:f>
            </c:numRef>
          </c:val>
          <c:extLst>
            <c:ext xmlns:c16="http://schemas.microsoft.com/office/drawing/2014/chart" uri="{C3380CC4-5D6E-409C-BE32-E72D297353CC}">
              <c16:uniqueId val="{00000002-81FD-43B6-B625-216B0A5B8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9030432"/>
        <c:axId val="2129032208"/>
      </c:areaChart>
      <c:dateAx>
        <c:axId val="2129030432"/>
        <c:scaling>
          <c:orientation val="minMax"/>
        </c:scaling>
        <c:delete val="0"/>
        <c:axPos val="b"/>
        <c:numFmt formatCode="[$-419]mmm\ \'yy;@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2208"/>
        <c:crosses val="autoZero"/>
        <c:auto val="1"/>
        <c:lblOffset val="100"/>
        <c:baseTimeUnit val="months"/>
      </c:dateAx>
      <c:valAx>
        <c:axId val="212903220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0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2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30.1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  <c:pt idx="0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  <c:pt idx="0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9.4</c:v>
                </c:pt>
                <c:pt idx="1">
                  <c:v>10.7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11.7</c:v>
                </c:pt>
                <c:pt idx="1">
                  <c:v>12.7</c:v>
                </c:pt>
                <c:pt idx="2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9.8000000000000007</c:v>
                </c:pt>
                <c:pt idx="1">
                  <c:v>10.5</c:v>
                </c:pt>
                <c:pt idx="2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17</c:v>
                </c:pt>
                <c:pt idx="1">
                  <c:v>13.8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9</c:v>
                </c:pt>
                <c:pt idx="1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11.6</c:v>
                </c:pt>
                <c:pt idx="1">
                  <c:v>11.8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10.4</c:v>
                </c:pt>
                <c:pt idx="1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3"/>
                <c:pt idx="0">
                  <c:v>21</c:v>
                </c:pt>
                <c:pt idx="1">
                  <c:v>18.399999999999999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9.4</c:v>
                </c:pt>
                <c:pt idx="1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11.7</c:v>
                </c:pt>
                <c:pt idx="1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9.8000000000000007</c:v>
                </c:pt>
                <c:pt idx="1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2"/>
                <c:pt idx="0">
                  <c:v>17</c:v>
                </c:pt>
                <c:pt idx="1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2"/>
                <c:pt idx="0">
                  <c:v>9</c:v>
                </c:pt>
                <c:pt idx="1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2"/>
                <c:pt idx="0">
                  <c:v>11.6</c:v>
                </c:pt>
                <c:pt idx="1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2"/>
                <c:pt idx="0">
                  <c:v>10.4</c:v>
                </c:pt>
                <c:pt idx="1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2"/>
                <c:pt idx="0">
                  <c:v>21</c:v>
                </c:pt>
                <c:pt idx="1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  <c:pt idx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5429C-AAC8-47C6-B497-10DB3F5FDA55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C92BE-E8C3-47F1-AC4E-9E5FE71D40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33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5CB93B-A919-4C6C-9C11-A36781FDCE38}" type="datetimeFigureOut">
              <a:rPr lang="en-AU"/>
              <a:pPr>
                <a:defRPr/>
              </a:pPr>
              <a:t>29/12/2017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6411931-56BA-4D0B-8C7D-521BE0F705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051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52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2410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3001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1373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14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36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15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07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0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0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53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Прямоугольник 21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31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1" name="Прямоугольник 50"/>
          <p:cNvSpPr/>
          <p:nvPr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Прямоугольник 24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8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6621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48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3065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5" name="Трапеция 14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20" name="Трапеция 19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21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5946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47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aphicFrame>
        <p:nvGraphicFramePr>
          <p:cNvPr id="9" name="Graph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764265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998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0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  <p:pic>
        <p:nvPicPr>
          <p:cNvPr id="8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pic>
        <p:nvPicPr>
          <p:cNvPr id="9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1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1" name="Прямоугольник 50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99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31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63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79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pSp>
        <p:nvGrpSpPr>
          <p:cNvPr id="16" name="Группа 15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 userDrawn="1"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5253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3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aphicFrame>
        <p:nvGraphicFramePr>
          <p:cNvPr id="9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51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2313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7" r:id="rId2"/>
    <p:sldLayoutId id="2147483768" r:id="rId3"/>
    <p:sldLayoutId id="2147483774" r:id="rId4"/>
    <p:sldLayoutId id="2147483803" r:id="rId5"/>
    <p:sldLayoutId id="2147483801" r:id="rId6"/>
    <p:sldLayoutId id="2147483786" r:id="rId7"/>
    <p:sldLayoutId id="2147483804" r:id="rId8"/>
    <p:sldLayoutId id="2147483790" r:id="rId9"/>
    <p:sldLayoutId id="2147483797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8" name="Прямоугольник 7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pic>
        <p:nvPicPr>
          <p:cNvPr id="9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80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image" Target="file://localhost/Users/avoronkov/Desktop/Untitled-2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8.xml"/><Relationship Id="rId5" Type="http://schemas.openxmlformats.org/officeDocument/2006/relationships/image" Target="file://localhost/Users/avoronkov/Desktop/Untitled-2.png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br>
              <a:rPr lang="en-US" smtClean="0"/>
            </a:br>
            <a:r>
              <a:rPr lang="ru-RU" smtClean="0"/>
              <a:t>Ноябрь 2017</a:t>
            </a:r>
            <a:br>
              <a:rPr lang="ru-RU" smtClean="0"/>
            </a:br>
            <a:endParaRPr lang="ru-RU" dirty="0"/>
          </a:p>
        </p:txBody>
      </p:sp>
      <p:sp>
        <p:nvSpPr>
          <p:cNvPr id="10" name="Title_2"/>
          <p:cNvSpPr txBox="1">
            <a:spLocks noGrp="1"/>
          </p:cNvSpPr>
          <p:nvPr>
            <p:ph type="body" sz="quarter" idx="10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Desktop, </a:t>
            </a:r>
            <a:r>
              <a:rPr lang="ru-RU" smtClean="0">
                <a:latin typeface="Arial" pitchFamily="34" charset="0"/>
                <a:cs typeface="Arial" pitchFamily="34" charset="0"/>
              </a:rPr>
              <a:t>Россия 0+ </a:t>
            </a:r>
          </a:p>
          <a:p>
            <a:pPr eaLnBrk="0" hangingPunct="0">
              <a:defRPr/>
            </a:pPr>
            <a:endParaRPr lang="en-US" sz="3200" dirty="0">
              <a:solidFill>
                <a:srgbClr val="33333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32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Ноябрь 2017, % от </a:t>
            </a:r>
            <a:r>
              <a:rPr lang="en-US" smtClean="0"/>
              <a:t>Monthly Reach, % </a:t>
            </a:r>
            <a:r>
              <a:rPr lang="ru-RU" smtClean="0"/>
              <a:t>от </a:t>
            </a:r>
            <a:r>
              <a:rPr lang="en-US" smtClean="0"/>
              <a:t>Average Weekly Reach</a:t>
            </a:r>
          </a:p>
          <a:p>
            <a:endParaRPr lang="ru-RU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5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3404100930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992449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35-44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12-24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103714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>
                <a:solidFill>
                  <a:srgbClr val="3C3C3B"/>
                </a:solidFill>
                <a:latin typeface="Arial"/>
                <a:cs typeface="+mn-cs"/>
              </a:rPr>
              <a:t>Ж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 45-64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1183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25-34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6121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25-34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7386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35-44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586522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45-64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99178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12-24</a:t>
            </a:r>
          </a:p>
        </p:txBody>
      </p:sp>
      <p:sp>
        <p:nvSpPr>
          <p:cNvPr id="75" name="Овал 7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361210" y="1656000"/>
            <a:ext cx="144000" cy="144000"/>
          </a:xfrm>
          <a:prstGeom prst="ellipse">
            <a:avLst/>
          </a:prstGeom>
          <a:solidFill>
            <a:srgbClr val="4C4C4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473866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586522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7699178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8811834" y="1656000"/>
            <a:ext cx="144000" cy="144000"/>
          </a:xfrm>
          <a:prstGeom prst="ellipse">
            <a:avLst/>
          </a:prstGeom>
          <a:solidFill>
            <a:srgbClr val="E9528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9924490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mr"/>
          <p:cNvSpPr txBox="1">
            <a:spLocks/>
          </p:cNvSpPr>
          <p:nvPr/>
        </p:nvSpPr>
        <p:spPr>
          <a:xfrm>
            <a:off x="338400" y="2718000"/>
            <a:ext cx="2054225" cy="7207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Monthly Reach</a:t>
            </a:r>
            <a:endParaRPr lang="ru-RU" sz="1300" b="0" dirty="0"/>
          </a:p>
        </p:txBody>
      </p:sp>
      <p:sp>
        <p:nvSpPr>
          <p:cNvPr id="42" name="awr"/>
          <p:cNvSpPr txBox="1">
            <a:spLocks/>
          </p:cNvSpPr>
          <p:nvPr/>
        </p:nvSpPr>
        <p:spPr>
          <a:xfrm>
            <a:off x="338400" y="3870000"/>
            <a:ext cx="2054225" cy="7191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Average Weekly Reach</a:t>
            </a:r>
            <a:endParaRPr lang="ru-RU" sz="1300" b="0" dirty="0"/>
          </a:p>
        </p:txBody>
      </p:sp>
    </p:spTree>
    <p:extLst>
      <p:ext uri="{BB962C8B-B14F-4D97-AF65-F5344CB8AC3E}">
        <p14:creationId xmlns:p14="http://schemas.microsoft.com/office/powerpoint/2010/main" val="308408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_2"/>
          <p:cNvSpPr txBox="1">
            <a:spLocks noGrp="1"/>
          </p:cNvSpPr>
          <p:nvPr>
            <p:ph type="body" sz="quarter" idx="17"/>
          </p:nvPr>
        </p:nvSpPr>
        <p:spPr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3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4" r:link="rId5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0" smtClean="0"/>
              <a:t>Desktop, </a:t>
            </a:r>
            <a:r>
              <a:rPr lang="ru-RU" b="0" smtClean="0"/>
              <a:t>Россия 0+, Ноябрь 2017, % от </a:t>
            </a:r>
            <a:r>
              <a:rPr lang="en-US" b="0" smtClean="0"/>
              <a:t>Monthly Reach, % </a:t>
            </a:r>
            <a:r>
              <a:rPr lang="ru-RU" b="0" smtClean="0"/>
              <a:t>от </a:t>
            </a:r>
            <a:r>
              <a:rPr lang="en-US" b="0" smtClean="0"/>
              <a:t>Average Weekly Reach</a:t>
            </a:r>
            <a:endParaRPr lang="ru-RU" b="0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1054009416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mr"/>
          <p:cNvSpPr>
            <a:spLocks noGrp="1"/>
          </p:cNvSpPr>
          <p:nvPr>
            <p:ph type="body" sz="quarter" idx="4294967295"/>
          </p:nvPr>
        </p:nvSpPr>
        <p:spPr>
          <a:xfrm>
            <a:off x="338400" y="2718000"/>
            <a:ext cx="2054225" cy="720725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Monthly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9" name="awr"/>
          <p:cNvSpPr>
            <a:spLocks noGrp="1"/>
          </p:cNvSpPr>
          <p:nvPr>
            <p:ph type="body" sz="quarter" idx="4294967295"/>
          </p:nvPr>
        </p:nvSpPr>
        <p:spPr>
          <a:xfrm>
            <a:off x="338400" y="3870000"/>
            <a:ext cx="2054225" cy="719138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Average Weekly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78" name="TextBox 77"/>
          <p:cNvSpPr txBox="1"/>
          <p:nvPr/>
        </p:nvSpPr>
        <p:spPr>
          <a:xfrm>
            <a:off x="11037146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Другое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739049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Домохозяйки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46653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Специалисты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44752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Служащие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42851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Рабочие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440950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Учащиеся</a:t>
            </a:r>
          </a:p>
        </p:txBody>
      </p:sp>
      <p:sp>
        <p:nvSpPr>
          <p:cNvPr id="85" name="Овал 8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546653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844752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7142851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8440950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9739049" y="1656000"/>
            <a:ext cx="144000" cy="144000"/>
          </a:xfrm>
          <a:prstGeom prst="ellipse">
            <a:avLst/>
          </a:prstGeom>
          <a:solidFill>
            <a:srgbClr val="9C9B9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none" lIns="18000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 smtClean="0">
                <a:solidFill>
                  <a:srgbClr val="3C3C3B"/>
                </a:solidFill>
                <a:latin typeface="Arial"/>
                <a:cs typeface="+mn-cs"/>
              </a:rPr>
              <a:t>Руководители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07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466599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060492261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Ноябрь 2017,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Index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Index: отношение доли целевой группы в аудитории интернет-проекта за месяц (в %) к ее доле в населении России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Affinity Index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491096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530358357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Ноябрь 2017,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Internet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dirty="0" err="1" smtClean="0"/>
              <a:t>Affinity</a:t>
            </a:r>
            <a:r>
              <a:rPr lang="ru-RU" dirty="0" smtClean="0"/>
              <a:t> </a:t>
            </a:r>
            <a:r>
              <a:rPr lang="ru-RU" dirty="0" err="1" smtClean="0"/>
              <a:t>Internet</a:t>
            </a:r>
            <a:r>
              <a:rPr lang="ru-RU" dirty="0" smtClean="0"/>
              <a:t>: отношение доли целевой группы в аудитории интернет-проекта за месяц (в %) к ее доле в аудитории Интернета в целом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smtClean="0">
                <a:latin typeface="+mn-lt"/>
              </a:rPr>
              <a:t>Affinity Internet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67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ru-RU" dirty="0" smtClean="0"/>
              <a:t>Россия 0+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ru-RU" dirty="0" smtClean="0"/>
              <a:t>Россия 100 </a:t>
            </a:r>
            <a:r>
              <a:rPr lang="en-US" dirty="0" smtClean="0"/>
              <a:t>k+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Monthly Reach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Average Weekly Reach 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день из </a:t>
            </a:r>
            <a:r>
              <a:rPr lang="ru-RU" dirty="0" smtClean="0"/>
              <a:t>периода.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Average Daily Reach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городов РФ с численностью населения не менее 100 тыс.чел. 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населённых пунктов РФ без учёта Калининградской </a:t>
            </a:r>
            <a:r>
              <a:rPr lang="ru-RU" dirty="0" smtClean="0"/>
              <a:t>области и Крыма.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37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</a:t>
            </a:r>
            <a:r>
              <a:rPr lang="ru-RU" dirty="0" smtClean="0"/>
              <a:t>неделю*. 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ru-RU" dirty="0" smtClean="0"/>
              <a:t>Количество </a:t>
            </a:r>
            <a:r>
              <a:rPr lang="ru-RU" dirty="0"/>
              <a:t>человек, заходивших на сайт (проект, раздел) хотя бы 1 раз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ru-RU" dirty="0" smtClean="0"/>
              <a:t>*</a:t>
            </a:r>
            <a:r>
              <a:rPr lang="en-US" dirty="0" smtClean="0"/>
              <a:t> </a:t>
            </a:r>
            <a:r>
              <a:rPr lang="ru-RU" dirty="0" smtClean="0"/>
              <a:t>Месяц </a:t>
            </a:r>
            <a:r>
              <a:rPr lang="ru-RU" dirty="0"/>
              <a:t>разбивается на интервалы из 7ми дней (искусственные недели), начиная с первого дня месяца. Далее рассчитывается средний арифметический охват семидневных интервалов, входящих в месяц. Если месяц не кратен семи, т.е. в состав периода попадает неполная искусственная неделя, в расчёте обрабатывается только полные семидневные интервалы, входящие в месяц.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91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Frequency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день.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Average Weekly Frequency </a:t>
            </a:r>
            <a:endParaRPr lang="ru-RU" dirty="0"/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неделю.</a:t>
            </a:r>
            <a:endParaRPr lang="ru-RU" dirty="0"/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Affinity Index </a:t>
            </a:r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минут, проведённых одним человеком на сайте за </a:t>
            </a:r>
            <a:r>
              <a:rPr lang="ru-RU" dirty="0" smtClean="0"/>
              <a:t>сутки.</a:t>
            </a:r>
            <a:endParaRPr lang="ru-RU" dirty="0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аудитории Интернета в целом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Average Daily </a:t>
            </a:r>
            <a:r>
              <a:rPr lang="en-US" dirty="0" smtClean="0"/>
              <a:t>Frequency</a:t>
            </a:r>
            <a:endParaRPr lang="ru-RU" dirty="0"/>
          </a:p>
        </p:txBody>
      </p:sp>
      <p:sp>
        <p:nvSpPr>
          <p:cNvPr id="26" name="Текст 2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Average Minutes per Day </a:t>
            </a:r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населении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ru-RU" dirty="0"/>
              <a:t>Отсутствие данных по какой-либо социально демографической группе означает, что значение показателя не является статистически значимым, но не означает, что эта группа  полностью отсутствует в аудитории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Affinity Internet </a:t>
            </a:r>
            <a:endParaRPr lang="ru-RU" dirty="0"/>
          </a:p>
        </p:txBody>
      </p:sp>
      <p:sp>
        <p:nvSpPr>
          <p:cNvPr id="29" name="Текст 28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" name="Нижний колонтитул 29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67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_1"/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951343797"/>
              </p:ext>
            </p:extLst>
          </p:nvPr>
        </p:nvGraphicFramePr>
        <p:xfrm>
          <a:off x="338138" y="1260475"/>
          <a:ext cx="6951600" cy="464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4246746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0+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100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Monthly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325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245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19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145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121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latin typeface="+mn-lt"/>
                      </a:endParaRPr>
                    </a:p>
                  </a:txBody>
                  <a:tcPr marL="53269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 человека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9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Daily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39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**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4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00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Minutes per Day</a:t>
                      </a: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минут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551366"/>
                  </a:ext>
                </a:extLst>
              </a:tr>
            </a:tbl>
          </a:graphicData>
        </a:graphic>
      </p:graphicFrame>
      <p:sp>
        <p:nvSpPr>
          <p:cNvPr id="5" name="Title_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err="1" smtClean="0"/>
              <a:t>Desktop</a:t>
            </a:r>
            <a:r>
              <a:rPr lang="ru-RU" dirty="0" smtClean="0"/>
              <a:t>, </a:t>
            </a:r>
            <a:r>
              <a:rPr lang="ru-RU" dirty="0" smtClean="0"/>
              <a:t>Россия </a:t>
            </a:r>
            <a:r>
              <a:rPr lang="ru-RU" dirty="0" smtClean="0"/>
              <a:t>0+, </a:t>
            </a:r>
            <a:r>
              <a:rPr lang="ru-RU" dirty="0"/>
              <a:t>Ноябрь 2017, 12-64 </a:t>
            </a:r>
            <a:r>
              <a:rPr lang="ru-RU" dirty="0" smtClean="0"/>
              <a:t>лет</a:t>
            </a:r>
            <a:endParaRPr lang="ru-RU" dirty="0"/>
          </a:p>
        </p:txBody>
      </p:sp>
      <p:sp>
        <p:nvSpPr>
          <p:cNvPr id="13314" name="Title_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1" name="Text_Prim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**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силу размера выборки значение не является статистически валидным.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3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ph_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351508"/>
              </p:ext>
            </p:extLst>
          </p:nvPr>
        </p:nvGraphicFramePr>
        <p:xfrm>
          <a:off x="338138" y="1260475"/>
          <a:ext cx="86407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_2"/>
          <p:cNvSpPr>
            <a:spLocks noGrp="1"/>
          </p:cNvSpPr>
          <p:nvPr>
            <p:ph type="body" sz="quarter" idx="17"/>
          </p:nvPr>
        </p:nvSpPr>
        <p:spPr/>
        <p:txBody>
          <a:bodyPr vert="horz" lIns="0" tIns="0" rIns="0" bIns="0" rtlCol="0">
            <a:normAutofit/>
          </a:bodyPr>
          <a:lstStyle/>
          <a:p>
            <a:r>
              <a:rPr lang="en-US" dirty="0" smtClean="0"/>
              <a:t>Desktop, </a:t>
            </a:r>
            <a:r>
              <a:rPr lang="ru-RU" dirty="0" smtClean="0"/>
              <a:t>Россия 0+, </a:t>
            </a:r>
            <a:r>
              <a:rPr lang="en-US" dirty="0" smtClean="0"/>
              <a:t>Monthly Reach, Average Weekly Reach </a:t>
            </a:r>
            <a:r>
              <a:rPr lang="ru-RU" dirty="0" smtClean="0"/>
              <a:t>в </a:t>
            </a:r>
            <a:r>
              <a:rPr lang="ru-RU" dirty="0" err="1" smtClean="0"/>
              <a:t>тыс.чел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Динамика аудитории </a:t>
            </a:r>
            <a:r>
              <a:rPr lang="en-US" smtClean="0"/>
              <a:t>Drive.ru </a:t>
            </a:r>
            <a:endParaRPr lang="ru-RU" dirty="0"/>
          </a:p>
        </p:txBody>
      </p:sp>
      <p:sp>
        <p:nvSpPr>
          <p:cNvPr id="15" name="Text_1"/>
          <p:cNvSpPr txBox="1">
            <a:spLocks noGrp="1"/>
          </p:cNvSpPr>
          <p:nvPr>
            <p:ph type="body" sz="quarter" idx="41"/>
          </p:nvPr>
        </p:nvSpPr>
        <p:spPr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mtClean="0"/>
              <a:t>На графике представлена динамика аудитории проекта за последние 24 месяца. Полная динамика доступна в данных графика.</a:t>
            </a:r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0" name="Трапеция 9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1" name="Трапеция 10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graphicFrame>
        <p:nvGraphicFramePr>
          <p:cNvPr id="18" name="Tab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4216521959"/>
              </p:ext>
            </p:extLst>
          </p:nvPr>
        </p:nvGraphicFramePr>
        <p:xfrm>
          <a:off x="8942388" y="1911350"/>
          <a:ext cx="2884026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algn="ctr"/>
                      <a:r>
                        <a:rPr lang="ru-RU" sz="1400" b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326
 тыс.чел.</a:t>
                      </a:r>
                      <a:endParaRPr lang="ru-RU" sz="1400" b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Monthly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145
 тыс.чел.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Average Weekly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bottom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53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657554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689017969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Ноябрь 2017, % от </a:t>
            </a:r>
            <a:r>
              <a:rPr lang="en-US" smtClean="0"/>
              <a:t>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Ж12-24</a:t>
              </a: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53212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302555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412195161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Россия 0+, Ноябрь 2017, % от 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Ж12-24</a:t>
              </a: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06668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673227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115697767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Ноябрь 2017, % от </a:t>
            </a:r>
            <a:r>
              <a:rPr lang="en-US" smtClean="0"/>
              <a:t>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73995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285630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69524357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Россия 0+, Ноябрь 2017, % от 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51632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795409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295497937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Ноябрь 2017, % от </a:t>
            </a:r>
            <a:r>
              <a:rPr lang="en-US" smtClean="0"/>
              <a:t>Monthly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47868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794884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348019294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Россия 0+, Ноябрь 2017, % от Average Daily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Ноябрь 2017.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7718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ascope_Структура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reports and proposals.potx" id="{DCC7BBC4-84F1-431F-9EE2-915DB0D0E67C}" vid="{50B473D7-3A9E-411B-BF0E-C2FC8B7EC07E}"/>
    </a:ext>
  </a:extLst>
</a:theme>
</file>

<file path=ppt/theme/theme2.xml><?xml version="1.0" encoding="utf-8"?>
<a:theme xmlns:a="http://schemas.openxmlformats.org/drawingml/2006/main" name="WebIndex_Theme_mediascope green RU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WebIndex_Theme_mediascope green RU" id="{4CD5B644-9EDB-4A82-9221-037103C8DE92}" vid="{7D83E76A-981A-411C-B3E6-DC7C844DA10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3. TNS 4x3 Monitor Template</Template>
  <TotalTime>15468</TotalTime>
  <Words>989</Words>
  <Application>Microsoft Office PowerPoint</Application>
  <PresentationFormat>Широкоэкранный</PresentationFormat>
  <Paragraphs>206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Mediascope_Структура</vt:lpstr>
      <vt:lpstr>WebIndex_Theme_mediascope green RU</vt:lpstr>
      <vt:lpstr>Аудитория Drive.ru Ноябрь 2017 </vt:lpstr>
      <vt:lpstr>Аудитория Drive.ru</vt:lpstr>
      <vt:lpstr>Динамика аудитории Drive.ru </vt:lpstr>
      <vt:lpstr>Структура аудитории Drive.ru, в %. Пол / Возраст</vt:lpstr>
      <vt:lpstr>Структура аудитории Drive.ru, в %. Пол / Возраст</vt:lpstr>
      <vt:lpstr>Структура аудитории Drive.ru, в %. Род занятий</vt:lpstr>
      <vt:lpstr>Структура аудитории Drive.ru, в %. Род занятий</vt:lpstr>
      <vt:lpstr>Структура аудитории Drive.ru, в %. Уровень дохода семьи</vt:lpstr>
      <vt:lpstr>Структура аудитории Drive.ru, в %. Уровень дохода семьи</vt:lpstr>
      <vt:lpstr>Структура аудитории Drive.ru, в %. Пол / Возраст</vt:lpstr>
      <vt:lpstr>Структура аудитории Drive.ru, в %. Род занятий</vt:lpstr>
      <vt:lpstr>Структура и профиль аудитории Drive.ru </vt:lpstr>
      <vt:lpstr>Структура и профиль аудитории Drive.ru </vt:lpstr>
      <vt:lpstr>Определения и комментарии</vt:lpstr>
      <vt:lpstr>Определения и комментарии</vt:lpstr>
    </vt:vector>
  </TitlesOfParts>
  <Company>WPP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FalconerS</dc:creator>
  <cp:lastModifiedBy>Ирина Гуля</cp:lastModifiedBy>
  <cp:revision>611</cp:revision>
  <dcterms:created xsi:type="dcterms:W3CDTF">2012-03-23T16:33:37Z</dcterms:created>
  <dcterms:modified xsi:type="dcterms:W3CDTF">2017-12-29T12:54:16Z</dcterms:modified>
</cp:coreProperties>
</file>