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7884" autoAdjust="0"/>
  </p:normalViewPr>
  <p:slideViewPr>
    <p:cSldViewPr snapToGrid="0">
      <p:cViewPr varScale="1">
        <p:scale>
          <a:sx n="112" d="100"/>
          <a:sy n="112" d="100"/>
        </p:scale>
        <p:origin x="1662" y="13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Лист1!$A$2:$A$56</c:f>
              <c:numCache>
                <c:formatCode>[$-419]mmm\ \'yy;@</c:formatCode>
                <c:ptCount val="55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</c:numCache>
            </c:numRef>
          </c:cat>
          <c:val>
            <c:numRef>
              <c:f>Лист1!$B$2:$B$56</c:f>
              <c:numCache>
                <c:formatCode>0.0</c:formatCode>
                <c:ptCount val="55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  <c:pt idx="51">
                  <c:v>420.9</c:v>
                </c:pt>
                <c:pt idx="52">
                  <c:v>403.5</c:v>
                </c:pt>
                <c:pt idx="53">
                  <c:v>358.7</c:v>
                </c:pt>
                <c:pt idx="54">
                  <c:v>342.1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EF-405B-A10F-C480B7744A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Лист1!$A$2:$A$56</c:f>
              <c:numCache>
                <c:formatCode>[$-419]mmm\ \'yy;@</c:formatCode>
                <c:ptCount val="55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</c:numCache>
            </c:numRef>
          </c:cat>
          <c:val>
            <c:numRef>
              <c:f>Лист1!$C$2:$C$56</c:f>
              <c:numCache>
                <c:formatCode>0.0</c:formatCode>
                <c:ptCount val="55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  <c:pt idx="51">
                  <c:v>152.6</c:v>
                </c:pt>
                <c:pt idx="52">
                  <c:v>149.30000000000001</c:v>
                </c:pt>
                <c:pt idx="53">
                  <c:v>130.5</c:v>
                </c:pt>
                <c:pt idx="54">
                  <c:v>142.6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EF-405B-A10F-C480B7744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46512"/>
        <c:axId val="190746904"/>
      </c:lineChart>
      <c:dateAx>
        <c:axId val="19074651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0746904"/>
        <c:crosses val="autoZero"/>
        <c:auto val="1"/>
        <c:lblOffset val="100"/>
        <c:baseTimeUnit val="months"/>
        <c:majorUnit val="1"/>
        <c:majorTimeUnit val="months"/>
      </c:dateAx>
      <c:valAx>
        <c:axId val="1907469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074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30.9</c:v>
                </c:pt>
                <c:pt idx="1">
                  <c:v>40.1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9-402C-86EB-067CEA93D9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44.9</c:v>
                </c:pt>
                <c:pt idx="2">
                  <c:v>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9-402C-86EB-067CEA93D9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</c:v>
                </c:pt>
                <c:pt idx="1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09-402C-86EB-067CEA93D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91995368"/>
        <c:axId val="191995760"/>
      </c:barChart>
      <c:catAx>
        <c:axId val="1919953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1995760"/>
        <c:crosses val="autoZero"/>
        <c:auto val="1"/>
        <c:lblAlgn val="ctr"/>
        <c:lblOffset val="100"/>
        <c:tickLblSkip val="1"/>
        <c:noMultiLvlLbl val="0"/>
      </c:catAx>
      <c:valAx>
        <c:axId val="1919957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19953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D-409E-9314-6954457AEC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FD-409E-9314-6954457AEC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FD-409E-9314-6954457AE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1996544"/>
        <c:axId val="191996936"/>
      </c:barChart>
      <c:catAx>
        <c:axId val="191996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1996936"/>
        <c:crosses val="autoZero"/>
        <c:auto val="1"/>
        <c:lblAlgn val="ctr"/>
        <c:lblOffset val="100"/>
        <c:noMultiLvlLbl val="0"/>
      </c:catAx>
      <c:valAx>
        <c:axId val="191996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1996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30.9</c:v>
                </c:pt>
                <c:pt idx="1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9-402C-86EB-067CEA93D9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42.6</c:v>
                </c:pt>
                <c:pt idx="1">
                  <c:v>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9-402C-86EB-067CEA93D9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20</c:v>
                </c:pt>
                <c:pt idx="1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09-402C-86EB-067CEA93D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91997720"/>
        <c:axId val="312027296"/>
      </c:barChart>
      <c:catAx>
        <c:axId val="1919977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2027296"/>
        <c:crosses val="autoZero"/>
        <c:auto val="1"/>
        <c:lblAlgn val="ctr"/>
        <c:lblOffset val="100"/>
        <c:tickLblSkip val="1"/>
        <c:noMultiLvlLbl val="0"/>
      </c:catAx>
      <c:valAx>
        <c:axId val="3120272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19977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D-409E-9314-6954457AEC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FD-409E-9314-6954457AEC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FD-409E-9314-6954457AE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12028080"/>
        <c:axId val="312028472"/>
      </c:barChart>
      <c:catAx>
        <c:axId val="3120280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12028472"/>
        <c:crosses val="autoZero"/>
        <c:auto val="1"/>
        <c:lblAlgn val="ctr"/>
        <c:lblOffset val="100"/>
        <c:noMultiLvlLbl val="0"/>
      </c:catAx>
      <c:valAx>
        <c:axId val="3120284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2028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E5-4281-865B-DDAE26CDC9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E5-4281-865B-DDAE26CDC9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E5-4281-865B-DDAE26CDC9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E5-4281-865B-DDAE26CDC95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E5-4281-865B-DDAE26CDC9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E5-4281-865B-DDAE26CDC9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7E5-4281-865B-DDAE26CDC95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7E5-4281-865B-DDAE26CDC95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7E5-4281-865B-DDAE26CDC95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7E5-4281-865B-DDAE26CDC95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7E5-4281-865B-DDAE26CDC95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7E5-4281-865B-DDAE26CDC953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7E5-4281-865B-DDAE26CDC95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7E5-4281-865B-DDAE26CDC95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7E5-4281-865B-DDAE26CDC95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7E5-4281-865B-DDAE26CDC95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7E5-4281-865B-DDAE26CDC95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7E5-4281-865B-DDAE26CDC95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7E5-4281-865B-DDAE26CDC95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7E5-4281-865B-DDAE26CDC953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7E5-4281-865B-DDAE26CDC95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7E5-4281-865B-DDAE26CDC95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7E5-4281-865B-DDAE26CDC95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7E5-4281-865B-DDAE26CDC953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7E5-4281-865B-DDAE26CDC95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77E5-4281-865B-DDAE26CDC95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77E5-4281-865B-DDAE26CDC95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77E5-4281-865B-DDAE26CDC95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77E5-4281-865B-DDAE26CDC95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77E5-4281-865B-DDAE26CDC95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77E5-4281-865B-DDAE26CDC953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77E5-4281-865B-DDAE26CDC95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77E5-4281-865B-DDAE26CDC953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77E5-4281-865B-DDAE26CDC953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2" formatCode="0.0">
                  <c:v>10.199999999999999</c:v>
                </c:pt>
                <c:pt idx="4" formatCode="0.0">
                  <c:v>10.3</c:v>
                </c:pt>
                <c:pt idx="5" formatCode="0.0">
                  <c:v>21.5</c:v>
                </c:pt>
                <c:pt idx="6" formatCode="0.0">
                  <c:v>33.700000000000003</c:v>
                </c:pt>
                <c:pt idx="7" formatCode="0.0">
                  <c:v>12.1</c:v>
                </c:pt>
                <c:pt idx="10" formatCode="0.0">
                  <c:v>9.3000000000000007</c:v>
                </c:pt>
                <c:pt idx="12" formatCode="0.0">
                  <c:v>14.1</c:v>
                </c:pt>
                <c:pt idx="13" formatCode="0.0">
                  <c:v>20</c:v>
                </c:pt>
                <c:pt idx="14" formatCode="0.0">
                  <c:v>32.1</c:v>
                </c:pt>
                <c:pt idx="15" formatCode="0.0">
                  <c:v>13.3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77E5-4281-865B-DDAE26CDC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2029256"/>
        <c:axId val="312029648"/>
      </c:bubbleChart>
      <c:valAx>
        <c:axId val="31202925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12029648"/>
        <c:crosses val="autoZero"/>
        <c:crossBetween val="midCat"/>
      </c:valAx>
      <c:valAx>
        <c:axId val="312029648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120292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51-4CFA-BAA8-C6392D78A5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51-4CFA-BAA8-C6392D78A5CC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51-4CFA-BAA8-C6392D78A5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51-4CFA-BAA8-C6392D78A5C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51-4CFA-BAA8-C6392D78A5C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51-4CFA-BAA8-C6392D78A5CC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51-4CFA-BAA8-C6392D78A5C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51-4CFA-BAA8-C6392D78A5C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51-4CFA-BAA8-C6392D78A5CC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51-4CFA-BAA8-C6392D78A5C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51-4CFA-BAA8-C6392D78A5C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51-4CFA-BAA8-C6392D78A5CC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51-4CFA-BAA8-C6392D78A5CC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51-4CFA-BAA8-C6392D78A5CC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51-4CFA-BAA8-C6392D78A5C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51-4CFA-BAA8-C6392D78A5CC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51-4CFA-BAA8-C6392D78A5C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751-4CFA-BAA8-C6392D78A5C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751-4CFA-BAA8-C6392D78A5CC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751-4CFA-BAA8-C6392D78A5CC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751-4CFA-BAA8-C6392D78A5C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751-4CFA-BAA8-C6392D78A5C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1751-4CFA-BAA8-C6392D78A5C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1751-4CFA-BAA8-C6392D78A5CC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1751-4CFA-BAA8-C6392D78A5C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751-4CFA-BAA8-C6392D78A5C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1751-4CFA-BAA8-C6392D78A5C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1751-4CFA-BAA8-C6392D78A5C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1751-4CFA-BAA8-C6392D78A5CC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1751-4CFA-BAA8-C6392D78A5CC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1751-4CFA-BAA8-C6392D78A5CC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1751-4CFA-BAA8-C6392D78A5C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1751-4CFA-BAA8-C6392D78A5C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1751-4CFA-BAA8-C6392D78A5CC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2" formatCode="0.0">
                  <c:v>3.1</c:v>
                </c:pt>
                <c:pt idx="3" formatCode="0.0">
                  <c:v>7.4</c:v>
                </c:pt>
                <c:pt idx="4" formatCode="0.0">
                  <c:v>20.399999999999999</c:v>
                </c:pt>
                <c:pt idx="5" formatCode="0.0">
                  <c:v>45.1</c:v>
                </c:pt>
                <c:pt idx="6" formatCode="0.0">
                  <c:v>15.3</c:v>
                </c:pt>
                <c:pt idx="9" formatCode="0.0">
                  <c:v>5.2</c:v>
                </c:pt>
                <c:pt idx="10" formatCode="0.0">
                  <c:v>8.4</c:v>
                </c:pt>
                <c:pt idx="11" formatCode="0.0">
                  <c:v>19.100000000000001</c:v>
                </c:pt>
                <c:pt idx="12" formatCode="0.0">
                  <c:v>43.1</c:v>
                </c:pt>
                <c:pt idx="13" formatCode="0.0">
                  <c:v>14.7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1751-4CFA-BAA8-C6392D78A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2030824"/>
        <c:axId val="313618392"/>
      </c:bubbleChart>
      <c:valAx>
        <c:axId val="31203082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13618392"/>
        <c:crosses val="autoZero"/>
        <c:crossBetween val="midCat"/>
      </c:valAx>
      <c:valAx>
        <c:axId val="313618392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1203082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83-4E5C-9CFA-E4142357ED9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45.4</c:v>
                </c:pt>
                <c:pt idx="1">
                  <c:v>109.7</c:v>
                </c:pt>
                <c:pt idx="2">
                  <c:v>68.3</c:v>
                </c:pt>
                <c:pt idx="3">
                  <c:v>48.1</c:v>
                </c:pt>
                <c:pt idx="5">
                  <c:v>31.8</c:v>
                </c:pt>
                <c:pt idx="9">
                  <c:v>50.4</c:v>
                </c:pt>
                <c:pt idx="10">
                  <c:v>147.30000000000001</c:v>
                </c:pt>
                <c:pt idx="11">
                  <c:v>65.400000000000006</c:v>
                </c:pt>
                <c:pt idx="12">
                  <c:v>28.7</c:v>
                </c:pt>
                <c:pt idx="13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83-4E5C-9CFA-E4142357E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3619568"/>
        <c:axId val="313619960"/>
      </c:barChart>
      <c:catAx>
        <c:axId val="3136195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13619960"/>
        <c:crosses val="autoZero"/>
        <c:auto val="1"/>
        <c:lblAlgn val="ctr"/>
        <c:lblOffset val="100"/>
        <c:noMultiLvlLbl val="0"/>
      </c:catAx>
      <c:valAx>
        <c:axId val="3136199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361956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141</c:v>
                </c:pt>
                <c:pt idx="1">
                  <c:v>273</c:v>
                </c:pt>
                <c:pt idx="2">
                  <c:v>203</c:v>
                </c:pt>
                <c:pt idx="3">
                  <c:v>83</c:v>
                </c:pt>
                <c:pt idx="5">
                  <c:v>80</c:v>
                </c:pt>
                <c:pt idx="9">
                  <c:v>145</c:v>
                </c:pt>
                <c:pt idx="10">
                  <c:v>229</c:v>
                </c:pt>
                <c:pt idx="11">
                  <c:v>150</c:v>
                </c:pt>
                <c:pt idx="12">
                  <c:v>43</c:v>
                </c:pt>
                <c:pt idx="1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9E-423C-B7E7-62AE7E3828A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3620744"/>
        <c:axId val="313621136"/>
      </c:barChart>
      <c:catAx>
        <c:axId val="313620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3621136"/>
        <c:crossesAt val="100"/>
        <c:auto val="1"/>
        <c:lblAlgn val="ctr"/>
        <c:lblOffset val="100"/>
        <c:noMultiLvlLbl val="0"/>
      </c:catAx>
      <c:valAx>
        <c:axId val="31362113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1362074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83-4E5C-9CFA-E4142357ED9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45.4</c:v>
                </c:pt>
                <c:pt idx="1">
                  <c:v>109.7</c:v>
                </c:pt>
                <c:pt idx="2">
                  <c:v>68.3</c:v>
                </c:pt>
                <c:pt idx="3">
                  <c:v>48.1</c:v>
                </c:pt>
                <c:pt idx="5">
                  <c:v>31.8</c:v>
                </c:pt>
                <c:pt idx="9">
                  <c:v>50.4</c:v>
                </c:pt>
                <c:pt idx="10">
                  <c:v>147.30000000000001</c:v>
                </c:pt>
                <c:pt idx="11">
                  <c:v>65.400000000000006</c:v>
                </c:pt>
                <c:pt idx="12">
                  <c:v>28.7</c:v>
                </c:pt>
                <c:pt idx="13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83-4E5C-9CFA-E4142357E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7373120"/>
        <c:axId val="140287200"/>
      </c:barChart>
      <c:catAx>
        <c:axId val="187373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0287200"/>
        <c:crosses val="autoZero"/>
        <c:auto val="1"/>
        <c:lblAlgn val="ctr"/>
        <c:lblOffset val="100"/>
        <c:noMultiLvlLbl val="0"/>
      </c:catAx>
      <c:valAx>
        <c:axId val="14028720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873731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129</c:v>
                </c:pt>
                <c:pt idx="1">
                  <c:v>248</c:v>
                </c:pt>
                <c:pt idx="2">
                  <c:v>192</c:v>
                </c:pt>
                <c:pt idx="3">
                  <c:v>100</c:v>
                </c:pt>
                <c:pt idx="5">
                  <c:v>72</c:v>
                </c:pt>
                <c:pt idx="9">
                  <c:v>96</c:v>
                </c:pt>
                <c:pt idx="10">
                  <c:v>163</c:v>
                </c:pt>
                <c:pt idx="11">
                  <c:v>114</c:v>
                </c:pt>
                <c:pt idx="12">
                  <c:v>65</c:v>
                </c:pt>
                <c:pt idx="1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9E-423C-B7E7-62AE7E3828A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86523800"/>
        <c:axId val="187458480"/>
      </c:barChart>
      <c:catAx>
        <c:axId val="186523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7458480"/>
        <c:crossesAt val="100"/>
        <c:auto val="1"/>
        <c:lblAlgn val="ctr"/>
        <c:lblOffset val="100"/>
        <c:noMultiLvlLbl val="0"/>
      </c:catAx>
      <c:valAx>
        <c:axId val="18745848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8652380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0-4C8E-82DF-E95386F1CE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12.9</c:v>
                </c:pt>
                <c:pt idx="2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90-4C8E-82DF-E95386F1CE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10.4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0-4C8E-82DF-E95386F1CE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90-4C8E-82DF-E95386F1CE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90-4C8E-82DF-E95386F1CE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0-4C8E-82DF-E95386F1CE4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90-4C8E-82DF-E95386F1CE4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90-4C8E-82DF-E95386F1C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92508360"/>
        <c:axId val="192508752"/>
      </c:barChart>
      <c:catAx>
        <c:axId val="1925083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508752"/>
        <c:crosses val="autoZero"/>
        <c:auto val="1"/>
        <c:lblAlgn val="ctr"/>
        <c:lblOffset val="100"/>
        <c:tickLblSkip val="1"/>
        <c:noMultiLvlLbl val="0"/>
      </c:catAx>
      <c:valAx>
        <c:axId val="1925087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2508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9F-469B-9F18-F97B7F635F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9F-469B-9F18-F97B7F635F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9F-469B-9F18-F97B7F635F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9F-469B-9F18-F97B7F635F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9F-469B-9F18-F97B7F635F2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9F-469B-9F18-F97B7F635F2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9F-469B-9F18-F97B7F635F2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9F-469B-9F18-F97B7F635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2509536"/>
        <c:axId val="192509928"/>
      </c:barChart>
      <c:catAx>
        <c:axId val="192509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2509928"/>
        <c:crosses val="autoZero"/>
        <c:auto val="1"/>
        <c:lblAlgn val="ctr"/>
        <c:lblOffset val="100"/>
        <c:noMultiLvlLbl val="0"/>
      </c:catAx>
      <c:valAx>
        <c:axId val="192509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2509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0-4C8E-82DF-E95386F1CE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11.8</c:v>
                </c:pt>
                <c:pt idx="1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90-4C8E-82DF-E95386F1CE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0-4C8E-82DF-E95386F1CE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90-4C8E-82DF-E95386F1CE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90-4C8E-82DF-E95386F1CE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0-4C8E-82DF-E95386F1CE4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90-4C8E-82DF-E95386F1CE4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90-4C8E-82DF-E95386F1C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7904328"/>
        <c:axId val="187905504"/>
      </c:barChart>
      <c:catAx>
        <c:axId val="1879043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905504"/>
        <c:crosses val="autoZero"/>
        <c:auto val="1"/>
        <c:lblAlgn val="ctr"/>
        <c:lblOffset val="100"/>
        <c:tickLblSkip val="1"/>
        <c:noMultiLvlLbl val="0"/>
      </c:catAx>
      <c:valAx>
        <c:axId val="1879055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7904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9F-469B-9F18-F97B7F635F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9F-469B-9F18-F97B7F635F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9F-469B-9F18-F97B7F635F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9F-469B-9F18-F97B7F635F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9F-469B-9F18-F97B7F635F2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9F-469B-9F18-F97B7F635F2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9F-469B-9F18-F97B7F635F2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9F-469B-9F18-F97B7F635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2511104"/>
        <c:axId val="192511496"/>
      </c:barChart>
      <c:catAx>
        <c:axId val="192511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2511496"/>
        <c:crosses val="autoZero"/>
        <c:auto val="1"/>
        <c:lblAlgn val="ctr"/>
        <c:lblOffset val="100"/>
        <c:noMultiLvlLbl val="0"/>
      </c:catAx>
      <c:valAx>
        <c:axId val="192511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2511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1-4EDD-99D6-618CB5FEF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</c:v>
                </c:pt>
                <c:pt idx="1">
                  <c:v>26.4</c:v>
                </c:pt>
                <c:pt idx="2">
                  <c:v>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E1-4EDD-99D6-618CB5FEF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12.7</c:v>
                </c:pt>
                <c:pt idx="1">
                  <c:v>16.7</c:v>
                </c:pt>
                <c:pt idx="2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E1-4EDD-99D6-618CB5FEFB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E1-4EDD-99D6-618CB5FEFB6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12.4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E1-4EDD-99D6-618CB5FEFB6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E1-4EDD-99D6-618CB5FEFB6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E1-4EDD-99D6-618CB5FEF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92195328"/>
        <c:axId val="192195720"/>
      </c:barChart>
      <c:catAx>
        <c:axId val="1921953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195720"/>
        <c:crosses val="autoZero"/>
        <c:auto val="1"/>
        <c:lblAlgn val="ctr"/>
        <c:lblOffset val="100"/>
        <c:tickLblSkip val="1"/>
        <c:noMultiLvlLbl val="0"/>
      </c:catAx>
      <c:valAx>
        <c:axId val="1921957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21953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1-4345-BD76-A2ACE208EA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1-4345-BD76-A2ACE208EA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C1-4345-BD76-A2ACE208EA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C1-4345-BD76-A2ACE208EA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C1-4345-BD76-A2ACE208EA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C1-4345-BD76-A2ACE208EA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C1-4345-BD76-A2ACE208E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2196504"/>
        <c:axId val="192196896"/>
      </c:barChart>
      <c:catAx>
        <c:axId val="1921965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2196896"/>
        <c:crosses val="autoZero"/>
        <c:auto val="1"/>
        <c:lblAlgn val="ctr"/>
        <c:lblOffset val="100"/>
        <c:noMultiLvlLbl val="0"/>
      </c:catAx>
      <c:valAx>
        <c:axId val="192196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2196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10.199999999999999</c:v>
                </c:pt>
                <c:pt idx="1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1-4EDD-99D6-618CB5FEF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18.8</c:v>
                </c:pt>
                <c:pt idx="1">
                  <c:v>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E1-4EDD-99D6-618CB5FEF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12.7</c:v>
                </c:pt>
                <c:pt idx="1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E1-4EDD-99D6-618CB5FEFB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19.7</c:v>
                </c:pt>
                <c:pt idx="1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E1-4EDD-99D6-618CB5FEFB6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12.6</c:v>
                </c:pt>
                <c:pt idx="1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E1-4EDD-99D6-618CB5FEFB6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4.7</c:v>
                </c:pt>
                <c:pt idx="1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E1-4EDD-99D6-618CB5FEFB6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19.5</c:v>
                </c:pt>
                <c:pt idx="1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E1-4EDD-99D6-618CB5FEF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92198072"/>
        <c:axId val="192197288"/>
      </c:barChart>
      <c:catAx>
        <c:axId val="19219807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197288"/>
        <c:crosses val="autoZero"/>
        <c:auto val="1"/>
        <c:lblAlgn val="ctr"/>
        <c:lblOffset val="100"/>
        <c:tickLblSkip val="1"/>
        <c:noMultiLvlLbl val="0"/>
      </c:catAx>
      <c:valAx>
        <c:axId val="1921972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21980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1-4345-BD76-A2ACE208EA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1-4345-BD76-A2ACE208EA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C1-4345-BD76-A2ACE208EA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C1-4345-BD76-A2ACE208EA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C1-4345-BD76-A2ACE208EA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C1-4345-BD76-A2ACE208EA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C1-4345-BD76-A2ACE208E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1994192"/>
        <c:axId val="191994584"/>
      </c:barChart>
      <c:catAx>
        <c:axId val="191994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1994584"/>
        <c:crosses val="autoZero"/>
        <c:auto val="1"/>
        <c:lblAlgn val="ctr"/>
        <c:lblOffset val="100"/>
        <c:noMultiLvlLbl val="0"/>
      </c:catAx>
      <c:valAx>
        <c:axId val="1919945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1994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30/06/2017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6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9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89670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67165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0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9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1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1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073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56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01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2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3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5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2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4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5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2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59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82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5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7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7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0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22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21128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84692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69881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3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0326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931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9589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638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1511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045245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33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0909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011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90094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84862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0178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323029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85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74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200970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8497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888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66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74700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06032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52010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07362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56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Drive.ru</a:t>
            </a:r>
            <a:br>
              <a:rPr lang="en-US" smtClean="0"/>
            </a:br>
            <a:r>
              <a:rPr lang="ru-RU" smtClean="0"/>
              <a:t>Май 2017</a:t>
            </a:r>
            <a:br>
              <a:rPr lang="ru-RU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8337205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Май 2017, % от Monthly Reach, % от Average Weekly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20165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8482415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11661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Май 2017, % от Monthly Reach, % от Average Weekly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0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3276517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7199699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Май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4603314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2466570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Май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6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pPr eaLnBrk="1" hangingPunct="1"/>
            <a:r>
              <a:rPr lang="ru-RU" dirty="0">
                <a:latin typeface="Arial (Заголовки)"/>
              </a:rPr>
              <a:t>Аудитория </a:t>
            </a:r>
            <a:r>
              <a:rPr lang="en-US" dirty="0">
                <a:latin typeface="Arial (Заголовки)"/>
              </a:rPr>
              <a:t>Drive.ru</a:t>
            </a:r>
            <a:r>
              <a:rPr lang="ru-RU" dirty="0">
                <a:latin typeface="Arial (Заголовки)"/>
              </a:rPr>
              <a:t/>
            </a:r>
            <a:br>
              <a:rPr lang="ru-RU" dirty="0">
                <a:latin typeface="Arial (Заголовки)"/>
              </a:rPr>
            </a:br>
            <a:r>
              <a:rPr lang="ru-RU" dirty="0" smtClean="0">
                <a:latin typeface="Arial (Заголовки)"/>
              </a:rPr>
              <a:t>Май </a:t>
            </a:r>
            <a:r>
              <a:rPr lang="ru-RU" dirty="0">
                <a:latin typeface="Arial (Заголовки)"/>
              </a:rPr>
              <a:t>2017,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15587"/>
              </p:ext>
            </p:extLst>
          </p:nvPr>
        </p:nvGraphicFramePr>
        <p:xfrm>
          <a:off x="179388" y="1011157"/>
          <a:ext cx="4806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Россия 100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размера выборки значение не является статистически валидным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78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78249074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48191284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342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143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8404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5097360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4997671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389536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9991788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808202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2244733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0446334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685052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3600037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898192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6734202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9555724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15016</TotalTime>
  <Words>522</Words>
  <Application>Microsoft Office PowerPoint</Application>
  <PresentationFormat>Экран (4:3)</PresentationFormat>
  <Paragraphs>156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(Заголовки)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Drive.ru Май 2017 </vt:lpstr>
      <vt:lpstr>Аудитория Drive.ru Май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457</cp:revision>
  <dcterms:created xsi:type="dcterms:W3CDTF">2012-03-23T16:33:37Z</dcterms:created>
  <dcterms:modified xsi:type="dcterms:W3CDTF">2017-06-30T10:14:12Z</dcterms:modified>
</cp:coreProperties>
</file>