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7884" autoAdjust="0"/>
  </p:normalViewPr>
  <p:slideViewPr>
    <p:cSldViewPr snapToGrid="0">
      <p:cViewPr varScale="1">
        <p:scale>
          <a:sx n="107" d="100"/>
          <a:sy n="107" d="100"/>
        </p:scale>
        <p:origin x="1164" y="126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Лист1!$A$2:$A$55</c:f>
              <c:numCache>
                <c:formatCode>[$-419]mmm\ \'yy;@</c:formatCode>
                <c:ptCount val="54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  <c:pt idx="53">
                  <c:v>42826</c:v>
                </c:pt>
              </c:numCache>
            </c:numRef>
          </c:cat>
          <c:val>
            <c:numRef>
              <c:f>Лист1!$B$2:$B$55</c:f>
              <c:numCache>
                <c:formatCode>0.0</c:formatCode>
                <c:ptCount val="54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  <c:pt idx="47">
                  <c:v>462.8</c:v>
                </c:pt>
                <c:pt idx="48">
                  <c:v>473.9</c:v>
                </c:pt>
                <c:pt idx="49">
                  <c:v>369</c:v>
                </c:pt>
                <c:pt idx="50">
                  <c:v>458.8</c:v>
                </c:pt>
                <c:pt idx="51">
                  <c:v>420.9</c:v>
                </c:pt>
                <c:pt idx="52">
                  <c:v>403.5</c:v>
                </c:pt>
                <c:pt idx="53">
                  <c:v>358.7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9C-494B-982B-61AAA26D4C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Лист1!$A$2:$A$55</c:f>
              <c:numCache>
                <c:formatCode>[$-419]mmm\ \'yy;@</c:formatCode>
                <c:ptCount val="54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  <c:pt idx="53">
                  <c:v>42826</c:v>
                </c:pt>
              </c:numCache>
            </c:numRef>
          </c:cat>
          <c:val>
            <c:numRef>
              <c:f>Лист1!$C$2:$C$55</c:f>
              <c:numCache>
                <c:formatCode>0.0</c:formatCode>
                <c:ptCount val="54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  <c:pt idx="47">
                  <c:v>181.6</c:v>
                </c:pt>
                <c:pt idx="48">
                  <c:v>183.3</c:v>
                </c:pt>
                <c:pt idx="49">
                  <c:v>154.69999999999999</c:v>
                </c:pt>
                <c:pt idx="50">
                  <c:v>170.2</c:v>
                </c:pt>
                <c:pt idx="51">
                  <c:v>152.6</c:v>
                </c:pt>
                <c:pt idx="52">
                  <c:v>149.30000000000001</c:v>
                </c:pt>
                <c:pt idx="53">
                  <c:v>130.5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9C-494B-982B-61AAA26D4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59040"/>
        <c:axId val="36184064"/>
      </c:lineChart>
      <c:dateAx>
        <c:axId val="33159040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184064"/>
        <c:crosses val="autoZero"/>
        <c:auto val="1"/>
        <c:lblOffset val="100"/>
        <c:baseTimeUnit val="months"/>
        <c:majorUnit val="1"/>
        <c:majorTimeUnit val="months"/>
      </c:dateAx>
      <c:valAx>
        <c:axId val="3618406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315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E7F-4E46-9C88-6A8FAACA4E4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7F-4E46-9C88-6A8FAACA4E4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E7F-4E46-9C88-6A8FAACA4E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</c:v>
                </c:pt>
                <c:pt idx="1">
                  <c:v>40.299999999999997</c:v>
                </c:pt>
                <c:pt idx="2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7-4E99-94E3-FA82BD25D7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7F-4E46-9C88-6A8FAACA4E4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E7F-4E46-9C88-6A8FAACA4E4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E7F-4E46-9C88-6A8FAACA4E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45.2</c:v>
                </c:pt>
                <c:pt idx="2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7-4E99-94E3-FA82BD25D7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E7F-4E46-9C88-6A8FAACA4E4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E7F-4E46-9C88-6A8FAACA4E4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E7F-4E46-9C88-6A8FAACA4E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A7-4E99-94E3-FA82BD25D7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8199680"/>
        <c:axId val="38201216"/>
      </c:barChart>
      <c:catAx>
        <c:axId val="3819968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01216"/>
        <c:crosses val="autoZero"/>
        <c:auto val="1"/>
        <c:lblAlgn val="ctr"/>
        <c:lblOffset val="100"/>
        <c:tickLblSkip val="1"/>
        <c:noMultiLvlLbl val="0"/>
      </c:catAx>
      <c:valAx>
        <c:axId val="3820121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819968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DA1-44A9-ADB8-F0F12D19D0A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DA1-44A9-ADB8-F0F12D19D0A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DA1-44A9-ADB8-F0F12D19D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1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9-4653-8FE3-D48EF1B5B9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DA1-44A9-ADB8-F0F12D19D0A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DA1-44A9-ADB8-F0F12D19D0A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DA1-44A9-ADB8-F0F12D19D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9-4653-8FE3-D48EF1B5B9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DA1-44A9-ADB8-F0F12D19D0A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DA1-44A9-ADB8-F0F12D19D0A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DA1-44A9-ADB8-F0F12D19D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E169-4653-8FE3-D48EF1B5B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8265984"/>
        <c:axId val="38267520"/>
      </c:barChart>
      <c:catAx>
        <c:axId val="382659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8267520"/>
        <c:crosses val="autoZero"/>
        <c:auto val="1"/>
        <c:lblAlgn val="ctr"/>
        <c:lblOffset val="100"/>
        <c:noMultiLvlLbl val="0"/>
      </c:catAx>
      <c:valAx>
        <c:axId val="382675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8265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77-4F63-B7D9-99A942D3BCE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77-4F63-B7D9-99A942D3BCE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E77-4F63-B7D9-99A942D3BC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</c:v>
                </c:pt>
                <c:pt idx="1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7-4E99-94E3-FA82BD25D7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E77-4F63-B7D9-99A942D3BCE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E77-4F63-B7D9-99A942D3BCE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E77-4F63-B7D9-99A942D3BC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42.6</c:v>
                </c:pt>
                <c:pt idx="1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7-4E99-94E3-FA82BD25D7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E77-4F63-B7D9-99A942D3BCE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E77-4F63-B7D9-99A942D3BCE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E77-4F63-B7D9-99A942D3BC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19.899999999999999</c:v>
                </c:pt>
                <c:pt idx="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A7-4E99-94E3-FA82BD25D7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8510592"/>
        <c:axId val="38512128"/>
      </c:barChart>
      <c:catAx>
        <c:axId val="3851059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512128"/>
        <c:crosses val="autoZero"/>
        <c:auto val="1"/>
        <c:lblAlgn val="ctr"/>
        <c:lblOffset val="100"/>
        <c:tickLblSkip val="1"/>
        <c:noMultiLvlLbl val="0"/>
      </c:catAx>
      <c:valAx>
        <c:axId val="385121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85105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FCC-455F-9679-65B2800B6D9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CC-455F-9679-65B2800B6D9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FCC-455F-9679-65B2800B6D9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1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9-4653-8FE3-D48EF1B5B9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FCC-455F-9679-65B2800B6D9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FCC-455F-9679-65B2800B6D9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FCC-455F-9679-65B2800B6D9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9-4653-8FE3-D48EF1B5B9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FCC-455F-9679-65B2800B6D9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CC-455F-9679-65B2800B6D9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FCC-455F-9679-65B2800B6D9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E169-4653-8FE3-D48EF1B5B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8580992"/>
        <c:axId val="38582528"/>
      </c:barChart>
      <c:catAx>
        <c:axId val="38580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8582528"/>
        <c:crosses val="autoZero"/>
        <c:auto val="1"/>
        <c:lblAlgn val="ctr"/>
        <c:lblOffset val="100"/>
        <c:noMultiLvlLbl val="0"/>
      </c:catAx>
      <c:valAx>
        <c:axId val="385825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8580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7501-497F-A688-9AEC3468F1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501-497F-A688-9AEC3468F1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7501-497F-A688-9AEC3468F1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7501-497F-A688-9AEC3468F10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7501-497F-A688-9AEC3468F10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7501-497F-A688-9AEC3468F10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7501-497F-A688-9AEC3468F10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7501-497F-A688-9AEC3468F108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7501-497F-A688-9AEC3468F10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7501-497F-A688-9AEC3468F10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7501-497F-A688-9AEC3468F10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7501-497F-A688-9AEC3468F108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7501-497F-A688-9AEC3468F10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7501-497F-A688-9AEC3468F10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7501-497F-A688-9AEC3468F10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7501-497F-A688-9AEC3468F108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7501-497F-A688-9AEC3468F10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7501-497F-A688-9AEC3468F10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7501-497F-A688-9AEC3468F10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7501-497F-A688-9AEC3468F108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7501-497F-A688-9AEC3468F10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7501-497F-A688-9AEC3468F10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7501-497F-A688-9AEC3468F108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7501-497F-A688-9AEC3468F108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7501-497F-A688-9AEC3468F10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7501-497F-A688-9AEC3468F108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7501-497F-A688-9AEC3468F108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7501-497F-A688-9AEC3468F108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7501-497F-A688-9AEC3468F108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7501-497F-A688-9AEC3468F108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7501-497F-A688-9AEC3468F108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7501-497F-A688-9AEC3468F108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7501-497F-A688-9AEC3468F108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7501-497F-A688-9AEC3468F108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7501-497F-A688-9AEC3468F10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7501-497F-A688-9AEC3468F10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7501-497F-A688-9AEC3468F108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7501-497F-A688-9AEC3468F108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7501-497F-A688-9AEC3468F108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7501-497F-A688-9AEC3468F108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7501-497F-A688-9AEC3468F108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7501-497F-A688-9AEC3468F108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7501-497F-A688-9AEC3468F108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7501-497F-A688-9AEC3468F108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7501-497F-A688-9AEC3468F108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7501-497F-A688-9AEC3468F108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7501-497F-A688-9AEC3468F108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7501-497F-A688-9AEC3468F108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7501-497F-A688-9AEC3468F108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7501-497F-A688-9AEC3468F1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yVal>
          <c:bubbleSize>
            <c:numRef>
              <c:f>Лист1!$C$2:$C$17</c:f>
              <c:numCache>
                <c:formatCode>General</c:formatCode>
                <c:ptCount val="16"/>
                <c:pt idx="0" formatCode="0.0">
                  <c:v>6.5</c:v>
                </c:pt>
                <c:pt idx="2" formatCode="0.0">
                  <c:v>11.4</c:v>
                </c:pt>
                <c:pt idx="4" formatCode="0.0">
                  <c:v>11</c:v>
                </c:pt>
                <c:pt idx="5" formatCode="0.0">
                  <c:v>14.4</c:v>
                </c:pt>
                <c:pt idx="6" formatCode="0.0">
                  <c:v>35.1</c:v>
                </c:pt>
                <c:pt idx="7" formatCode="0.0">
                  <c:v>17.399999999999999</c:v>
                </c:pt>
                <c:pt idx="8" formatCode="0.0">
                  <c:v>14.2</c:v>
                </c:pt>
                <c:pt idx="10" formatCode="0.0">
                  <c:v>6.9</c:v>
                </c:pt>
                <c:pt idx="12" formatCode="0.0">
                  <c:v>13.5</c:v>
                </c:pt>
                <c:pt idx="13" formatCode="0.0">
                  <c:v>9.5</c:v>
                </c:pt>
                <c:pt idx="14" formatCode="0.0">
                  <c:v>32.799999999999997</c:v>
                </c:pt>
                <c:pt idx="15" formatCode="0.0">
                  <c:v>17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7501-497F-A688-9AEC3468F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8983936"/>
        <c:axId val="38678528"/>
      </c:bubbleChart>
      <c:valAx>
        <c:axId val="3898393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8678528"/>
        <c:crosses val="autoZero"/>
        <c:crossBetween val="midCat"/>
      </c:valAx>
      <c:valAx>
        <c:axId val="38678528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898393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EAD-45C5-B84A-6A22271B896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3EAD-45C5-B84A-6A22271B8960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3EAD-45C5-B84A-6A22271B89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3EAD-45C5-B84A-6A22271B896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3EAD-45C5-B84A-6A22271B896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3EAD-45C5-B84A-6A22271B8960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3EAD-45C5-B84A-6A22271B896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EAD-45C5-B84A-6A22271B896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3EAD-45C5-B84A-6A22271B8960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3EAD-45C5-B84A-6A22271B896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3EAD-45C5-B84A-6A22271B896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3EAD-45C5-B84A-6A22271B8960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3EAD-45C5-B84A-6A22271B8960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3EAD-45C5-B84A-6A22271B8960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3EAD-45C5-B84A-6A22271B896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3EAD-45C5-B84A-6A22271B8960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3EAD-45C5-B84A-6A22271B896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3EAD-45C5-B84A-6A22271B8960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3EAD-45C5-B84A-6A22271B8960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3EAD-45C5-B84A-6A22271B8960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3EAD-45C5-B84A-6A22271B8960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3EAD-45C5-B84A-6A22271B8960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3EAD-45C5-B84A-6A22271B8960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3EAD-45C5-B84A-6A22271B8960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3EAD-45C5-B84A-6A22271B896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3EAD-45C5-B84A-6A22271B8960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3EAD-45C5-B84A-6A22271B8960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3EAD-45C5-B84A-6A22271B8960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3EAD-45C5-B84A-6A22271B8960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3EAD-45C5-B84A-6A22271B8960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3EAD-45C5-B84A-6A22271B8960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3EAD-45C5-B84A-6A22271B8960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3EAD-45C5-B84A-6A22271B8960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3EAD-45C5-B84A-6A22271B8960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3EAD-45C5-B84A-6A22271B896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3EAD-45C5-B84A-6A22271B896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3EAD-45C5-B84A-6A22271B8960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3EAD-45C5-B84A-6A22271B8960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3EAD-45C5-B84A-6A22271B8960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3EAD-45C5-B84A-6A22271B8960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3EAD-45C5-B84A-6A22271B8960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3EAD-45C5-B84A-6A22271B8960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3EAD-45C5-B84A-6A22271B8960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3EAD-45C5-B84A-6A22271B8960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3EAD-45C5-B84A-6A22271B8960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3EAD-45C5-B84A-6A22271B8960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3EAD-45C5-B84A-6A22271B8960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3EAD-45C5-B84A-6A22271B89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Лист1!$C$2:$C$15</c:f>
              <c:numCache>
                <c:formatCode>General</c:formatCode>
                <c:ptCount val="14"/>
                <c:pt idx="2" formatCode="0.0">
                  <c:v>6.8</c:v>
                </c:pt>
                <c:pt idx="3" formatCode="0.0">
                  <c:v>4.2</c:v>
                </c:pt>
                <c:pt idx="4" formatCode="0.0">
                  <c:v>22.9</c:v>
                </c:pt>
                <c:pt idx="5" formatCode="0.0">
                  <c:v>37.799999999999997</c:v>
                </c:pt>
                <c:pt idx="6" formatCode="0.0">
                  <c:v>16.100000000000001</c:v>
                </c:pt>
                <c:pt idx="9" formatCode="0.0">
                  <c:v>10.1</c:v>
                </c:pt>
                <c:pt idx="10" formatCode="0.0">
                  <c:v>6.4</c:v>
                </c:pt>
                <c:pt idx="11" formatCode="0.0">
                  <c:v>16.399999999999999</c:v>
                </c:pt>
                <c:pt idx="12" formatCode="0.0">
                  <c:v>40.5</c:v>
                </c:pt>
                <c:pt idx="13" formatCode="0.0">
                  <c:v>14.9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3EAD-45C5-B84A-6A22271B8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6394624"/>
        <c:axId val="116453760"/>
      </c:bubbleChart>
      <c:valAx>
        <c:axId val="11639462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16453760"/>
        <c:crosses val="autoZero"/>
        <c:crossBetween val="midCat"/>
      </c:valAx>
      <c:valAx>
        <c:axId val="116453760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1639462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9C3-4306-8B95-C7C3F07A161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C3-4306-8B95-C7C3F07A161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9C3-4306-8B95-C7C3F07A1611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C3-4306-8B95-C7C3F07A1611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9C3-4306-8B95-C7C3F07A1611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9C3-4306-8B95-C7C3F07A1611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9C3-4306-8B95-C7C3F07A1611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9C3-4306-8B95-C7C3F07A16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54-4487-A8D9-E6C97FCAAD4C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9C3-4306-8B95-C7C3F07A1611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9C3-4306-8B95-C7C3F07A1611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9C3-4306-8B95-C7C3F07A1611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9C3-4306-8B95-C7C3F07A1611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9C3-4306-8B95-C7C3F07A1611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9C3-4306-8B95-C7C3F07A16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60.8</c:v>
                </c:pt>
                <c:pt idx="1">
                  <c:v>117.6</c:v>
                </c:pt>
                <c:pt idx="2">
                  <c:v>34.200000000000003</c:v>
                </c:pt>
                <c:pt idx="3">
                  <c:v>48.6</c:v>
                </c:pt>
                <c:pt idx="5">
                  <c:v>24.6</c:v>
                </c:pt>
                <c:pt idx="7">
                  <c:v>51</c:v>
                </c:pt>
                <c:pt idx="9">
                  <c:v>53.5</c:v>
                </c:pt>
                <c:pt idx="10">
                  <c:v>145.30000000000001</c:v>
                </c:pt>
                <c:pt idx="11">
                  <c:v>58.9</c:v>
                </c:pt>
                <c:pt idx="12">
                  <c:v>22.8</c:v>
                </c:pt>
                <c:pt idx="13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4-4487-A8D9-E6C97FCAA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17758208"/>
        <c:axId val="117776384"/>
      </c:barChart>
      <c:catAx>
        <c:axId val="1177582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7776384"/>
        <c:crosses val="autoZero"/>
        <c:auto val="1"/>
        <c:lblAlgn val="ctr"/>
        <c:lblOffset val="100"/>
        <c:noMultiLvlLbl val="0"/>
      </c:catAx>
      <c:valAx>
        <c:axId val="11777638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1775820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57D-45D7-AB36-C70EDF7D00A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57D-45D7-AB36-C70EDF7D00A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57D-45D7-AB36-C70EDF7D00A8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57D-45D7-AB36-C70EDF7D00A8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57D-45D7-AB36-C70EDF7D00A8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57D-45D7-AB36-C70EDF7D00A8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57D-45D7-AB36-C70EDF7D00A8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57D-45D7-AB36-C70EDF7D00A8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57D-45D7-AB36-C70EDF7D00A8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57D-45D7-AB36-C70EDF7D00A8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57D-45D7-AB36-C70EDF7D00A8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57D-45D7-AB36-C70EDF7D00A8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57D-45D7-AB36-C70EDF7D00A8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57D-45D7-AB36-C70EDF7D00A8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57D-45D7-AB36-C70EDF7D00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180</c:v>
                </c:pt>
                <c:pt idx="1">
                  <c:v>279</c:v>
                </c:pt>
                <c:pt idx="2">
                  <c:v>97</c:v>
                </c:pt>
                <c:pt idx="3">
                  <c:v>80</c:v>
                </c:pt>
                <c:pt idx="5">
                  <c:v>59</c:v>
                </c:pt>
                <c:pt idx="7">
                  <c:v>68</c:v>
                </c:pt>
                <c:pt idx="9">
                  <c:v>144</c:v>
                </c:pt>
                <c:pt idx="10">
                  <c:v>221</c:v>
                </c:pt>
                <c:pt idx="11">
                  <c:v>128</c:v>
                </c:pt>
                <c:pt idx="12">
                  <c:v>33</c:v>
                </c:pt>
                <c:pt idx="13">
                  <c:v>79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0382-410C-80B5-AD93B458B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2630400"/>
        <c:axId val="132631936"/>
      </c:barChart>
      <c:catAx>
        <c:axId val="132630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2631936"/>
        <c:crossesAt val="100"/>
        <c:auto val="1"/>
        <c:lblAlgn val="ctr"/>
        <c:lblOffset val="100"/>
        <c:noMultiLvlLbl val="0"/>
      </c:catAx>
      <c:valAx>
        <c:axId val="13263193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3263040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34A-454E-93DB-61AD70C473E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4A-454E-93DB-61AD70C473E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34A-454E-93DB-61AD70C473E1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34A-454E-93DB-61AD70C473E1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34A-454E-93DB-61AD70C473E1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34A-454E-93DB-61AD70C473E1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34A-454E-93DB-61AD70C473E1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34A-454E-93DB-61AD70C473E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54-4487-A8D9-E6C97FCAAD4C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34A-454E-93DB-61AD70C473E1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34A-454E-93DB-61AD70C473E1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34A-454E-93DB-61AD70C473E1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34A-454E-93DB-61AD70C473E1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34A-454E-93DB-61AD70C473E1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34A-454E-93DB-61AD70C473E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60.8</c:v>
                </c:pt>
                <c:pt idx="1">
                  <c:v>117.6</c:v>
                </c:pt>
                <c:pt idx="2">
                  <c:v>34.200000000000003</c:v>
                </c:pt>
                <c:pt idx="3">
                  <c:v>48.6</c:v>
                </c:pt>
                <c:pt idx="5">
                  <c:v>24.6</c:v>
                </c:pt>
                <c:pt idx="7">
                  <c:v>51</c:v>
                </c:pt>
                <c:pt idx="9">
                  <c:v>53.5</c:v>
                </c:pt>
                <c:pt idx="10">
                  <c:v>145.30000000000001</c:v>
                </c:pt>
                <c:pt idx="11">
                  <c:v>58.9</c:v>
                </c:pt>
                <c:pt idx="12">
                  <c:v>22.8</c:v>
                </c:pt>
                <c:pt idx="13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4-4487-A8D9-E6C97FCAA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32929024"/>
        <c:axId val="132930560"/>
      </c:barChart>
      <c:catAx>
        <c:axId val="1329290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2930560"/>
        <c:crosses val="autoZero"/>
        <c:auto val="1"/>
        <c:lblAlgn val="ctr"/>
        <c:lblOffset val="100"/>
        <c:noMultiLvlLbl val="0"/>
      </c:catAx>
      <c:valAx>
        <c:axId val="132930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3292902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198-4B0B-8579-807DD756F35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98-4B0B-8579-807DD756F35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198-4B0B-8579-807DD756F35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198-4B0B-8579-807DD756F35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198-4B0B-8579-807DD756F35F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198-4B0B-8579-807DD756F35F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198-4B0B-8579-807DD756F35F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198-4B0B-8579-807DD756F35F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198-4B0B-8579-807DD756F35F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198-4B0B-8579-807DD756F35F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198-4B0B-8579-807DD756F35F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198-4B0B-8579-807DD756F35F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198-4B0B-8579-807DD756F35F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198-4B0B-8579-807DD756F35F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198-4B0B-8579-807DD756F35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165</c:v>
                </c:pt>
                <c:pt idx="1">
                  <c:v>250</c:v>
                </c:pt>
                <c:pt idx="2">
                  <c:v>91</c:v>
                </c:pt>
                <c:pt idx="3">
                  <c:v>99</c:v>
                </c:pt>
                <c:pt idx="5">
                  <c:v>52</c:v>
                </c:pt>
                <c:pt idx="7">
                  <c:v>78</c:v>
                </c:pt>
                <c:pt idx="9">
                  <c:v>96</c:v>
                </c:pt>
                <c:pt idx="10">
                  <c:v>156</c:v>
                </c:pt>
                <c:pt idx="11">
                  <c:v>98</c:v>
                </c:pt>
                <c:pt idx="12">
                  <c:v>51</c:v>
                </c:pt>
                <c:pt idx="13">
                  <c:v>80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0382-410C-80B5-AD93B458B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4313088"/>
        <c:axId val="134314624"/>
      </c:barChart>
      <c:catAx>
        <c:axId val="134313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4314624"/>
        <c:crossesAt val="100"/>
        <c:auto val="1"/>
        <c:lblAlgn val="ctr"/>
        <c:lblOffset val="100"/>
        <c:noMultiLvlLbl val="0"/>
      </c:catAx>
      <c:valAx>
        <c:axId val="13431462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3431308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D82-4D6D-9DBD-25EEAF56984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D82-4D6D-9DBD-25EEAF56984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D82-4D6D-9DBD-25EEAF5698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C-4ACE-BBAB-8C7B1AC1BC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D82-4D6D-9DBD-25EEAF56984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D82-4D6D-9DBD-25EEAF56984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D82-4D6D-9DBD-25EEAF5698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13.1</c:v>
                </c:pt>
                <c:pt idx="2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C-4ACE-BBAB-8C7B1AC1BC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D82-4D6D-9DBD-25EEAF56984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D82-4D6D-9DBD-25EEAF56984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D82-4D6D-9DBD-25EEAF5698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10.5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4C-4ACE-BBAB-8C7B1AC1BC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D82-4D6D-9DBD-25EEAF56984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D82-4D6D-9DBD-25EEAF56984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D82-4D6D-9DBD-25EEAF5698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13.7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4C-4ACE-BBAB-8C7B1AC1BC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D82-4D6D-9DBD-25EEAF56984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D82-4D6D-9DBD-25EEAF56984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D82-4D6D-9DBD-25EEAF5698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4C-4ACE-BBAB-8C7B1AC1BC6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D82-4D6D-9DBD-25EEAF56984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D82-4D6D-9DBD-25EEAF56984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D82-4D6D-9DBD-25EEAF5698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13.1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4C-4ACE-BBAB-8C7B1AC1BC6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2D82-4D6D-9DBD-25EEAF56984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D82-4D6D-9DBD-25EEAF56984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2D82-4D6D-9DBD-25EEAF5698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4C-4ACE-BBAB-8C7B1AC1BC6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D82-4D6D-9DBD-25EEAF56984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2D82-4D6D-9DBD-25EEAF56984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D82-4D6D-9DBD-25EEAF5698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18.2</c:v>
                </c:pt>
                <c:pt idx="2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4C-4ACE-BBAB-8C7B1AC1B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3328128"/>
        <c:axId val="33346304"/>
      </c:barChart>
      <c:catAx>
        <c:axId val="333281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3346304"/>
        <c:crosses val="autoZero"/>
        <c:auto val="1"/>
        <c:lblAlgn val="ctr"/>
        <c:lblOffset val="100"/>
        <c:tickLblSkip val="1"/>
        <c:noMultiLvlLbl val="0"/>
      </c:catAx>
      <c:valAx>
        <c:axId val="333463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332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CC-4618-BF63-668B80A3F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3-4643-9D64-8E0CC7BAAF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CC-4618-BF63-668B80A3F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83-4643-9D64-8E0CC7BAAF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5CC-4618-BF63-668B80A3F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83-4643-9D64-8E0CC7BAAF1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5CC-4618-BF63-668B80A3F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83-4643-9D64-8E0CC7BAAF1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5CC-4618-BF63-668B80A3F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C083-4643-9D64-8E0CC7BAAF1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5CC-4618-BF63-668B80A3F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83-4643-9D64-8E0CC7BAAF1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5CC-4618-BF63-668B80A3F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C083-4643-9D64-8E0CC7BAAF1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5CC-4618-BF63-668B80A3F7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83-4643-9D64-8E0CC7BAA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5982720"/>
        <c:axId val="35996800"/>
      </c:barChart>
      <c:catAx>
        <c:axId val="35982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996800"/>
        <c:crosses val="autoZero"/>
        <c:auto val="1"/>
        <c:lblAlgn val="ctr"/>
        <c:lblOffset val="100"/>
        <c:noMultiLvlLbl val="0"/>
      </c:catAx>
      <c:valAx>
        <c:axId val="359968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5982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93-4192-99A2-16D24872922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93-4192-99A2-16D24872922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E93-4192-99A2-16D2487292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9.4</c:v>
                </c:pt>
                <c:pt idx="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C-4ACE-BBAB-8C7B1AC1BC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E93-4192-99A2-16D24872922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E93-4192-99A2-16D24872922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E93-4192-99A2-16D2487292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11.8</c:v>
                </c:pt>
                <c:pt idx="1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C-4ACE-BBAB-8C7B1AC1BC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E93-4192-99A2-16D24872922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E93-4192-99A2-16D24872922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E93-4192-99A2-16D2487292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9.8000000000000007</c:v>
                </c:pt>
                <c:pt idx="1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4C-4ACE-BBAB-8C7B1AC1BC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E93-4192-99A2-16D24872922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E93-4192-99A2-16D24872922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E93-4192-99A2-16D2487292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17</c:v>
                </c:pt>
                <c:pt idx="1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4C-4ACE-BBAB-8C7B1AC1BC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E93-4192-99A2-16D24872922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E93-4192-99A2-16D24872922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E93-4192-99A2-16D2487292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9</c:v>
                </c:pt>
                <c:pt idx="1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4C-4ACE-BBAB-8C7B1AC1BC6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E93-4192-99A2-16D24872922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DE93-4192-99A2-16D24872922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E93-4192-99A2-16D2487292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11.6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4C-4ACE-BBAB-8C7B1AC1BC6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DE93-4192-99A2-16D24872922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E93-4192-99A2-16D24872922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DE93-4192-99A2-16D2487292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10.4</c:v>
                </c:pt>
                <c:pt idx="1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4C-4ACE-BBAB-8C7B1AC1BC6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E93-4192-99A2-16D24872922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E93-4192-99A2-16D24872922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E93-4192-99A2-16D2487292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0">
                  <c:v>21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4C-4ACE-BBAB-8C7B1AC1B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548672"/>
        <c:axId val="5566848"/>
      </c:barChart>
      <c:catAx>
        <c:axId val="554867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66848"/>
        <c:crosses val="autoZero"/>
        <c:auto val="1"/>
        <c:lblAlgn val="ctr"/>
        <c:lblOffset val="100"/>
        <c:tickLblSkip val="1"/>
        <c:noMultiLvlLbl val="0"/>
      </c:catAx>
      <c:valAx>
        <c:axId val="55668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548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B9-4A71-ACD6-82C7F32E55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3-4643-9D64-8E0CC7BAAF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B9-4A71-ACD6-82C7F32E55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83-4643-9D64-8E0CC7BAAF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3B9-4A71-ACD6-82C7F32E55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83-4643-9D64-8E0CC7BAAF1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3B9-4A71-ACD6-82C7F32E55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83-4643-9D64-8E0CC7BAAF1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3B9-4A71-ACD6-82C7F32E55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C083-4643-9D64-8E0CC7BAAF1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3B9-4A71-ACD6-82C7F32E55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83-4643-9D64-8E0CC7BAAF1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3B9-4A71-ACD6-82C7F32E55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C083-4643-9D64-8E0CC7BAAF1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3B9-4A71-ACD6-82C7F32E55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83-4643-9D64-8E0CC7BAA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3041408"/>
        <c:axId val="36020992"/>
      </c:barChart>
      <c:catAx>
        <c:axId val="330414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6020992"/>
        <c:crosses val="autoZero"/>
        <c:auto val="1"/>
        <c:lblAlgn val="ctr"/>
        <c:lblOffset val="100"/>
        <c:noMultiLvlLbl val="0"/>
      </c:catAx>
      <c:valAx>
        <c:axId val="360209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041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FE6-4FB1-9EAD-38CBE960EA8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E6-4FB1-9EAD-38CBE960EA8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FE6-4FB1-9EAD-38CBE960EA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15.6</c:v>
                </c:pt>
                <c:pt idx="2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A-4AF2-A96F-8348B57550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E6-4FB1-9EAD-38CBE960EA8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FE6-4FB1-9EAD-38CBE960EA8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FE6-4FB1-9EAD-38CBE960EA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18.3</c:v>
                </c:pt>
                <c:pt idx="1">
                  <c:v>25.9</c:v>
                </c:pt>
                <c:pt idx="2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A-4AF2-A96F-8348B57550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FE6-4FB1-9EAD-38CBE960EA8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FE6-4FB1-9EAD-38CBE960EA8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FE6-4FB1-9EAD-38CBE960EA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12.9</c:v>
                </c:pt>
                <c:pt idx="1">
                  <c:v>16.8</c:v>
                </c:pt>
                <c:pt idx="2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A-4AF2-A96F-8348B575502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FE6-4FB1-9EAD-38CBE960EA8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FE6-4FB1-9EAD-38CBE960EA8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FE6-4FB1-9EAD-38CBE960EA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12.6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3A-4AF2-A96F-8348B575502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FE6-4FB1-9EAD-38CBE960EA8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FE6-4FB1-9EAD-38CBE960EA8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FE6-4FB1-9EAD-38CBE960EA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12.6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3A-4AF2-A96F-8348B575502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FE6-4FB1-9EAD-38CBE960EA8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FE6-4FB1-9EAD-38CBE960EA8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FE6-4FB1-9EAD-38CBE960EA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3A-4AF2-A96F-8348B575502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2FE6-4FB1-9EAD-38CBE960EA8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FE6-4FB1-9EAD-38CBE960EA8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2FE6-4FB1-9EAD-38CBE960EA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3A-4AF2-A96F-8348B5755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6045952"/>
        <c:axId val="36047488"/>
      </c:barChart>
      <c:catAx>
        <c:axId val="3604595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047488"/>
        <c:crosses val="autoZero"/>
        <c:auto val="1"/>
        <c:lblAlgn val="ctr"/>
        <c:lblOffset val="100"/>
        <c:tickLblSkip val="1"/>
        <c:noMultiLvlLbl val="0"/>
      </c:catAx>
      <c:valAx>
        <c:axId val="360474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604595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A44-40F3-A8B3-79C4B538B1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A44-40F3-A8B3-79C4B538B1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1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9-4E87-B6D9-22AA4C51F9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A44-40F3-A8B3-79C4B538B1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A44-40F3-A8B3-79C4B538B1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69-4E87-B6D9-22AA4C51F9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A44-40F3-A8B3-79C4B538B1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A44-40F3-A8B3-79C4B538B1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1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9-4E87-B6D9-22AA4C51F9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A44-40F3-A8B3-79C4B538B1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A44-40F3-A8B3-79C4B538B1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69-4E87-B6D9-22AA4C51F9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A44-40F3-A8B3-79C4B538B1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A44-40F3-A8B3-79C4B538B1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9-4E87-B6D9-22AA4C51F9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A44-40F3-A8B3-79C4B538B1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A44-40F3-A8B3-79C4B538B1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D969-4E87-B6D9-22AA4C51F93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A44-40F3-A8B3-79C4B538B1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A44-40F3-A8B3-79C4B538B1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D969-4E87-B6D9-22AA4C51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9686656"/>
        <c:axId val="99692544"/>
      </c:barChart>
      <c:catAx>
        <c:axId val="996866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9692544"/>
        <c:crosses val="autoZero"/>
        <c:auto val="1"/>
        <c:lblAlgn val="ctr"/>
        <c:lblOffset val="100"/>
        <c:noMultiLvlLbl val="0"/>
      </c:catAx>
      <c:valAx>
        <c:axId val="996925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99686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380-44F2-B1AC-E5D411D3F11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380-44F2-B1AC-E5D411D3F11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380-44F2-B1AC-E5D411D3F1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10.4</c:v>
                </c:pt>
                <c:pt idx="1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A-4AF2-A96F-8348B57550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380-44F2-B1AC-E5D411D3F11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380-44F2-B1AC-E5D411D3F11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380-44F2-B1AC-E5D411D3F1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18.3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A-4AF2-A96F-8348B57550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380-44F2-B1AC-E5D411D3F11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380-44F2-B1AC-E5D411D3F11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380-44F2-B1AC-E5D411D3F1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12.9</c:v>
                </c:pt>
                <c:pt idx="1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A-4AF2-A96F-8348B575502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380-44F2-B1AC-E5D411D3F11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380-44F2-B1AC-E5D411D3F11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380-44F2-B1AC-E5D411D3F1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19.600000000000001</c:v>
                </c:pt>
                <c:pt idx="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3A-4AF2-A96F-8348B575502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80-44F2-B1AC-E5D411D3F11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80-44F2-B1AC-E5D411D3F11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80-44F2-B1AC-E5D411D3F1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12.7</c:v>
                </c:pt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3A-4AF2-A96F-8348B575502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80-44F2-B1AC-E5D411D3F11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380-44F2-B1AC-E5D411D3F11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380-44F2-B1AC-E5D411D3F1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4.8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3A-4AF2-A96F-8348B575502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380-44F2-B1AC-E5D411D3F11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380-44F2-B1AC-E5D411D3F11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380-44F2-B1AC-E5D411D3F1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19.5</c:v>
                </c:pt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3A-4AF2-A96F-8348B5755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8400384"/>
        <c:axId val="38401920"/>
      </c:barChart>
      <c:catAx>
        <c:axId val="38400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401920"/>
        <c:crosses val="autoZero"/>
        <c:auto val="1"/>
        <c:lblAlgn val="ctr"/>
        <c:lblOffset val="100"/>
        <c:tickLblSkip val="1"/>
        <c:noMultiLvlLbl val="0"/>
      </c:catAx>
      <c:valAx>
        <c:axId val="38401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8400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691-49EC-87C0-C1046C1F8A3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91-49EC-87C0-C1046C1F8A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1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9-4E87-B6D9-22AA4C51F9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691-49EC-87C0-C1046C1F8A3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91-49EC-87C0-C1046C1F8A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69-4E87-B6D9-22AA4C51F9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691-49EC-87C0-C1046C1F8A3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691-49EC-87C0-C1046C1F8A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1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9-4E87-B6D9-22AA4C51F9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691-49EC-87C0-C1046C1F8A3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691-49EC-87C0-C1046C1F8A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69-4E87-B6D9-22AA4C51F9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691-49EC-87C0-C1046C1F8A3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691-49EC-87C0-C1046C1F8A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9-4E87-B6D9-22AA4C51F9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691-49EC-87C0-C1046C1F8A3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691-49EC-87C0-C1046C1F8A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D969-4E87-B6D9-22AA4C51F93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691-49EC-87C0-C1046C1F8A3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691-49EC-87C0-C1046C1F8A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Россия 100 k+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D969-4E87-B6D9-22AA4C51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8139392"/>
        <c:axId val="38140928"/>
      </c:barChart>
      <c:catAx>
        <c:axId val="381393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8140928"/>
        <c:crosses val="autoZero"/>
        <c:auto val="1"/>
        <c:lblAlgn val="ctr"/>
        <c:lblOffset val="100"/>
        <c:noMultiLvlLbl val="0"/>
      </c:catAx>
      <c:valAx>
        <c:axId val="381409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81393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29/05/2017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2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45093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56014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21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9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62473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40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9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4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52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3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98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58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56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6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37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88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0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63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574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72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76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89632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669501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39520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1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692798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08876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0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7845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130833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84386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8259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43086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660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045262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380674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725804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63266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27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631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73060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64413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383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494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99998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930838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39553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73742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915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2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7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Drive.ru</a:t>
            </a:r>
            <a:br>
              <a:rPr lang="en-US" dirty="0" smtClean="0"/>
            </a:br>
            <a:r>
              <a:rPr lang="ru-RU" dirty="0" smtClean="0"/>
              <a:t>Апрель 2017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1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3222284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</a:t>
            </a:r>
            <a:r>
              <a:rPr lang="en-US" smtClean="0"/>
              <a:t>Monthly Reach, % </a:t>
            </a:r>
            <a:r>
              <a:rPr lang="ru-RU" smtClean="0"/>
              <a:t>от </a:t>
            </a:r>
            <a:r>
              <a:rPr lang="en-US" smtClean="0"/>
              <a:t>Average Weekly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1503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5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9073104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62262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</a:t>
            </a:r>
            <a:r>
              <a:rPr lang="en-US" smtClean="0"/>
              <a:t>Monthly Reach, % </a:t>
            </a:r>
            <a:r>
              <a:rPr lang="ru-RU" smtClean="0"/>
              <a:t>от </a:t>
            </a:r>
            <a:r>
              <a:rPr lang="en-US" smtClean="0"/>
              <a:t>Average Weekly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1457238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01530958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/>
              <a:t>Россия 0+, Апрель 2017, Monthly Reach в тыс.чел., 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9237262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98785221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/>
              <a:t>Россия 0+, Апрель 2017, Monthly Reach в тыс.чел., 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7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pPr eaLnBrk="1" hangingPunct="1"/>
            <a:r>
              <a:rPr lang="ru-RU" dirty="0">
                <a:latin typeface="Arial (Заголовки)"/>
              </a:rPr>
              <a:t>Аудитория </a:t>
            </a:r>
            <a:r>
              <a:rPr lang="en-US" dirty="0">
                <a:latin typeface="Arial (Заголовки)"/>
              </a:rPr>
              <a:t>Drive.ru</a:t>
            </a:r>
            <a:r>
              <a:rPr lang="ru-RU" dirty="0">
                <a:latin typeface="Arial (Заголовки)"/>
              </a:rPr>
              <a:t/>
            </a:r>
            <a:br>
              <a:rPr lang="ru-RU" dirty="0">
                <a:latin typeface="Arial (Заголовки)"/>
              </a:rPr>
            </a:br>
            <a:r>
              <a:rPr lang="ru-RU" dirty="0" smtClean="0">
                <a:latin typeface="Arial (Заголовки)"/>
              </a:rPr>
              <a:t>Апрель </a:t>
            </a:r>
            <a:r>
              <a:rPr lang="ru-RU" dirty="0">
                <a:latin typeface="Arial (Заголовки)"/>
              </a:rPr>
              <a:t>2017,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6726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Россия 100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размера выборки значение не является статистически валидным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532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66347087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67309497"/>
              </p:ext>
            </p:extLst>
          </p:nvPr>
        </p:nvGraphicFramePr>
        <p:xfrm>
          <a:off x="6591300" y="1184275"/>
          <a:ext cx="2263776" cy="248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359
 </a:t>
                      </a:r>
                      <a:r>
                        <a:rPr lang="ru-RU" sz="1400" b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131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7692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3989915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8881156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4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0845878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3299705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7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6190043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6179930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0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6113613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12935729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2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459957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3993670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4149877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2163278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2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14986</TotalTime>
  <Words>714</Words>
  <Application>Microsoft Office PowerPoint</Application>
  <PresentationFormat>Экран (4:3)</PresentationFormat>
  <Paragraphs>333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(Заголовки)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Аудитория  Drive.ru Апрель 2017 </vt:lpstr>
      <vt:lpstr>Аудитория Drive.ru Апрель 2017,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Елизавета Петросянц</cp:lastModifiedBy>
  <cp:revision>456</cp:revision>
  <dcterms:created xsi:type="dcterms:W3CDTF">2012-03-23T16:33:37Z</dcterms:created>
  <dcterms:modified xsi:type="dcterms:W3CDTF">2017-05-29T08:47:55Z</dcterms:modified>
</cp:coreProperties>
</file>