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>
        <p:scale>
          <a:sx n="100" d="100"/>
          <a:sy n="100" d="100"/>
        </p:scale>
        <p:origin x="1434" y="240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Лист1!$A$2:$A$54</c:f>
              <c:numCache>
                <c:formatCode>[$-419]mmm\ \'yy;@</c:formatCode>
                <c:ptCount val="53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</c:numCache>
            </c:numRef>
          </c:cat>
          <c:val>
            <c:numRef>
              <c:f>Лист1!$B$2:$B$54</c:f>
              <c:numCache>
                <c:formatCode>0.0</c:formatCode>
                <c:ptCount val="53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  <c:pt idx="49">
                  <c:v>369</c:v>
                </c:pt>
                <c:pt idx="50">
                  <c:v>458.8</c:v>
                </c:pt>
                <c:pt idx="51">
                  <c:v>420.9</c:v>
                </c:pt>
                <c:pt idx="52">
                  <c:v>403.5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74-43CD-92BA-EE876BAA20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Лист1!$A$2:$A$54</c:f>
              <c:numCache>
                <c:formatCode>[$-419]mmm\ \'yy;@</c:formatCode>
                <c:ptCount val="53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  <c:pt idx="49">
                  <c:v>42705</c:v>
                </c:pt>
                <c:pt idx="50">
                  <c:v>42736</c:v>
                </c:pt>
                <c:pt idx="51">
                  <c:v>42767</c:v>
                </c:pt>
                <c:pt idx="52">
                  <c:v>42795</c:v>
                </c:pt>
              </c:numCache>
            </c:numRef>
          </c:cat>
          <c:val>
            <c:numRef>
              <c:f>Лист1!$C$2:$C$54</c:f>
              <c:numCache>
                <c:formatCode>0.0</c:formatCode>
                <c:ptCount val="53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  <c:pt idx="49">
                  <c:v>154.69999999999999</c:v>
                </c:pt>
                <c:pt idx="50">
                  <c:v>170.2</c:v>
                </c:pt>
                <c:pt idx="51">
                  <c:v>152.6</c:v>
                </c:pt>
                <c:pt idx="52">
                  <c:v>149.30000000000001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74-43CD-92BA-EE876BAA2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7760"/>
        <c:axId val="6359680"/>
      </c:lineChart>
      <c:dateAx>
        <c:axId val="635776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359680"/>
        <c:crosses val="autoZero"/>
        <c:auto val="1"/>
        <c:lblOffset val="100"/>
        <c:baseTimeUnit val="months"/>
        <c:majorUnit val="1"/>
        <c:majorTimeUnit val="months"/>
      </c:dateAx>
      <c:valAx>
        <c:axId val="63596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3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FC6-479C-AF93-C88CF54AD31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FC6-479C-AF93-C88CF54AD31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FC6-479C-AF93-C88CF54AD3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31.2</c:v>
                </c:pt>
                <c:pt idx="1">
                  <c:v>40.6</c:v>
                </c:pt>
                <c:pt idx="2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B-4E07-BAD6-58298F598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FC6-479C-AF93-C88CF54AD31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FC6-479C-AF93-C88CF54AD31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FC6-479C-AF93-C88CF54AD3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45</c:v>
                </c:pt>
                <c:pt idx="2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B-4E07-BAD6-58298F5981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FC6-479C-AF93-C88CF54AD31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FC6-479C-AF93-C88CF54AD31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FC6-479C-AF93-C88CF54AD3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20.100000000000001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B-4E07-BAD6-58298F5981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8425728"/>
        <c:axId val="58427264"/>
      </c:barChart>
      <c:catAx>
        <c:axId val="584257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427264"/>
        <c:crosses val="autoZero"/>
        <c:auto val="1"/>
        <c:lblAlgn val="ctr"/>
        <c:lblOffset val="100"/>
        <c:tickLblSkip val="1"/>
        <c:noMultiLvlLbl val="0"/>
      </c:catAx>
      <c:valAx>
        <c:axId val="584272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84257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C4-42B2-878D-A83B73B0B5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C-4737-9861-6AEAF3EEE6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C4-42B2-878D-A83B73B0B5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C-4737-9861-6AEAF3EEE6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C4-42B2-878D-A83B73B0B5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4BC-4737-9861-6AEAF3EEE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8452608"/>
        <c:axId val="58474880"/>
      </c:barChart>
      <c:catAx>
        <c:axId val="58452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8474880"/>
        <c:crosses val="autoZero"/>
        <c:auto val="1"/>
        <c:lblAlgn val="ctr"/>
        <c:lblOffset val="100"/>
        <c:noMultiLvlLbl val="0"/>
      </c:catAx>
      <c:valAx>
        <c:axId val="58474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8452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C3C-4133-A390-AA26531C44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C3C-4133-A390-AA26531C44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C3C-4133-A390-AA26531C44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31.2</c:v>
                </c:pt>
                <c:pt idx="1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B-4E07-BAD6-58298F598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C3C-4133-A390-AA26531C44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C3C-4133-A390-AA26531C44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C3C-4133-A390-AA26531C44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42.3</c:v>
                </c:pt>
                <c:pt idx="1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B-4E07-BAD6-58298F5981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C3C-4133-A390-AA26531C44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C3C-4133-A390-AA26531C44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C3C-4133-A390-AA26531C44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20.100000000000001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B-4E07-BAD6-58298F5981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8557952"/>
        <c:axId val="58559488"/>
      </c:barChart>
      <c:catAx>
        <c:axId val="5855795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559488"/>
        <c:crosses val="autoZero"/>
        <c:auto val="1"/>
        <c:lblAlgn val="ctr"/>
        <c:lblOffset val="100"/>
        <c:tickLblSkip val="1"/>
        <c:noMultiLvlLbl val="0"/>
      </c:catAx>
      <c:valAx>
        <c:axId val="585594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85579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70-409D-9C7D-E01F455896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C-4737-9861-6AEAF3EEE6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70-409D-9C7D-E01F455896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C-4737-9861-6AEAF3EEE6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70-409D-9C7D-E01F455896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4BC-4737-9861-6AEAF3EEE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8613760"/>
        <c:axId val="58615296"/>
      </c:barChart>
      <c:catAx>
        <c:axId val="58613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8615296"/>
        <c:crosses val="autoZero"/>
        <c:auto val="1"/>
        <c:lblAlgn val="ctr"/>
        <c:lblOffset val="100"/>
        <c:noMultiLvlLbl val="0"/>
      </c:catAx>
      <c:valAx>
        <c:axId val="586152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8613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15B3-4C4B-BC0A-86EEA6C779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5B3-4C4B-BC0A-86EEA6C779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15B3-4C4B-BC0A-86EEA6C779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15B3-4C4B-BC0A-86EEA6C7790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15B3-4C4B-BC0A-86EEA6C7790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15B3-4C4B-BC0A-86EEA6C779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15B3-4C4B-BC0A-86EEA6C779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15B3-4C4B-BC0A-86EEA6C7790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15B3-4C4B-BC0A-86EEA6C7790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15B3-4C4B-BC0A-86EEA6C7790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15B3-4C4B-BC0A-86EEA6C7790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15B3-4C4B-BC0A-86EEA6C7790C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15B3-4C4B-BC0A-86EEA6C7790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15B3-4C4B-BC0A-86EEA6C7790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15B3-4C4B-BC0A-86EEA6C7790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15B3-4C4B-BC0A-86EEA6C7790C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15B3-4C4B-BC0A-86EEA6C7790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15B3-4C4B-BC0A-86EEA6C7790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15B3-4C4B-BC0A-86EEA6C7790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15B3-4C4B-BC0A-86EEA6C7790C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15B3-4C4B-BC0A-86EEA6C7790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15B3-4C4B-BC0A-86EEA6C7790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15B3-4C4B-BC0A-86EEA6C7790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15B3-4C4B-BC0A-86EEA6C7790C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15B3-4C4B-BC0A-86EEA6C7790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15B3-4C4B-BC0A-86EEA6C7790C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15B3-4C4B-BC0A-86EEA6C7790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15B3-4C4B-BC0A-86EEA6C7790C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15B3-4C4B-BC0A-86EEA6C7790C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15B3-4C4B-BC0A-86EEA6C7790C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15B3-4C4B-BC0A-86EEA6C7790C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15B3-4C4B-BC0A-86EEA6C7790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15B3-4C4B-BC0A-86EEA6C7790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15B3-4C4B-BC0A-86EEA6C7790C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15B3-4C4B-BC0A-86EEA6C7790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15B3-4C4B-BC0A-86EEA6C7790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15B3-4C4B-BC0A-86EEA6C7790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15B3-4C4B-BC0A-86EEA6C7790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15B3-4C4B-BC0A-86EEA6C7790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15B3-4C4B-BC0A-86EEA6C7790C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15B3-4C4B-BC0A-86EEA6C7790C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15B3-4C4B-BC0A-86EEA6C7790C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15B3-4C4B-BC0A-86EEA6C7790C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15B3-4C4B-BC0A-86EEA6C7790C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15B3-4C4B-BC0A-86EEA6C7790C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15B3-4C4B-BC0A-86EEA6C7790C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15B3-4C4B-BC0A-86EEA6C7790C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15B3-4C4B-BC0A-86EEA6C7790C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15B3-4C4B-BC0A-86EEA6C7790C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15B3-4C4B-BC0A-86EEA6C7790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Лист1!$A$2:$A$17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bubbleSize>
            <c:numRef>
              <c:f>Лист1!$C$2:$C$17</c:f>
              <c:numCache>
                <c:formatCode>General</c:formatCode>
                <c:ptCount val="16"/>
                <c:pt idx="2" formatCode="0.0">
                  <c:v>10.199999999999999</c:v>
                </c:pt>
                <c:pt idx="4" formatCode="0.0">
                  <c:v>15</c:v>
                </c:pt>
                <c:pt idx="5" formatCode="0.0">
                  <c:v>14.9</c:v>
                </c:pt>
                <c:pt idx="6" formatCode="0.0">
                  <c:v>31.2</c:v>
                </c:pt>
                <c:pt idx="7" formatCode="0.0">
                  <c:v>19.899999999999999</c:v>
                </c:pt>
                <c:pt idx="10" formatCode="0.0">
                  <c:v>8.1999999999999993</c:v>
                </c:pt>
                <c:pt idx="12" formatCode="0.0">
                  <c:v>17.600000000000001</c:v>
                </c:pt>
                <c:pt idx="13" formatCode="0.0">
                  <c:v>12</c:v>
                </c:pt>
                <c:pt idx="14" formatCode="0.0">
                  <c:v>28.1</c:v>
                </c:pt>
                <c:pt idx="15" formatCode="0.0">
                  <c:v>21.8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15B3-4C4B-BC0A-86EEA6C77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8734080"/>
        <c:axId val="58735616"/>
      </c:bubbleChart>
      <c:valAx>
        <c:axId val="5873408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8735616"/>
        <c:crosses val="autoZero"/>
        <c:crossBetween val="midCat"/>
      </c:valAx>
      <c:valAx>
        <c:axId val="58735616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873408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C5F-4FDE-9EF2-A42A696C3F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CC5F-4FDE-9EF2-A42A696C3FE7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CC5F-4FDE-9EF2-A42A696C3F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CC5F-4FDE-9EF2-A42A696C3F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CC5F-4FDE-9EF2-A42A696C3FE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CC5F-4FDE-9EF2-A42A696C3FE7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CC5F-4FDE-9EF2-A42A696C3FE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CC5F-4FDE-9EF2-A42A696C3FE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CC5F-4FDE-9EF2-A42A696C3FE7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CC5F-4FDE-9EF2-A42A696C3FE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CC5F-4FDE-9EF2-A42A696C3FE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CC5F-4FDE-9EF2-A42A696C3FE7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CC5F-4FDE-9EF2-A42A696C3FE7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CC5F-4FDE-9EF2-A42A696C3FE7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CC5F-4FDE-9EF2-A42A696C3FE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CC5F-4FDE-9EF2-A42A696C3FE7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CC5F-4FDE-9EF2-A42A696C3FE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CC5F-4FDE-9EF2-A42A696C3FE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CC5F-4FDE-9EF2-A42A696C3FE7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CC5F-4FDE-9EF2-A42A696C3FE7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CC5F-4FDE-9EF2-A42A696C3FE7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CC5F-4FDE-9EF2-A42A696C3FE7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CC5F-4FDE-9EF2-A42A696C3FE7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CC5F-4FDE-9EF2-A42A696C3FE7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CC5F-4FDE-9EF2-A42A696C3FE7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CC5F-4FDE-9EF2-A42A696C3FE7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CC5F-4FDE-9EF2-A42A696C3FE7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CC5F-4FDE-9EF2-A42A696C3FE7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CC5F-4FDE-9EF2-A42A696C3FE7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CC5F-4FDE-9EF2-A42A696C3FE7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CC5F-4FDE-9EF2-A42A696C3FE7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CC5F-4FDE-9EF2-A42A696C3FE7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CC5F-4FDE-9EF2-A42A696C3FE7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CC5F-4FDE-9EF2-A42A696C3FE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CC5F-4FDE-9EF2-A42A696C3FE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CC5F-4FDE-9EF2-A42A696C3FE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CC5F-4FDE-9EF2-A42A696C3FE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CC5F-4FDE-9EF2-A42A696C3FE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CC5F-4FDE-9EF2-A42A696C3FE7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CC5F-4FDE-9EF2-A42A696C3FE7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CC5F-4FDE-9EF2-A42A696C3FE7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CC5F-4FDE-9EF2-A42A696C3FE7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CC5F-4FDE-9EF2-A42A696C3FE7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CC5F-4FDE-9EF2-A42A696C3FE7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CC5F-4FDE-9EF2-A42A696C3FE7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CC5F-4FDE-9EF2-A42A696C3FE7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CC5F-4FDE-9EF2-A42A696C3FE7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CC5F-4FDE-9EF2-A42A696C3F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Лист1!$A$2:$A$15</c:f>
              <c:numCache>
                <c:formatCode>General</c:formatCode>
                <c:ptCount val="14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</c:numCache>
            </c:numRef>
          </c:xVal>
          <c:yVal>
            <c:numRef>
              <c:f>Лист1!$B$2:$B$15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yVal>
          <c:bubbleSize>
            <c:numRef>
              <c:f>Лист1!$C$2:$C$15</c:f>
              <c:numCache>
                <c:formatCode>General</c:formatCode>
                <c:ptCount val="14"/>
                <c:pt idx="2" formatCode="0.0">
                  <c:v>9.8000000000000007</c:v>
                </c:pt>
                <c:pt idx="3" formatCode="0.0">
                  <c:v>7.6</c:v>
                </c:pt>
                <c:pt idx="4" formatCode="0.0">
                  <c:v>16.600000000000001</c:v>
                </c:pt>
                <c:pt idx="5" formatCode="0.0">
                  <c:v>33.5</c:v>
                </c:pt>
                <c:pt idx="6" formatCode="0.0">
                  <c:v>21.5</c:v>
                </c:pt>
                <c:pt idx="9" formatCode="0.0">
                  <c:v>13.9</c:v>
                </c:pt>
                <c:pt idx="10" formatCode="0.0">
                  <c:v>9.8000000000000007</c:v>
                </c:pt>
                <c:pt idx="11" formatCode="0.0">
                  <c:v>12.6</c:v>
                </c:pt>
                <c:pt idx="12" formatCode="0.0">
                  <c:v>33.1</c:v>
                </c:pt>
                <c:pt idx="13" formatCode="0.0">
                  <c:v>18.600000000000001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CC5F-4FDE-9EF2-A42A696C3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5311488"/>
        <c:axId val="65313024"/>
      </c:bubbleChart>
      <c:valAx>
        <c:axId val="6531148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65313024"/>
        <c:crosses val="autoZero"/>
        <c:crossBetween val="midCat"/>
      </c:valAx>
      <c:valAx>
        <c:axId val="65313024"/>
        <c:scaling>
          <c:orientation val="minMax"/>
          <c:min val="1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6531148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AB-45C0-8DA3-F6D20FC9F92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AB-45C0-8DA3-F6D20FC9F92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AB-45C0-8DA3-F6D20FC9F92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8AB-45C0-8DA3-F6D20FC9F92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8AB-45C0-8DA3-F6D20FC9F92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8AB-45C0-8DA3-F6D20FC9F92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8AB-45C0-8DA3-F6D20FC9F92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8AB-45C0-8DA3-F6D20FC9F9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B7-46DE-B0A3-4342EAD286E3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8AB-45C0-8DA3-F6D20FC9F92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8AB-45C0-8DA3-F6D20FC9F92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8AB-45C0-8DA3-F6D20FC9F92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8AB-45C0-8DA3-F6D20FC9F92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8AB-45C0-8DA3-F6D20FC9F92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8AB-45C0-8DA3-F6D20FC9F9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88.1</c:v>
                </c:pt>
                <c:pt idx="1">
                  <c:v>113.2</c:v>
                </c:pt>
                <c:pt idx="2">
                  <c:v>48.3</c:v>
                </c:pt>
                <c:pt idx="3">
                  <c:v>71.2</c:v>
                </c:pt>
                <c:pt idx="5">
                  <c:v>33.1</c:v>
                </c:pt>
                <c:pt idx="9">
                  <c:v>75.099999999999994</c:v>
                </c:pt>
                <c:pt idx="10">
                  <c:v>133.69999999999999</c:v>
                </c:pt>
                <c:pt idx="11">
                  <c:v>51</c:v>
                </c:pt>
                <c:pt idx="12">
                  <c:v>39.700000000000003</c:v>
                </c:pt>
                <c:pt idx="13">
                  <c:v>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7-46DE-B0A3-4342EAD28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3163008"/>
        <c:axId val="133905792"/>
      </c:barChart>
      <c:catAx>
        <c:axId val="123163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3905792"/>
        <c:crosses val="autoZero"/>
        <c:auto val="1"/>
        <c:lblAlgn val="ctr"/>
        <c:lblOffset val="100"/>
        <c:noMultiLvlLbl val="0"/>
      </c:catAx>
      <c:valAx>
        <c:axId val="13390579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2316300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56-4B18-86C7-ED9FE873BF8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56-4B18-86C7-ED9FE873BF8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256-4B18-86C7-ED9FE873BF85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56-4B18-86C7-ED9FE873BF85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256-4B18-86C7-ED9FE873BF85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56-4B18-86C7-ED9FE873BF85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256-4B18-86C7-ED9FE873BF85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56-4B18-86C7-ED9FE873BF85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256-4B18-86C7-ED9FE873BF85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56-4B18-86C7-ED9FE873BF85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256-4B18-86C7-ED9FE873BF85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56-4B18-86C7-ED9FE873BF85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256-4B18-86C7-ED9FE873BF85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256-4B18-86C7-ED9FE873BF85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256-4B18-86C7-ED9FE873BF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232</c:v>
                </c:pt>
                <c:pt idx="1">
                  <c:v>239</c:v>
                </c:pt>
                <c:pt idx="2">
                  <c:v>122</c:v>
                </c:pt>
                <c:pt idx="3">
                  <c:v>104</c:v>
                </c:pt>
                <c:pt idx="5">
                  <c:v>71</c:v>
                </c:pt>
                <c:pt idx="9">
                  <c:v>182</c:v>
                </c:pt>
                <c:pt idx="10">
                  <c:v>185</c:v>
                </c:pt>
                <c:pt idx="11">
                  <c:v>100</c:v>
                </c:pt>
                <c:pt idx="12">
                  <c:v>52</c:v>
                </c:pt>
                <c:pt idx="13">
                  <c:v>109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4D08-4F20-850D-0EAD4B4C4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6132096"/>
        <c:axId val="149639168"/>
      </c:barChart>
      <c:catAx>
        <c:axId val="136132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49639168"/>
        <c:crossesAt val="100"/>
        <c:auto val="1"/>
        <c:lblAlgn val="ctr"/>
        <c:lblOffset val="100"/>
        <c:noMultiLvlLbl val="0"/>
      </c:catAx>
      <c:valAx>
        <c:axId val="14963916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3613209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AF-42E2-8CCA-0FB5E2DFDC6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AF-42E2-8CCA-0FB5E2DFDC6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2AF-42E2-8CCA-0FB5E2DFDC6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2AF-42E2-8CCA-0FB5E2DFDC6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2AF-42E2-8CCA-0FB5E2DFDC6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AF-42E2-8CCA-0FB5E2DFDC63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2AF-42E2-8CCA-0FB5E2DFDC63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AF-42E2-8CCA-0FB5E2DFDC6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B7-46DE-B0A3-4342EAD286E3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2AF-42E2-8CCA-0FB5E2DFDC63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2AF-42E2-8CCA-0FB5E2DFDC63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2AF-42E2-8CCA-0FB5E2DFDC63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AF-42E2-8CCA-0FB5E2DFDC63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2AF-42E2-8CCA-0FB5E2DFDC63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2AF-42E2-8CCA-0FB5E2DFDC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88.1</c:v>
                </c:pt>
                <c:pt idx="1">
                  <c:v>113.2</c:v>
                </c:pt>
                <c:pt idx="2">
                  <c:v>48.3</c:v>
                </c:pt>
                <c:pt idx="3">
                  <c:v>71.2</c:v>
                </c:pt>
                <c:pt idx="5">
                  <c:v>33.1</c:v>
                </c:pt>
                <c:pt idx="9">
                  <c:v>75.099999999999994</c:v>
                </c:pt>
                <c:pt idx="10">
                  <c:v>133.69999999999999</c:v>
                </c:pt>
                <c:pt idx="11">
                  <c:v>51</c:v>
                </c:pt>
                <c:pt idx="12">
                  <c:v>39.700000000000003</c:v>
                </c:pt>
                <c:pt idx="13">
                  <c:v>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7-46DE-B0A3-4342EAD28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51073152"/>
        <c:axId val="151074688"/>
      </c:barChart>
      <c:catAx>
        <c:axId val="1510731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074688"/>
        <c:crosses val="autoZero"/>
        <c:auto val="1"/>
        <c:lblAlgn val="ctr"/>
        <c:lblOffset val="100"/>
        <c:noMultiLvlLbl val="0"/>
      </c:catAx>
      <c:valAx>
        <c:axId val="15107468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5107315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95-4F77-BDC0-6C872DEE404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95-4F77-BDC0-6C872DEE404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395-4F77-BDC0-6C872DEE404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95-4F77-BDC0-6C872DEE404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395-4F77-BDC0-6C872DEE404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395-4F77-BDC0-6C872DEE404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395-4F77-BDC0-6C872DEE404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395-4F77-BDC0-6C872DEE404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395-4F77-BDC0-6C872DEE404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395-4F77-BDC0-6C872DEE404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395-4F77-BDC0-6C872DEE404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395-4F77-BDC0-6C872DEE404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395-4F77-BDC0-6C872DEE404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395-4F77-BDC0-6C872DEE404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395-4F77-BDC0-6C872DEE404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202</c:v>
                </c:pt>
                <c:pt idx="1">
                  <c:v>217</c:v>
                </c:pt>
                <c:pt idx="2">
                  <c:v>117</c:v>
                </c:pt>
                <c:pt idx="3">
                  <c:v>129</c:v>
                </c:pt>
                <c:pt idx="5">
                  <c:v>62</c:v>
                </c:pt>
                <c:pt idx="9">
                  <c:v>119</c:v>
                </c:pt>
                <c:pt idx="10">
                  <c:v>129</c:v>
                </c:pt>
                <c:pt idx="11">
                  <c:v>76</c:v>
                </c:pt>
                <c:pt idx="12">
                  <c:v>79</c:v>
                </c:pt>
                <c:pt idx="13">
                  <c:v>104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4D08-4F20-850D-0EAD4B4C4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1519232"/>
        <c:axId val="151520768"/>
      </c:barChart>
      <c:catAx>
        <c:axId val="151519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51520768"/>
        <c:crossesAt val="100"/>
        <c:auto val="1"/>
        <c:lblAlgn val="ctr"/>
        <c:lblOffset val="100"/>
        <c:noMultiLvlLbl val="0"/>
      </c:catAx>
      <c:valAx>
        <c:axId val="15152076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5151923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10.8</c:v>
                </c:pt>
                <c:pt idx="2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9-41D5-A9E2-DE44489E10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12.9</c:v>
                </c:pt>
                <c:pt idx="2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9-41D5-A9E2-DE44489E10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10.199999999999999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9-41D5-A9E2-DE44489E10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13.7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9-41D5-A9E2-DE44489E100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89-41D5-A9E2-DE44489E100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13.2</c:v>
                </c:pt>
                <c:pt idx="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89-41D5-A9E2-DE44489E100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89-41D5-A9E2-DE44489E100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131-4C47-A45C-9ADED12A8CD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C131-4C47-A45C-9ADED12A8CD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131-4C47-A45C-9ADED12A8C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89-41D5-A9E2-DE44489E1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7246464"/>
        <c:axId val="57248000"/>
      </c:barChart>
      <c:catAx>
        <c:axId val="572464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248000"/>
        <c:crosses val="autoZero"/>
        <c:auto val="1"/>
        <c:lblAlgn val="ctr"/>
        <c:lblOffset val="100"/>
        <c:tickLblSkip val="1"/>
        <c:noMultiLvlLbl val="0"/>
      </c:catAx>
      <c:valAx>
        <c:axId val="572480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7246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7-49EA-8651-39BA4DD21F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7-49EA-8651-39BA4DD21F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7-49EA-8651-39BA4DD21F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57-49EA-8651-39BA4DD21FC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057-49EA-8651-39BA4DD21FC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B057-49EA-8651-39BA4DD21FC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B057-49EA-8651-39BA4DD21FC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29A-480A-8329-6B4E3BCD93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B057-49EA-8651-39BA4DD21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7553280"/>
        <c:axId val="57554816"/>
      </c:barChart>
      <c:catAx>
        <c:axId val="575532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7554816"/>
        <c:crosses val="autoZero"/>
        <c:auto val="1"/>
        <c:lblAlgn val="ctr"/>
        <c:lblOffset val="100"/>
        <c:noMultiLvlLbl val="0"/>
      </c:catAx>
      <c:valAx>
        <c:axId val="575548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7553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9.4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9-41D5-A9E2-DE44489E10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11.8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9-41D5-A9E2-DE44489E10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9.8000000000000007</c:v>
                </c:pt>
                <c:pt idx="1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9-41D5-A9E2-DE44489E10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17</c:v>
                </c:pt>
                <c:pt idx="1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9-41D5-A9E2-DE44489E100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9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89-41D5-A9E2-DE44489E100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11.6</c:v>
                </c:pt>
                <c:pt idx="1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89-41D5-A9E2-DE44489E100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10.4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89-41D5-A9E2-DE44489E100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B95-4D62-A630-5675810B03F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B95-4D62-A630-5675810B03F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B95-4D62-A630-5675810B0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21</c:v>
                </c:pt>
                <c:pt idx="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89-41D5-A9E2-DE44489E1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7825152"/>
        <c:axId val="57826688"/>
      </c:barChart>
      <c:catAx>
        <c:axId val="5782515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826688"/>
        <c:crosses val="autoZero"/>
        <c:auto val="1"/>
        <c:lblAlgn val="ctr"/>
        <c:lblOffset val="100"/>
        <c:tickLblSkip val="1"/>
        <c:noMultiLvlLbl val="0"/>
      </c:catAx>
      <c:valAx>
        <c:axId val="578266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7825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7-49EA-8651-39BA4DD21F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7-49EA-8651-39BA4DD21F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7-49EA-8651-39BA4DD21F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57-49EA-8651-39BA4DD21FC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057-49EA-8651-39BA4DD21FC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B057-49EA-8651-39BA4DD21FC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B057-49EA-8651-39BA4DD21FC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D73-4458-9854-2ED27E75D40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B057-49EA-8651-39BA4DD21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7977088"/>
        <c:axId val="57987072"/>
      </c:barChart>
      <c:catAx>
        <c:axId val="57977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7987072"/>
        <c:crosses val="autoZero"/>
        <c:auto val="1"/>
        <c:lblAlgn val="ctr"/>
        <c:lblOffset val="100"/>
        <c:noMultiLvlLbl val="0"/>
      </c:catAx>
      <c:valAx>
        <c:axId val="57987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7977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57-4865-B127-EE4BFDDCAB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57-4865-B127-EE4BFDDCAB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57-4865-B127-EE4BFDDCAB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15.7</c:v>
                </c:pt>
                <c:pt idx="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C-46BE-851F-62F4960E67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57-4865-B127-EE4BFDDCAB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57-4865-B127-EE4BFDDCAB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57-4865-B127-EE4BFDDCAB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17.899999999999999</c:v>
                </c:pt>
                <c:pt idx="1">
                  <c:v>25.7</c:v>
                </c:pt>
                <c:pt idx="2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C-46BE-851F-62F4960E67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57-4865-B127-EE4BFDDCAB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57-4865-B127-EE4BFDDCAB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A57-4865-B127-EE4BFDDCAB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12.6</c:v>
                </c:pt>
                <c:pt idx="1">
                  <c:v>16.5</c:v>
                </c:pt>
                <c:pt idx="2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C-46BE-851F-62F4960E67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57-4865-B127-EE4BFDDCAB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A57-4865-B127-EE4BFDDCAB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57-4865-B127-EE4BFDDCAB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18.899999999999999</c:v>
                </c:pt>
                <c:pt idx="1">
                  <c:v>12.5</c:v>
                </c:pt>
                <c:pt idx="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3C-46BE-851F-62F4960E67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57-4865-B127-EE4BFDDCAB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A57-4865-B127-EE4BFDDCAB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A57-4865-B127-EE4BFDDCAB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C-46BE-851F-62F4960E67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A57-4865-B127-EE4BFDDCAB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A57-4865-B127-EE4BFDDCAB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A57-4865-B127-EE4BFDDCAB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3C-46BE-851F-62F4960E67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A57-4865-B127-EE4BFDDCAB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A57-4865-B127-EE4BFDDCAB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A57-4865-B127-EE4BFDDCAB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20.8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3C-46BE-851F-62F4960E6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169088"/>
        <c:axId val="4498560"/>
      </c:barChart>
      <c:catAx>
        <c:axId val="41690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98560"/>
        <c:crosses val="autoZero"/>
        <c:auto val="1"/>
        <c:lblAlgn val="ctr"/>
        <c:lblOffset val="100"/>
        <c:tickLblSkip val="1"/>
        <c:noMultiLvlLbl val="0"/>
      </c:catAx>
      <c:valAx>
        <c:axId val="44985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1690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00-44BB-BA65-6457CFE9F7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6-49E3-BE4C-CA67595B5B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00-44BB-BA65-6457CFE9F7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76-49E3-BE4C-CA67595B5B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800-44BB-BA65-6457CFE9F7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76-49E3-BE4C-CA67595B5B5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00-44BB-BA65-6457CFE9F7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76-49E3-BE4C-CA67595B5B5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800-44BB-BA65-6457CFE9F7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76-49E3-BE4C-CA67595B5B5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00-44BB-BA65-6457CFE9F7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CF76-49E3-BE4C-CA67595B5B5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800-44BB-BA65-6457CFE9F79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CF76-49E3-BE4C-CA67595B5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6795520"/>
        <c:axId val="56798208"/>
      </c:barChart>
      <c:catAx>
        <c:axId val="56795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6798208"/>
        <c:crosses val="autoZero"/>
        <c:auto val="1"/>
        <c:lblAlgn val="ctr"/>
        <c:lblOffset val="100"/>
        <c:noMultiLvlLbl val="0"/>
      </c:catAx>
      <c:valAx>
        <c:axId val="567982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6795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27-4775-96BC-16065E3D41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27-4775-96BC-16065E3D41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727-4775-96BC-16065E3D4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10.3</c:v>
                </c:pt>
                <c:pt idx="1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C-46BE-851F-62F4960E67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727-4775-96BC-16065E3D41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727-4775-96BC-16065E3D41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727-4775-96BC-16065E3D4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17.899999999999999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C-46BE-851F-62F4960E67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727-4775-96BC-16065E3D41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727-4775-96BC-16065E3D41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727-4775-96BC-16065E3D4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12.6</c:v>
                </c:pt>
                <c:pt idx="1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C-46BE-851F-62F4960E67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727-4775-96BC-16065E3D41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727-4775-96BC-16065E3D41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727-4775-96BC-16065E3D4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18.899999999999999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3C-46BE-851F-62F4960E67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727-4775-96BC-16065E3D41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727-4775-96BC-16065E3D41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727-4775-96BC-16065E3D4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12.7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C-46BE-851F-62F4960E67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727-4775-96BC-16065E3D41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727-4775-96BC-16065E3D41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727-4775-96BC-16065E3D4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4.9000000000000004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3C-46BE-851F-62F4960E67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727-4775-96BC-16065E3D415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727-4775-96BC-16065E3D415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727-4775-96BC-16065E3D41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Население  России</c:v>
                </c:pt>
                <c:pt idx="1">
                  <c:v>Интернет в целом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20.8</c:v>
                </c:pt>
                <c:pt idx="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3C-46BE-851F-62F4960E6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58108928"/>
        <c:axId val="58118912"/>
      </c:barChart>
      <c:catAx>
        <c:axId val="581089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8118912"/>
        <c:crosses val="autoZero"/>
        <c:auto val="1"/>
        <c:lblAlgn val="ctr"/>
        <c:lblOffset val="100"/>
        <c:tickLblSkip val="1"/>
        <c:noMultiLvlLbl val="0"/>
      </c:catAx>
      <c:valAx>
        <c:axId val="58118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81089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B17-4D94-84E5-AEC04EE203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6-49E3-BE4C-CA67595B5B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B17-4D94-84E5-AEC04EE203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76-49E3-BE4C-CA67595B5B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B17-4D94-84E5-AEC04EE203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76-49E3-BE4C-CA67595B5B5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17-4D94-84E5-AEC04EE203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76-49E3-BE4C-CA67595B5B5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B17-4D94-84E5-AEC04EE203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76-49E3-BE4C-CA67595B5B5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B17-4D94-84E5-AEC04EE203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CF76-49E3-BE4C-CA67595B5B5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B17-4D94-84E5-AEC04EE203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CF76-49E3-BE4C-CA67595B5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8312192"/>
        <c:axId val="58313728"/>
      </c:barChart>
      <c:catAx>
        <c:axId val="58312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8313728"/>
        <c:crosses val="autoZero"/>
        <c:auto val="1"/>
        <c:lblAlgn val="ctr"/>
        <c:lblOffset val="100"/>
        <c:noMultiLvlLbl val="0"/>
      </c:catAx>
      <c:valAx>
        <c:axId val="583137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8312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25/04/2017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2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46702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1106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90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9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88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7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80799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1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4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7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44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9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0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5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9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5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8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20163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19593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6023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95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27785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5522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889777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2507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603026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92943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357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349789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792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50759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20280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318555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0860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57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5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624673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26773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8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528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255433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027799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96474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77201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107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Drive.ru</a:t>
            </a:r>
            <a:br>
              <a:rPr lang="en-US" dirty="0" smtClean="0"/>
            </a:br>
            <a:r>
              <a:rPr lang="ru-RU" dirty="0" smtClean="0"/>
              <a:t>Март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8468060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dirty="0" smtClean="0">
                <a:latin typeface="Arial" panose="020B0604020202020204" pitchFamily="34" charset="0"/>
              </a:rPr>
              <a:t>Структура аудитории Drive.ru,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err="1" smtClean="0"/>
              <a:t>Россия</a:t>
            </a:r>
            <a:r>
              <a:rPr lang="en-US" dirty="0" smtClean="0"/>
              <a:t> 0+, </a:t>
            </a:r>
            <a:r>
              <a:rPr lang="en-US" dirty="0" err="1" smtClean="0"/>
              <a:t>Март</a:t>
            </a:r>
            <a:r>
              <a:rPr lang="en-US" dirty="0" smtClean="0"/>
              <a:t> 2017, % </a:t>
            </a:r>
            <a:r>
              <a:rPr lang="en-US" dirty="0" err="1" smtClean="0"/>
              <a:t>от</a:t>
            </a:r>
            <a:r>
              <a:rPr lang="en-US" dirty="0" smtClean="0"/>
              <a:t> Monthly Reach, % </a:t>
            </a:r>
            <a:r>
              <a:rPr lang="en-US" dirty="0" err="1" smtClean="0"/>
              <a:t>от</a:t>
            </a:r>
            <a:r>
              <a:rPr lang="en-US" dirty="0" smtClean="0"/>
              <a:t> Average Weekly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54753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6416649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78445"/>
              </p:ext>
            </p:extLst>
          </p:nvPr>
        </p:nvGraphicFramePr>
        <p:xfrm>
          <a:off x="390525" y="2146852"/>
          <a:ext cx="1238250" cy="31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39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21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Март 2017, % от Monthly Reach, % от Average Weekly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2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8154063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7478666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dirty="0" smtClean="0"/>
              <a:t>Россия 0+, Март 2017, </a:t>
            </a:r>
            <a:r>
              <a:rPr lang="en-US" sz="1400" dirty="0" smtClean="0"/>
              <a:t>Monthly Reach </a:t>
            </a:r>
            <a:r>
              <a:rPr lang="ru-RU" sz="1400" dirty="0" smtClean="0"/>
              <a:t>в </a:t>
            </a:r>
            <a:r>
              <a:rPr lang="ru-RU" sz="1400" dirty="0" err="1" smtClean="0"/>
              <a:t>тыс.чел</a:t>
            </a:r>
            <a:r>
              <a:rPr lang="ru-RU" sz="1400" dirty="0" smtClean="0"/>
              <a:t>., </a:t>
            </a:r>
            <a:r>
              <a:rPr lang="en-US" sz="1400" dirty="0" smtClean="0"/>
              <a:t>Affinity Index</a:t>
            </a:r>
          </a:p>
          <a:p>
            <a:r>
              <a:rPr lang="en-US" sz="1400" dirty="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4709213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5943153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dirty="0" err="1" smtClean="0"/>
              <a:t>Affinity</a:t>
            </a:r>
            <a:r>
              <a:rPr lang="ru-RU" dirty="0" smtClean="0"/>
              <a:t> </a:t>
            </a:r>
            <a:r>
              <a:rPr lang="ru-RU" dirty="0" err="1" smtClean="0"/>
              <a:t>Internet</a:t>
            </a:r>
            <a:r>
              <a:rPr lang="ru-RU" dirty="0" smtClean="0"/>
              <a:t>: отношение доли целевой группы в аудитории интернет-проекта за месяц (в %) </a:t>
            </a:r>
            <a:br>
              <a:rPr lang="ru-RU" dirty="0" smtClean="0"/>
            </a:br>
            <a:r>
              <a:rPr lang="ru-RU" dirty="0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Март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1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pPr eaLnBrk="1" hangingPunct="1"/>
            <a:r>
              <a:rPr lang="ru-RU" dirty="0">
                <a:latin typeface="Arial (Заголовки)"/>
              </a:rPr>
              <a:t>Аудитория </a:t>
            </a:r>
            <a:r>
              <a:rPr lang="en-US" dirty="0">
                <a:latin typeface="Arial (Заголовки)"/>
              </a:rPr>
              <a:t>Drive.ru</a:t>
            </a:r>
            <a:r>
              <a:rPr lang="ru-RU" dirty="0">
                <a:latin typeface="Arial (Заголовки)"/>
              </a:rPr>
              <a:t/>
            </a:r>
            <a:br>
              <a:rPr lang="ru-RU" dirty="0">
                <a:latin typeface="Arial (Заголовки)"/>
              </a:rPr>
            </a:br>
            <a:r>
              <a:rPr lang="ru-RU" dirty="0">
                <a:latin typeface="Arial (Заголовки)"/>
              </a:rPr>
              <a:t>Март 2017,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06643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403.5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326.4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149.3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127.2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39.0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размера выборки значение не является статистически валидным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223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dirty="0" smtClean="0"/>
              <a:t>Динамика аудитории </a:t>
            </a:r>
            <a:r>
              <a:rPr lang="en-US" dirty="0" smtClean="0"/>
              <a:t>Drive.ru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51134079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26294747"/>
              </p:ext>
            </p:extLst>
          </p:nvPr>
        </p:nvGraphicFramePr>
        <p:xfrm>
          <a:off x="6591300" y="1184275"/>
          <a:ext cx="2263776" cy="24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404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149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0557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4097409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8380930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8708323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7631933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7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6482748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7548183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2262102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6801091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6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7852127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7032471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6282236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5221154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15065</TotalTime>
  <Words>694</Words>
  <Application>Microsoft Office PowerPoint</Application>
  <PresentationFormat>Экран (4:3)</PresentationFormat>
  <Paragraphs>322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(Заголовки)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 Drive.ru Март 2017 </vt:lpstr>
      <vt:lpstr>Аудитория Drive.ru Март 2017,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Anastasia.Novoselova</cp:lastModifiedBy>
  <cp:revision>456</cp:revision>
  <dcterms:created xsi:type="dcterms:W3CDTF">2012-03-23T16:33:37Z</dcterms:created>
  <dcterms:modified xsi:type="dcterms:W3CDTF">2017-04-25T13:05:50Z</dcterms:modified>
</cp:coreProperties>
</file>