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Лист1!$A$2:$A$53</c:f>
              <c:numCache>
                <c:formatCode>[$-419]mmm\ \'yy;@</c:formatCode>
                <c:ptCount val="52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</c:numCache>
            </c:numRef>
          </c:cat>
          <c:val>
            <c:numRef>
              <c:f>Лист1!$B$2:$B$53</c:f>
              <c:numCache>
                <c:formatCode>0.0</c:formatCode>
                <c:ptCount val="52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  <c:pt idx="49">
                  <c:v>369</c:v>
                </c:pt>
                <c:pt idx="50">
                  <c:v>458.8</c:v>
                </c:pt>
                <c:pt idx="51">
                  <c:v>420.9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Лист1!$A$2:$A$53</c:f>
              <c:numCache>
                <c:formatCode>[$-419]mmm\ \'yy;@</c:formatCode>
                <c:ptCount val="52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</c:numCache>
            </c:numRef>
          </c:cat>
          <c:val>
            <c:numRef>
              <c:f>Лист1!$C$2:$C$53</c:f>
              <c:numCache>
                <c:formatCode>0.0</c:formatCode>
                <c:ptCount val="52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  <c:pt idx="49">
                  <c:v>154.69999999999999</c:v>
                </c:pt>
                <c:pt idx="50">
                  <c:v>170.2</c:v>
                </c:pt>
                <c:pt idx="51">
                  <c:v>152.6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984384"/>
        <c:axId val="174090880"/>
      </c:lineChart>
      <c:dateAx>
        <c:axId val="173984384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4090880"/>
        <c:crosses val="autoZero"/>
        <c:auto val="1"/>
        <c:lblOffset val="100"/>
        <c:baseTimeUnit val="months"/>
        <c:majorUnit val="1"/>
        <c:majorTimeUnit val="months"/>
      </c:dateAx>
      <c:valAx>
        <c:axId val="1740908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398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31.5</c:v>
                </c:pt>
                <c:pt idx="1">
                  <c:v>41.1</c:v>
                </c:pt>
                <c:pt idx="2">
                  <c:v>52.4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44.8</c:v>
                </c:pt>
                <c:pt idx="2">
                  <c:v>39.299999999999997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0478080"/>
        <c:axId val="220551424"/>
      </c:barChart>
      <c:catAx>
        <c:axId val="220478080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0551424"/>
        <c:crosses val="autoZero"/>
        <c:auto val="1"/>
        <c:lblAlgn val="ctr"/>
        <c:lblOffset val="100"/>
        <c:tickLblSkip val="1"/>
        <c:noMultiLvlLbl val="0"/>
      </c:catAx>
      <c:valAx>
        <c:axId val="2205514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047808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1571328"/>
        <c:axId val="221784320"/>
      </c:barChart>
      <c:catAx>
        <c:axId val="22157132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1784320"/>
        <c:crosses val="autoZero"/>
        <c:auto val="1"/>
        <c:lblAlgn val="ctr"/>
        <c:lblOffset val="100"/>
        <c:noMultiLvlLbl val="0"/>
      </c:catAx>
      <c:valAx>
        <c:axId val="221784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1571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31.5</c:v>
                </c:pt>
                <c:pt idx="1">
                  <c:v>41.6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42.6</c:v>
                </c:pt>
                <c:pt idx="1">
                  <c:v>44.7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19.7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3433856"/>
        <c:axId val="223713152"/>
      </c:barChart>
      <c:catAx>
        <c:axId val="223433856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713152"/>
        <c:crosses val="autoZero"/>
        <c:auto val="1"/>
        <c:lblAlgn val="ctr"/>
        <c:lblOffset val="100"/>
        <c:tickLblSkip val="1"/>
        <c:noMultiLvlLbl val="0"/>
      </c:catAx>
      <c:valAx>
        <c:axId val="2237131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34338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4923008"/>
        <c:axId val="224990720"/>
      </c:barChart>
      <c:catAx>
        <c:axId val="22492300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4990720"/>
        <c:crosses val="autoZero"/>
        <c:auto val="1"/>
        <c:lblAlgn val="ctr"/>
        <c:lblOffset val="100"/>
        <c:noMultiLvlLbl val="0"/>
      </c:catAx>
      <c:valAx>
        <c:axId val="224990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4923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General</c:formatCode>
                <c:ptCount val="16"/>
                <c:pt idx="2" formatCode="0.0">
                  <c:v>8.9</c:v>
                </c:pt>
                <c:pt idx="4" formatCode="0.0">
                  <c:v>19.399999999999999</c:v>
                </c:pt>
                <c:pt idx="5" formatCode="0.0">
                  <c:v>15.2</c:v>
                </c:pt>
                <c:pt idx="6" formatCode="0.0">
                  <c:v>32.1</c:v>
                </c:pt>
                <c:pt idx="7" formatCode="0.0">
                  <c:v>20.9</c:v>
                </c:pt>
                <c:pt idx="10" formatCode="0.0">
                  <c:v>9</c:v>
                </c:pt>
                <c:pt idx="12" formatCode="0.0">
                  <c:v>19.2</c:v>
                </c:pt>
                <c:pt idx="13" formatCode="0.0">
                  <c:v>14.8</c:v>
                </c:pt>
                <c:pt idx="14" formatCode="0.0">
                  <c:v>35.6</c:v>
                </c:pt>
                <c:pt idx="15" formatCode="0.0">
                  <c:v>17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9019008"/>
        <c:axId val="229047296"/>
      </c:bubbleChart>
      <c:valAx>
        <c:axId val="22901900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9047296"/>
        <c:crosses val="autoZero"/>
        <c:crossBetween val="midCat"/>
      </c:valAx>
      <c:valAx>
        <c:axId val="229047296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901900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General</c:formatCode>
                <c:ptCount val="14"/>
                <c:pt idx="0" formatCode="0.0">
                  <c:v>8.3000000000000007</c:v>
                </c:pt>
                <c:pt idx="2" formatCode="0.0">
                  <c:v>8</c:v>
                </c:pt>
                <c:pt idx="3" formatCode="0.0">
                  <c:v>10.1</c:v>
                </c:pt>
                <c:pt idx="4" formatCode="0.0">
                  <c:v>15.8</c:v>
                </c:pt>
                <c:pt idx="5" formatCode="0.0">
                  <c:v>36.799999999999997</c:v>
                </c:pt>
                <c:pt idx="6" formatCode="0.0">
                  <c:v>20.399999999999999</c:v>
                </c:pt>
                <c:pt idx="7" formatCode="0.0">
                  <c:v>8.8000000000000007</c:v>
                </c:pt>
                <c:pt idx="9" formatCode="0.0">
                  <c:v>6.9</c:v>
                </c:pt>
                <c:pt idx="10" formatCode="0.0">
                  <c:v>12.3</c:v>
                </c:pt>
                <c:pt idx="11" formatCode="0.0">
                  <c:v>15.6</c:v>
                </c:pt>
                <c:pt idx="12" formatCode="0.0">
                  <c:v>36.5</c:v>
                </c:pt>
                <c:pt idx="13" formatCode="0.0">
                  <c:v>19.2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34467712"/>
        <c:axId val="234498688"/>
      </c:bubbleChart>
      <c:valAx>
        <c:axId val="23446771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34498688"/>
        <c:crosses val="autoZero"/>
        <c:crossBetween val="midCat"/>
      </c:valAx>
      <c:valAx>
        <c:axId val="234498688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344677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71.400000000000006</c:v>
                </c:pt>
                <c:pt idx="1">
                  <c:v>149.80000000000001</c:v>
                </c:pt>
                <c:pt idx="2">
                  <c:v>62.4</c:v>
                </c:pt>
                <c:pt idx="3">
                  <c:v>80.599999999999994</c:v>
                </c:pt>
                <c:pt idx="5">
                  <c:v>37.700000000000003</c:v>
                </c:pt>
                <c:pt idx="9">
                  <c:v>80.7</c:v>
                </c:pt>
                <c:pt idx="10">
                  <c:v>153.69999999999999</c:v>
                </c:pt>
                <c:pt idx="11">
                  <c:v>65.5</c:v>
                </c:pt>
                <c:pt idx="12">
                  <c:v>51.6</c:v>
                </c:pt>
                <c:pt idx="13">
                  <c:v>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70757888"/>
        <c:axId val="270759808"/>
      </c:barChart>
      <c:catAx>
        <c:axId val="27075788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70759808"/>
        <c:crosses val="autoZero"/>
        <c:auto val="1"/>
        <c:lblAlgn val="ctr"/>
        <c:lblOffset val="100"/>
        <c:noMultiLvlLbl val="0"/>
      </c:catAx>
      <c:valAx>
        <c:axId val="27075980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7075788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180</c:v>
                </c:pt>
                <c:pt idx="1">
                  <c:v>303</c:v>
                </c:pt>
                <c:pt idx="2">
                  <c:v>151</c:v>
                </c:pt>
                <c:pt idx="3">
                  <c:v>113</c:v>
                </c:pt>
                <c:pt idx="5">
                  <c:v>77</c:v>
                </c:pt>
                <c:pt idx="9">
                  <c:v>188</c:v>
                </c:pt>
                <c:pt idx="10">
                  <c:v>205</c:v>
                </c:pt>
                <c:pt idx="11">
                  <c:v>119</c:v>
                </c:pt>
                <c:pt idx="12">
                  <c:v>62</c:v>
                </c:pt>
                <c:pt idx="13">
                  <c:v>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73487744"/>
        <c:axId val="273726464"/>
      </c:barChart>
      <c:catAx>
        <c:axId val="273487744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73726464"/>
        <c:crossesAt val="100"/>
        <c:auto val="1"/>
        <c:lblAlgn val="ctr"/>
        <c:lblOffset val="100"/>
        <c:noMultiLvlLbl val="0"/>
      </c:catAx>
      <c:valAx>
        <c:axId val="273726464"/>
        <c:scaling>
          <c:orientation val="minMax"/>
          <c:min val="-150"/>
        </c:scaling>
        <c:delete val="1"/>
        <c:axPos val="t"/>
        <c:numFmt formatCode="0" sourceLinked="1"/>
        <c:majorTickMark val="out"/>
        <c:minorTickMark val="none"/>
        <c:tickLblPos val="none"/>
        <c:crossAx val="27348774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71.400000000000006</c:v>
                </c:pt>
                <c:pt idx="1">
                  <c:v>149.80000000000001</c:v>
                </c:pt>
                <c:pt idx="2">
                  <c:v>62.4</c:v>
                </c:pt>
                <c:pt idx="3">
                  <c:v>80.599999999999994</c:v>
                </c:pt>
                <c:pt idx="5">
                  <c:v>37.700000000000003</c:v>
                </c:pt>
                <c:pt idx="9">
                  <c:v>80.7</c:v>
                </c:pt>
                <c:pt idx="10">
                  <c:v>153.69999999999999</c:v>
                </c:pt>
                <c:pt idx="11">
                  <c:v>65.5</c:v>
                </c:pt>
                <c:pt idx="12">
                  <c:v>51.6</c:v>
                </c:pt>
                <c:pt idx="13">
                  <c:v>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84888448"/>
        <c:axId val="284926720"/>
      </c:barChart>
      <c:catAx>
        <c:axId val="28488844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84926720"/>
        <c:crosses val="autoZero"/>
        <c:auto val="1"/>
        <c:lblAlgn val="ctr"/>
        <c:lblOffset val="100"/>
        <c:noMultiLvlLbl val="0"/>
      </c:catAx>
      <c:valAx>
        <c:axId val="2849267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848884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151</c:v>
                </c:pt>
                <c:pt idx="1">
                  <c:v>275</c:v>
                </c:pt>
                <c:pt idx="2">
                  <c:v>145</c:v>
                </c:pt>
                <c:pt idx="3">
                  <c:v>144</c:v>
                </c:pt>
                <c:pt idx="5">
                  <c:v>69</c:v>
                </c:pt>
                <c:pt idx="9">
                  <c:v>125</c:v>
                </c:pt>
                <c:pt idx="10">
                  <c:v>146</c:v>
                </c:pt>
                <c:pt idx="11">
                  <c:v>91</c:v>
                </c:pt>
                <c:pt idx="12">
                  <c:v>95</c:v>
                </c:pt>
                <c:pt idx="13">
                  <c:v>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86610560"/>
        <c:axId val="286612480"/>
      </c:barChart>
      <c:catAx>
        <c:axId val="286610560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86612480"/>
        <c:crossesAt val="100"/>
        <c:auto val="1"/>
        <c:lblAlgn val="ctr"/>
        <c:lblOffset val="100"/>
        <c:noMultiLvlLbl val="0"/>
      </c:catAx>
      <c:valAx>
        <c:axId val="28661248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866105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11.2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</c:v>
                </c:pt>
                <c:pt idx="2">
                  <c:v>35.6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10.199999999999999</c:v>
                </c:pt>
                <c:pt idx="2">
                  <c:v>14.8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13.3</c:v>
                </c:pt>
                <c:pt idx="2">
                  <c:v>19.2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1158272"/>
        <c:axId val="181160192"/>
      </c:barChart>
      <c:catAx>
        <c:axId val="18115827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160192"/>
        <c:crosses val="autoZero"/>
        <c:auto val="1"/>
        <c:lblAlgn val="ctr"/>
        <c:lblOffset val="100"/>
        <c:tickLblSkip val="1"/>
        <c:noMultiLvlLbl val="0"/>
      </c:catAx>
      <c:valAx>
        <c:axId val="18116019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1158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16.5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3732480"/>
        <c:axId val="183875840"/>
      </c:barChart>
      <c:catAx>
        <c:axId val="1837324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3875840"/>
        <c:crosses val="autoZero"/>
        <c:auto val="1"/>
        <c:lblAlgn val="ctr"/>
        <c:lblOffset val="100"/>
        <c:noMultiLvlLbl val="0"/>
      </c:catAx>
      <c:valAx>
        <c:axId val="183875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3732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9.4</c:v>
                </c:pt>
                <c:pt idx="1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11.8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9.8000000000000007</c:v>
                </c:pt>
                <c:pt idx="1">
                  <c:v>10.5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17</c:v>
                </c:pt>
                <c:pt idx="1">
                  <c:v>13.6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12.2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10.4</c:v>
                </c:pt>
                <c:pt idx="1">
                  <c:v>11.4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21</c:v>
                </c:pt>
                <c:pt idx="1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7320576"/>
        <c:axId val="187518336"/>
      </c:barChart>
      <c:catAx>
        <c:axId val="18732057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518336"/>
        <c:crosses val="autoZero"/>
        <c:auto val="1"/>
        <c:lblAlgn val="ctr"/>
        <c:lblOffset val="100"/>
        <c:tickLblSkip val="1"/>
        <c:noMultiLvlLbl val="0"/>
      </c:catAx>
      <c:valAx>
        <c:axId val="18751833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7320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4879872"/>
        <c:axId val="194947712"/>
      </c:barChart>
      <c:catAx>
        <c:axId val="1948798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4947712"/>
        <c:crosses val="autoZero"/>
        <c:auto val="1"/>
        <c:lblAlgn val="ctr"/>
        <c:lblOffset val="100"/>
        <c:noMultiLvlLbl val="0"/>
      </c:catAx>
      <c:valAx>
        <c:axId val="194947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4879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15.3</c:v>
                </c:pt>
                <c:pt idx="2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</c:v>
                </c:pt>
                <c:pt idx="1">
                  <c:v>25.1</c:v>
                </c:pt>
                <c:pt idx="2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13.1</c:v>
                </c:pt>
                <c:pt idx="1">
                  <c:v>17</c:v>
                </c:pt>
                <c:pt idx="2">
                  <c:v>15.6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12.9</c:v>
                </c:pt>
                <c:pt idx="2">
                  <c:v>12.3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13.4</c:v>
                </c:pt>
                <c:pt idx="2">
                  <c:v>6.9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8.5</c:v>
                </c:pt>
                <c:pt idx="2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98999040"/>
        <c:axId val="199471872"/>
      </c:barChart>
      <c:catAx>
        <c:axId val="19899904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9471872"/>
        <c:crosses val="autoZero"/>
        <c:auto val="1"/>
        <c:lblAlgn val="ctr"/>
        <c:lblOffset val="100"/>
        <c:tickLblSkip val="1"/>
        <c:noMultiLvlLbl val="0"/>
      </c:catAx>
      <c:valAx>
        <c:axId val="1994718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89990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1486336"/>
        <c:axId val="201631232"/>
      </c:barChart>
      <c:catAx>
        <c:axId val="20148633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1631232"/>
        <c:crosses val="autoZero"/>
        <c:auto val="1"/>
        <c:lblAlgn val="ctr"/>
        <c:lblOffset val="100"/>
        <c:noMultiLvlLbl val="0"/>
      </c:catAx>
      <c:valAx>
        <c:axId val="2016312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1486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10.199999999999999</c:v>
                </c:pt>
                <c:pt idx="1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17.8</c:v>
                </c:pt>
                <c:pt idx="1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13.1</c:v>
                </c:pt>
                <c:pt idx="1">
                  <c:v>16.600000000000001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19.7</c:v>
                </c:pt>
                <c:pt idx="1">
                  <c:v>12.8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12.6</c:v>
                </c:pt>
                <c:pt idx="1">
                  <c:v>13.5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4.9000000000000004</c:v>
                </c:pt>
                <c:pt idx="1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20</c:v>
                </c:pt>
                <c:pt idx="1">
                  <c:v>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15536768"/>
        <c:axId val="215538304"/>
      </c:barChart>
      <c:catAx>
        <c:axId val="21553676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5538304"/>
        <c:crosses val="autoZero"/>
        <c:auto val="1"/>
        <c:lblAlgn val="ctr"/>
        <c:lblOffset val="100"/>
        <c:tickLblSkip val="1"/>
        <c:noMultiLvlLbl val="0"/>
      </c:catAx>
      <c:valAx>
        <c:axId val="2155383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155367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8638592"/>
        <c:axId val="218662016"/>
      </c:barChart>
      <c:catAx>
        <c:axId val="21863859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8662016"/>
        <c:crosses val="autoZero"/>
        <c:auto val="1"/>
        <c:lblAlgn val="ctr"/>
        <c:lblOffset val="100"/>
        <c:noMultiLvlLbl val="0"/>
      </c:catAx>
      <c:valAx>
        <c:axId val="2186620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8638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60BB2-1635-4E42-AE13-D08A6F97CFE9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1ED95-5762-4293-B3AD-02809688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3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A48B654-418B-445D-A6A4-2D88D86832A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A48B654-418B-445D-A6A4-2D88D86832A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48B654-418B-445D-A6A4-2D88D86832A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48B654-418B-445D-A6A4-2D88D86832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A48B654-418B-445D-A6A4-2D88D86832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96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6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31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57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73179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6A48B654-418B-445D-A6A4-2D88D86832AF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/>
            </a:r>
            <a:br>
              <a:rPr lang="en-US" dirty="0" smtClean="0">
                <a:latin typeface="Arial"/>
              </a:rPr>
            </a:br>
            <a:r>
              <a:rPr lang="en-US" dirty="0" smtClean="0">
                <a:latin typeface="Arial"/>
              </a:rPr>
              <a:t>Drive.ru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Февраль 2017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0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966676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Февраль 2017, % от Monthly Reach, % от Average Weekly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8451"/>
              </p:ext>
            </p:extLst>
          </p:nvPr>
        </p:nvGraphicFramePr>
        <p:xfrm>
          <a:off x="390525" y="2146853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7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3977909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46845"/>
              </p:ext>
            </p:extLst>
          </p:nvPr>
        </p:nvGraphicFramePr>
        <p:xfrm>
          <a:off x="390525" y="2146853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Февраль 2017, % от Monthly Reach, % от Average Weekly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2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232867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44595188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Февраль 2017,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2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5021766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8978686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Февраль 2017,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8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17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Февраль 2017,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482215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420.9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365.2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152.6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136.5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164752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8360283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01369897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421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153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1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540223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3196263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3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928271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1469245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2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0589197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4322393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1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265039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4681289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4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7283554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3075669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4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165297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4279121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9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WebIndex_Theme_mediascope</Template>
  <TotalTime>6</TotalTime>
  <Words>697</Words>
  <Application>Microsoft Office PowerPoint</Application>
  <PresentationFormat>Экран (4:3)</PresentationFormat>
  <Paragraphs>325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WebIndex_Theme_mediascope</vt:lpstr>
      <vt:lpstr>Grey Box Masters</vt:lpstr>
      <vt:lpstr>NO Grey Box Masters</vt:lpstr>
      <vt:lpstr>GRID LAYOUT</vt:lpstr>
      <vt:lpstr>1_3. TNS 4x3 Monitor Template</vt:lpstr>
      <vt:lpstr>Аудитория  Drive.ru Февраль 2017 </vt:lpstr>
      <vt:lpstr>Аудитория Drive.ru Февраль 2017,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Февраль 2017 </dc:title>
  <dc:creator>Natalya Shavlova</dc:creator>
  <cp:lastModifiedBy>Natalya Shavlova</cp:lastModifiedBy>
  <cp:revision>6</cp:revision>
  <dcterms:created xsi:type="dcterms:W3CDTF">2017-03-21T14:01:37Z</dcterms:created>
  <dcterms:modified xsi:type="dcterms:W3CDTF">2017-03-24T08:54:03Z</dcterms:modified>
</cp:coreProperties>
</file>