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Лист1!$A$2:$A$52</c:f>
              <c:numCache>
                <c:formatCode>[$-419]mmm\ \'yy;@</c:formatCode>
                <c:ptCount val="51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</c:numCache>
            </c:numRef>
          </c:cat>
          <c:val>
            <c:numRef>
              <c:f>Лист1!$B$2:$B$52</c:f>
              <c:numCache>
                <c:formatCode>0.0</c:formatCode>
                <c:ptCount val="51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  <c:pt idx="48">
                  <c:v>473.9</c:v>
                </c:pt>
                <c:pt idx="49">
                  <c:v>369</c:v>
                </c:pt>
                <c:pt idx="50">
                  <c:v>458.8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Лист1!$A$2:$A$52</c:f>
              <c:numCache>
                <c:formatCode>[$-419]mmm\ \'yy;@</c:formatCode>
                <c:ptCount val="51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</c:numCache>
            </c:numRef>
          </c:cat>
          <c:val>
            <c:numRef>
              <c:f>Лист1!$C$2:$C$52</c:f>
              <c:numCache>
                <c:formatCode>0.0</c:formatCode>
                <c:ptCount val="51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  <c:pt idx="48">
                  <c:v>183.3</c:v>
                </c:pt>
                <c:pt idx="49">
                  <c:v>154.69999999999999</c:v>
                </c:pt>
                <c:pt idx="50">
                  <c:v>170.2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89248"/>
        <c:axId val="157956736"/>
      </c:lineChart>
      <c:dateAx>
        <c:axId val="4038924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956736"/>
        <c:crosses val="autoZero"/>
        <c:auto val="1"/>
        <c:lblOffset val="100"/>
        <c:baseTimeUnit val="months"/>
        <c:majorUnit val="1"/>
        <c:majorTimeUnit val="months"/>
      </c:dateAx>
      <c:valAx>
        <c:axId val="1579567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038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31.9</c:v>
                </c:pt>
                <c:pt idx="1">
                  <c:v>41.5</c:v>
                </c:pt>
                <c:pt idx="2">
                  <c:v>37.4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42.5</c:v>
                </c:pt>
                <c:pt idx="1">
                  <c:v>44.6</c:v>
                </c:pt>
                <c:pt idx="2">
                  <c:v>47.7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72001152"/>
        <c:axId val="172002688"/>
      </c:barChart>
      <c:catAx>
        <c:axId val="172001152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2002688"/>
        <c:crosses val="autoZero"/>
        <c:auto val="1"/>
        <c:lblAlgn val="ctr"/>
        <c:lblOffset val="100"/>
        <c:tickLblSkip val="1"/>
        <c:noMultiLvlLbl val="0"/>
      </c:catAx>
      <c:valAx>
        <c:axId val="1720026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200115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2022784"/>
        <c:axId val="184562432"/>
      </c:barChart>
      <c:catAx>
        <c:axId val="17202278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4562432"/>
        <c:crosses val="autoZero"/>
        <c:auto val="1"/>
        <c:lblAlgn val="ctr"/>
        <c:lblOffset val="100"/>
        <c:noMultiLvlLbl val="0"/>
      </c:catAx>
      <c:valAx>
        <c:axId val="1845624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2022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31.9</c:v>
                </c:pt>
                <c:pt idx="1">
                  <c:v>41.5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42.5</c:v>
                </c:pt>
                <c:pt idx="1">
                  <c:v>44.8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19.7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84910592"/>
        <c:axId val="184912128"/>
      </c:barChart>
      <c:catAx>
        <c:axId val="184910592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912128"/>
        <c:crosses val="autoZero"/>
        <c:auto val="1"/>
        <c:lblAlgn val="ctr"/>
        <c:lblOffset val="100"/>
        <c:tickLblSkip val="1"/>
        <c:noMultiLvlLbl val="0"/>
      </c:catAx>
      <c:valAx>
        <c:axId val="1849121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49105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5038720"/>
        <c:axId val="185040256"/>
      </c:barChart>
      <c:catAx>
        <c:axId val="18503872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5040256"/>
        <c:crosses val="autoZero"/>
        <c:auto val="1"/>
        <c:lblAlgn val="ctr"/>
        <c:lblOffset val="100"/>
        <c:noMultiLvlLbl val="0"/>
      </c:catAx>
      <c:valAx>
        <c:axId val="1850402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5038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bubbleSize>
            <c:numRef>
              <c:f>Лист1!$C$2:$C$17</c:f>
              <c:numCache>
                <c:formatCode>General</c:formatCode>
                <c:ptCount val="16"/>
                <c:pt idx="2" formatCode="0.0">
                  <c:v>7.8</c:v>
                </c:pt>
                <c:pt idx="4" formatCode="0.0">
                  <c:v>18.5</c:v>
                </c:pt>
                <c:pt idx="5" formatCode="0.0">
                  <c:v>9.5</c:v>
                </c:pt>
                <c:pt idx="6" formatCode="0.0">
                  <c:v>33.299999999999997</c:v>
                </c:pt>
                <c:pt idx="7" formatCode="0.0">
                  <c:v>20.5</c:v>
                </c:pt>
                <c:pt idx="10" formatCode="0.0">
                  <c:v>10.3</c:v>
                </c:pt>
                <c:pt idx="12" formatCode="0.0">
                  <c:v>16.3</c:v>
                </c:pt>
                <c:pt idx="13" formatCode="0.0">
                  <c:v>7.4</c:v>
                </c:pt>
                <c:pt idx="14" formatCode="0.0">
                  <c:v>30.2</c:v>
                </c:pt>
                <c:pt idx="15" formatCode="0.0">
                  <c:v>20.9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5083392"/>
        <c:axId val="185084928"/>
      </c:bubbleChart>
      <c:valAx>
        <c:axId val="18508339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85084928"/>
        <c:crosses val="autoZero"/>
        <c:crossBetween val="midCat"/>
      </c:valAx>
      <c:valAx>
        <c:axId val="185084928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8508339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Лист1!$C$2:$C$15</c:f>
              <c:numCache>
                <c:formatCode>General</c:formatCode>
                <c:ptCount val="14"/>
                <c:pt idx="0" formatCode="0.0">
                  <c:v>4.3</c:v>
                </c:pt>
                <c:pt idx="2" formatCode="0.0">
                  <c:v>13.1</c:v>
                </c:pt>
                <c:pt idx="3" formatCode="0.0">
                  <c:v>6.7</c:v>
                </c:pt>
                <c:pt idx="4" formatCode="0.0">
                  <c:v>25.1</c:v>
                </c:pt>
                <c:pt idx="5" formatCode="0.0">
                  <c:v>29.4</c:v>
                </c:pt>
                <c:pt idx="6" formatCode="0.0">
                  <c:v>15</c:v>
                </c:pt>
                <c:pt idx="7" formatCode="0.0">
                  <c:v>3.8</c:v>
                </c:pt>
                <c:pt idx="9" formatCode="0.0">
                  <c:v>17</c:v>
                </c:pt>
                <c:pt idx="10" formatCode="0.0">
                  <c:v>8.1999999999999993</c:v>
                </c:pt>
                <c:pt idx="11" formatCode="0.0">
                  <c:v>25.4</c:v>
                </c:pt>
                <c:pt idx="12" formatCode="0.0">
                  <c:v>25.3</c:v>
                </c:pt>
                <c:pt idx="13" formatCode="0.0">
                  <c:v>13.2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3052416"/>
        <c:axId val="42939520"/>
      </c:bubbleChart>
      <c:valAx>
        <c:axId val="4305241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2939520"/>
        <c:crosses val="autoZero"/>
        <c:crossBetween val="midCat"/>
      </c:valAx>
      <c:valAx>
        <c:axId val="42939520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305241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95.8</c:v>
                </c:pt>
                <c:pt idx="1">
                  <c:v>138.4</c:v>
                </c:pt>
                <c:pt idx="2">
                  <c:v>34.200000000000003</c:v>
                </c:pt>
                <c:pt idx="3">
                  <c:v>74.7</c:v>
                </c:pt>
                <c:pt idx="5">
                  <c:v>47.5</c:v>
                </c:pt>
                <c:pt idx="9">
                  <c:v>60.5</c:v>
                </c:pt>
                <c:pt idx="10">
                  <c:v>116.2</c:v>
                </c:pt>
                <c:pt idx="11">
                  <c:v>116.3</c:v>
                </c:pt>
                <c:pt idx="12">
                  <c:v>37.700000000000003</c:v>
                </c:pt>
                <c:pt idx="13">
                  <c:v>77.900000000000006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3116800"/>
        <c:axId val="185139200"/>
      </c:barChart>
      <c:catAx>
        <c:axId val="4311680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5139200"/>
        <c:crosses val="autoZero"/>
        <c:auto val="1"/>
        <c:lblAlgn val="ctr"/>
        <c:lblOffset val="100"/>
        <c:noMultiLvlLbl val="0"/>
      </c:catAx>
      <c:valAx>
        <c:axId val="18513920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311680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214</c:v>
                </c:pt>
                <c:pt idx="1">
                  <c:v>258</c:v>
                </c:pt>
                <c:pt idx="2">
                  <c:v>77</c:v>
                </c:pt>
                <c:pt idx="3">
                  <c:v>96</c:v>
                </c:pt>
                <c:pt idx="5">
                  <c:v>89</c:v>
                </c:pt>
                <c:pt idx="9">
                  <c:v>129</c:v>
                </c:pt>
                <c:pt idx="10">
                  <c:v>143</c:v>
                </c:pt>
                <c:pt idx="11">
                  <c:v>184</c:v>
                </c:pt>
                <c:pt idx="12">
                  <c:v>41</c:v>
                </c:pt>
                <c:pt idx="13">
                  <c:v>133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85234944"/>
        <c:axId val="185236480"/>
      </c:barChart>
      <c:catAx>
        <c:axId val="185234944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85236480"/>
        <c:crossesAt val="100"/>
        <c:auto val="1"/>
        <c:lblAlgn val="ctr"/>
        <c:lblOffset val="100"/>
        <c:noMultiLvlLbl val="0"/>
      </c:catAx>
      <c:valAx>
        <c:axId val="185236480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8523494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95.8</c:v>
                </c:pt>
                <c:pt idx="1">
                  <c:v>138.4</c:v>
                </c:pt>
                <c:pt idx="2">
                  <c:v>34.200000000000003</c:v>
                </c:pt>
                <c:pt idx="3">
                  <c:v>74.7</c:v>
                </c:pt>
                <c:pt idx="5">
                  <c:v>47.5</c:v>
                </c:pt>
                <c:pt idx="9">
                  <c:v>60.5</c:v>
                </c:pt>
                <c:pt idx="10">
                  <c:v>116.2</c:v>
                </c:pt>
                <c:pt idx="11">
                  <c:v>116.3</c:v>
                </c:pt>
                <c:pt idx="12">
                  <c:v>37.700000000000003</c:v>
                </c:pt>
                <c:pt idx="13">
                  <c:v>77.900000000000006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2353024"/>
        <c:axId val="42354560"/>
      </c:barChart>
      <c:catAx>
        <c:axId val="4235302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2354560"/>
        <c:crosses val="autoZero"/>
        <c:auto val="1"/>
        <c:lblAlgn val="ctr"/>
        <c:lblOffset val="100"/>
        <c:noMultiLvlLbl val="0"/>
      </c:catAx>
      <c:valAx>
        <c:axId val="4235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235302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179</c:v>
                </c:pt>
                <c:pt idx="1">
                  <c:v>227</c:v>
                </c:pt>
                <c:pt idx="2">
                  <c:v>75</c:v>
                </c:pt>
                <c:pt idx="3">
                  <c:v>120</c:v>
                </c:pt>
                <c:pt idx="5">
                  <c:v>81</c:v>
                </c:pt>
                <c:pt idx="9">
                  <c:v>86</c:v>
                </c:pt>
                <c:pt idx="10">
                  <c:v>104</c:v>
                </c:pt>
                <c:pt idx="11">
                  <c:v>141</c:v>
                </c:pt>
                <c:pt idx="12">
                  <c:v>63</c:v>
                </c:pt>
                <c:pt idx="13">
                  <c:v>125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02218880"/>
        <c:axId val="202224768"/>
      </c:barChart>
      <c:catAx>
        <c:axId val="202218880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02224768"/>
        <c:crossesAt val="100"/>
        <c:auto val="1"/>
        <c:lblAlgn val="ctr"/>
        <c:lblOffset val="100"/>
        <c:noMultiLvlLbl val="0"/>
      </c:catAx>
      <c:valAx>
        <c:axId val="20222476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0221888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11.7</c:v>
                </c:pt>
                <c:pt idx="2">
                  <c:v>20.9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30.2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9.6999999999999993</c:v>
                </c:pt>
                <c:pt idx="1">
                  <c:v>9.9</c:v>
                </c:pt>
                <c:pt idx="2">
                  <c:v>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13.5</c:v>
                </c:pt>
                <c:pt idx="2">
                  <c:v>16.3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12.8</c:v>
                </c:pt>
                <c:pt idx="2">
                  <c:v>10.3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11.1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68420480"/>
        <c:axId val="168524416"/>
      </c:barChart>
      <c:catAx>
        <c:axId val="16842048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8524416"/>
        <c:crosses val="autoZero"/>
        <c:auto val="1"/>
        <c:lblAlgn val="ctr"/>
        <c:lblOffset val="100"/>
        <c:tickLblSkip val="1"/>
        <c:noMultiLvlLbl val="0"/>
      </c:catAx>
      <c:valAx>
        <c:axId val="16852441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842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682048"/>
        <c:axId val="43704320"/>
      </c:barChart>
      <c:catAx>
        <c:axId val="4368204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3704320"/>
        <c:crosses val="autoZero"/>
        <c:auto val="1"/>
        <c:lblAlgn val="ctr"/>
        <c:lblOffset val="100"/>
        <c:noMultiLvlLbl val="0"/>
      </c:catAx>
      <c:valAx>
        <c:axId val="43704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682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9.6999999999999993</c:v>
                </c:pt>
                <c:pt idx="1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11.7</c:v>
                </c:pt>
                <c:pt idx="1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9.6999999999999993</c:v>
                </c:pt>
                <c:pt idx="1">
                  <c:v>10.1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16.899999999999999</c:v>
                </c:pt>
                <c:pt idx="1">
                  <c:v>13.9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9.3000000000000007</c:v>
                </c:pt>
                <c:pt idx="1">
                  <c:v>9.4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11.6</c:v>
                </c:pt>
                <c:pt idx="1">
                  <c:v>11.9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10.199999999999999</c:v>
                </c:pt>
                <c:pt idx="1">
                  <c:v>10.9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20.9</c:v>
                </c:pt>
                <c:pt idx="1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42270720"/>
        <c:axId val="42272256"/>
      </c:barChart>
      <c:catAx>
        <c:axId val="4227072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272256"/>
        <c:crosses val="autoZero"/>
        <c:auto val="1"/>
        <c:lblAlgn val="ctr"/>
        <c:lblOffset val="100"/>
        <c:tickLblSkip val="1"/>
        <c:noMultiLvlLbl val="0"/>
      </c:catAx>
      <c:valAx>
        <c:axId val="422722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270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19.100000000000001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4094592"/>
        <c:axId val="44096128"/>
      </c:barChart>
      <c:catAx>
        <c:axId val="4409459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4096128"/>
        <c:crosses val="autoZero"/>
        <c:auto val="1"/>
        <c:lblAlgn val="ctr"/>
        <c:lblOffset val="100"/>
        <c:noMultiLvlLbl val="0"/>
      </c:catAx>
      <c:valAx>
        <c:axId val="440961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4094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15.3</c:v>
                </c:pt>
                <c:pt idx="2">
                  <c:v>13.2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24.3</c:v>
                </c:pt>
                <c:pt idx="2">
                  <c:v>25.3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17.899999999999999</c:v>
                </c:pt>
                <c:pt idx="2">
                  <c:v>25.4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13.1</c:v>
                </c:pt>
                <c:pt idx="2">
                  <c:v>8.1999999999999993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13.5</c:v>
                </c:pt>
                <c:pt idx="2">
                  <c:v>17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</c:v>
                </c:pt>
                <c:pt idx="1">
                  <c:v>8.1999999999999993</c:v>
                </c:pt>
                <c:pt idx="2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4138880"/>
        <c:axId val="44140416"/>
      </c:barChart>
      <c:catAx>
        <c:axId val="4413888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140416"/>
        <c:crosses val="autoZero"/>
        <c:auto val="1"/>
        <c:lblAlgn val="ctr"/>
        <c:lblOffset val="100"/>
        <c:tickLblSkip val="1"/>
        <c:noMultiLvlLbl val="0"/>
      </c:catAx>
      <c:valAx>
        <c:axId val="4414041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413888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24.4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4216320"/>
        <c:axId val="44217856"/>
      </c:barChart>
      <c:catAx>
        <c:axId val="4421632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4217856"/>
        <c:crosses val="autoZero"/>
        <c:auto val="1"/>
        <c:lblAlgn val="ctr"/>
        <c:lblOffset val="100"/>
        <c:noMultiLvlLbl val="0"/>
      </c:catAx>
      <c:valAx>
        <c:axId val="442178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4216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10.199999999999999</c:v>
                </c:pt>
                <c:pt idx="1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17.7</c:v>
                </c:pt>
                <c:pt idx="1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13.7</c:v>
                </c:pt>
                <c:pt idx="1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20.3</c:v>
                </c:pt>
                <c:pt idx="1">
                  <c:v>13.4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12.8</c:v>
                </c:pt>
                <c:pt idx="1">
                  <c:v>13.7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4.5999999999999996</c:v>
                </c:pt>
                <c:pt idx="1">
                  <c:v>5.7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19</c:v>
                </c:pt>
                <c:pt idx="1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57719808"/>
        <c:axId val="57729792"/>
      </c:barChart>
      <c:catAx>
        <c:axId val="5771980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729792"/>
        <c:crosses val="autoZero"/>
        <c:auto val="1"/>
        <c:lblAlgn val="ctr"/>
        <c:lblOffset val="100"/>
        <c:tickLblSkip val="1"/>
        <c:noMultiLvlLbl val="0"/>
      </c:catAx>
      <c:valAx>
        <c:axId val="5772979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771980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7881344"/>
        <c:axId val="167899520"/>
      </c:barChart>
      <c:catAx>
        <c:axId val="16788134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7899520"/>
        <c:crosses val="autoZero"/>
        <c:auto val="1"/>
        <c:lblAlgn val="ctr"/>
        <c:lblOffset val="100"/>
        <c:noMultiLvlLbl val="0"/>
      </c:catAx>
      <c:valAx>
        <c:axId val="1678995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7881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C18F7-C93B-4334-BEAA-BEB3574A46FE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652D-3CC9-4D9C-A391-49AE4D8B7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7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19C0F57-7644-43C9-A0CE-F4F43615634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19C0F57-7644-43C9-A0CE-F4F43615634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19C0F57-7644-43C9-A0CE-F4F43615634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9C0F57-7644-43C9-A0CE-F4F4361563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19C0F57-7644-43C9-A0CE-F4F4361563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28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1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06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09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813410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419C0F57-7644-43C9-A0CE-F4F43615634B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Январь 2017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3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6150045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Monthly Reach, % от Average Weekly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61115"/>
              </p:ext>
            </p:extLst>
          </p:nvPr>
        </p:nvGraphicFramePr>
        <p:xfrm>
          <a:off x="390525" y="2146853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761014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02076"/>
              </p:ext>
            </p:extLst>
          </p:nvPr>
        </p:nvGraphicFramePr>
        <p:xfrm>
          <a:off x="390525" y="2146853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Monthly Reach, % от Average Weekly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3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543339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0334192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Январь 2017,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2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47248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44399342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Январь 2017,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6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01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Январь 2017,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600026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458.8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360.3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170.2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143.6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1583109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86503440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74290354"/>
              </p:ext>
            </p:extLst>
          </p:nvPr>
        </p:nvGraphicFramePr>
        <p:xfrm>
          <a:off x="6591300" y="1184275"/>
          <a:ext cx="2263776" cy="24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459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170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459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8607074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0600152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Январь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1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380087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7934501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3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3010126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28103219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Январь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5741078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1533440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6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7223111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4138581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Январь 2017,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9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8137344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3234788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2017,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WebIndex_Theme_mediascope</Template>
  <TotalTime>9</TotalTime>
  <Words>702</Words>
  <Application>Microsoft Office PowerPoint</Application>
  <PresentationFormat>Экран (4:3)</PresentationFormat>
  <Paragraphs>329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WebIndex_Theme_mediascope</vt:lpstr>
      <vt:lpstr>Grey Box Masters</vt:lpstr>
      <vt:lpstr>NO Grey Box Masters</vt:lpstr>
      <vt:lpstr>GRID LAYOUT</vt:lpstr>
      <vt:lpstr>1_3. TNS 4x3 Monitor Template</vt:lpstr>
      <vt:lpstr>Аудитория Drive.ru Январь 2017 </vt:lpstr>
      <vt:lpstr>Аудитория Drive.ru Январь 2017,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Январь 2017 </dc:title>
  <dc:creator>Natalya Shavlova</dc:creator>
  <cp:lastModifiedBy>Natalya Shavlova</cp:lastModifiedBy>
  <cp:revision>5</cp:revision>
  <dcterms:created xsi:type="dcterms:W3CDTF">2017-02-27T12:20:04Z</dcterms:created>
  <dcterms:modified xsi:type="dcterms:W3CDTF">2017-03-02T12:25:56Z</dcterms:modified>
</cp:coreProperties>
</file>