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1" autoAdjust="0"/>
    <p:restoredTop sz="94660"/>
  </p:normalViewPr>
  <p:slideViewPr>
    <p:cSldViewPr>
      <p:cViewPr varScale="1">
        <p:scale>
          <a:sx n="69" d="100"/>
          <a:sy n="69" d="100"/>
        </p:scale>
        <p:origin x="-96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Лист1!$A$2:$A$51</c:f>
              <c:numCache>
                <c:formatCode>[$-419]mmm\ \'yy;@</c:formatCode>
                <c:ptCount val="50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</c:numCache>
            </c:numRef>
          </c:cat>
          <c:val>
            <c:numRef>
              <c:f>Лист1!$B$2:$B$51</c:f>
              <c:numCache>
                <c:formatCode>0.0</c:formatCode>
                <c:ptCount val="50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  <c:pt idx="49">
                  <c:v>369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Лист1!$A$2:$A$51</c:f>
              <c:numCache>
                <c:formatCode>[$-419]mmm\ \'yy;@</c:formatCode>
                <c:ptCount val="50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</c:numCache>
            </c:numRef>
          </c:cat>
          <c:val>
            <c:numRef>
              <c:f>Лист1!$C$2:$C$51</c:f>
              <c:numCache>
                <c:formatCode>0.0</c:formatCode>
                <c:ptCount val="50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  <c:pt idx="49">
                  <c:v>154.69999999999999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Лист1!$A$2:$A$51</c:f>
              <c:numCache>
                <c:formatCode>[$-419]mmm\ \'yy;@</c:formatCode>
                <c:ptCount val="50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</c:numCache>
            </c:numRef>
          </c:cat>
          <c:val>
            <c:numRef>
              <c:f>Лист1!$D$2:$D$51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21760"/>
        <c:axId val="123623680"/>
      </c:lineChart>
      <c:dateAx>
        <c:axId val="123621760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623680"/>
        <c:crosses val="autoZero"/>
        <c:auto val="1"/>
        <c:lblOffset val="100"/>
        <c:baseTimeUnit val="months"/>
        <c:majorUnit val="1"/>
        <c:majorTimeUnit val="months"/>
      </c:dateAx>
      <c:valAx>
        <c:axId val="1236236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62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</c:v>
                </c:pt>
                <c:pt idx="1">
                  <c:v>42.1</c:v>
                </c:pt>
                <c:pt idx="2">
                  <c:v>47.7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44.1</c:v>
                </c:pt>
                <c:pt idx="2">
                  <c:v>39.799999999999997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2279552"/>
        <c:axId val="52289536"/>
      </c:barChart>
      <c:catAx>
        <c:axId val="5227955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289536"/>
        <c:crosses val="autoZero"/>
        <c:auto val="1"/>
        <c:lblAlgn val="ctr"/>
        <c:lblOffset val="100"/>
        <c:tickLblSkip val="1"/>
        <c:noMultiLvlLbl val="0"/>
      </c:catAx>
      <c:valAx>
        <c:axId val="5228953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27955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2313472"/>
        <c:axId val="52331648"/>
      </c:barChart>
      <c:catAx>
        <c:axId val="523134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2331648"/>
        <c:crosses val="autoZero"/>
        <c:auto val="1"/>
        <c:lblAlgn val="ctr"/>
        <c:lblOffset val="100"/>
        <c:noMultiLvlLbl val="0"/>
      </c:catAx>
      <c:valAx>
        <c:axId val="523316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2313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32</c:v>
                </c:pt>
                <c:pt idx="1">
                  <c:v>42.7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42.3</c:v>
                </c:pt>
                <c:pt idx="1">
                  <c:v>44.2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19.899999999999999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25392768"/>
        <c:axId val="125394304"/>
      </c:barChart>
      <c:catAx>
        <c:axId val="125392768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5394304"/>
        <c:crosses val="autoZero"/>
        <c:auto val="1"/>
        <c:lblAlgn val="ctr"/>
        <c:lblOffset val="100"/>
        <c:tickLblSkip val="1"/>
        <c:noMultiLvlLbl val="0"/>
      </c:catAx>
      <c:valAx>
        <c:axId val="1253943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253927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5717504"/>
        <c:axId val="125747968"/>
      </c:barChart>
      <c:catAx>
        <c:axId val="12571750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5747968"/>
        <c:crosses val="autoZero"/>
        <c:auto val="1"/>
        <c:lblAlgn val="ctr"/>
        <c:lblOffset val="100"/>
        <c:noMultiLvlLbl val="0"/>
      </c:catAx>
      <c:valAx>
        <c:axId val="125747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5717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General</c:formatCode>
                <c:ptCount val="16"/>
                <c:pt idx="0" formatCode="0.0">
                  <c:v>9.4</c:v>
                </c:pt>
                <c:pt idx="2" formatCode="0.0">
                  <c:v>6.1</c:v>
                </c:pt>
                <c:pt idx="4" formatCode="0.0">
                  <c:v>15.7</c:v>
                </c:pt>
                <c:pt idx="5" formatCode="0.0">
                  <c:v>15.3</c:v>
                </c:pt>
                <c:pt idx="6" formatCode="0.0">
                  <c:v>35.700000000000003</c:v>
                </c:pt>
                <c:pt idx="7" formatCode="0.0">
                  <c:v>14</c:v>
                </c:pt>
                <c:pt idx="8" formatCode="0.0">
                  <c:v>15.7</c:v>
                </c:pt>
                <c:pt idx="10" formatCode="0.0">
                  <c:v>6.8</c:v>
                </c:pt>
                <c:pt idx="12" formatCode="0.0">
                  <c:v>14.2</c:v>
                </c:pt>
                <c:pt idx="13" formatCode="0.0">
                  <c:v>14</c:v>
                </c:pt>
                <c:pt idx="14" formatCode="0.0">
                  <c:v>31.4</c:v>
                </c:pt>
                <c:pt idx="15" formatCode="0.0">
                  <c:v>12.6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6089856"/>
        <c:axId val="126116224"/>
      </c:bubbleChart>
      <c:valAx>
        <c:axId val="12608985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26116224"/>
        <c:crosses val="autoZero"/>
        <c:crossBetween val="midCat"/>
      </c:valAx>
      <c:valAx>
        <c:axId val="126116224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2608985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General</c:formatCode>
                <c:ptCount val="14"/>
                <c:pt idx="2" formatCode="0.0">
                  <c:v>6.2</c:v>
                </c:pt>
                <c:pt idx="3" formatCode="0.0">
                  <c:v>9.1</c:v>
                </c:pt>
                <c:pt idx="4" formatCode="0.0">
                  <c:v>11.4</c:v>
                </c:pt>
                <c:pt idx="5" formatCode="0.0">
                  <c:v>45.2</c:v>
                </c:pt>
                <c:pt idx="6" formatCode="0.0">
                  <c:v>21.1</c:v>
                </c:pt>
                <c:pt idx="9" formatCode="0.0">
                  <c:v>6.9</c:v>
                </c:pt>
                <c:pt idx="10" formatCode="0.0">
                  <c:v>12.2</c:v>
                </c:pt>
                <c:pt idx="11" formatCode="0.0">
                  <c:v>9.1</c:v>
                </c:pt>
                <c:pt idx="12" formatCode="0.0">
                  <c:v>41.7</c:v>
                </c:pt>
                <c:pt idx="13" formatCode="0.0">
                  <c:v>20.7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3902720"/>
        <c:axId val="133904256"/>
      </c:bubbleChart>
      <c:valAx>
        <c:axId val="13390272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33904256"/>
        <c:crosses val="autoZero"/>
        <c:crossBetween val="midCat"/>
      </c:valAx>
      <c:valAx>
        <c:axId val="133904256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3390272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46.5</c:v>
                </c:pt>
                <c:pt idx="1">
                  <c:v>115.9</c:v>
                </c:pt>
                <c:pt idx="2">
                  <c:v>51.8</c:v>
                </c:pt>
                <c:pt idx="3">
                  <c:v>52.4</c:v>
                </c:pt>
                <c:pt idx="5">
                  <c:v>25.2</c:v>
                </c:pt>
                <c:pt idx="7">
                  <c:v>58.1</c:v>
                </c:pt>
                <c:pt idx="9">
                  <c:v>76.400000000000006</c:v>
                </c:pt>
                <c:pt idx="10">
                  <c:v>153.80000000000001</c:v>
                </c:pt>
                <c:pt idx="11">
                  <c:v>33.700000000000003</c:v>
                </c:pt>
                <c:pt idx="12">
                  <c:v>44.9</c:v>
                </c:pt>
                <c:pt idx="13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34036864"/>
        <c:axId val="134046848"/>
      </c:barChart>
      <c:catAx>
        <c:axId val="13403686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4046848"/>
        <c:crosses val="autoZero"/>
        <c:auto val="1"/>
        <c:lblAlgn val="ctr"/>
        <c:lblOffset val="100"/>
        <c:noMultiLvlLbl val="0"/>
      </c:catAx>
      <c:valAx>
        <c:axId val="13404684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3403686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129</c:v>
                </c:pt>
                <c:pt idx="1">
                  <c:v>269</c:v>
                </c:pt>
                <c:pt idx="2">
                  <c:v>146</c:v>
                </c:pt>
                <c:pt idx="3">
                  <c:v>84</c:v>
                </c:pt>
                <c:pt idx="5">
                  <c:v>59</c:v>
                </c:pt>
                <c:pt idx="7">
                  <c:v>75</c:v>
                </c:pt>
                <c:pt idx="9">
                  <c:v>203</c:v>
                </c:pt>
                <c:pt idx="10">
                  <c:v>235</c:v>
                </c:pt>
                <c:pt idx="11">
                  <c:v>66</c:v>
                </c:pt>
                <c:pt idx="12">
                  <c:v>60</c:v>
                </c:pt>
                <c:pt idx="13">
                  <c:v>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4136960"/>
        <c:axId val="134138496"/>
      </c:barChart>
      <c:catAx>
        <c:axId val="134136960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4138496"/>
        <c:crossesAt val="100"/>
        <c:auto val="1"/>
        <c:lblAlgn val="ctr"/>
        <c:lblOffset val="100"/>
        <c:noMultiLvlLbl val="0"/>
      </c:catAx>
      <c:valAx>
        <c:axId val="1341384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341369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46.5</c:v>
                </c:pt>
                <c:pt idx="1">
                  <c:v>115.9</c:v>
                </c:pt>
                <c:pt idx="2">
                  <c:v>51.8</c:v>
                </c:pt>
                <c:pt idx="3">
                  <c:v>52.4</c:v>
                </c:pt>
                <c:pt idx="5">
                  <c:v>25.2</c:v>
                </c:pt>
                <c:pt idx="7">
                  <c:v>58.1</c:v>
                </c:pt>
                <c:pt idx="9">
                  <c:v>76.400000000000006</c:v>
                </c:pt>
                <c:pt idx="10">
                  <c:v>153.80000000000001</c:v>
                </c:pt>
                <c:pt idx="11">
                  <c:v>33.700000000000003</c:v>
                </c:pt>
                <c:pt idx="12">
                  <c:v>44.9</c:v>
                </c:pt>
                <c:pt idx="13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2699904"/>
        <c:axId val="52701440"/>
      </c:barChart>
      <c:catAx>
        <c:axId val="5269990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2701440"/>
        <c:crosses val="autoZero"/>
        <c:auto val="1"/>
        <c:lblAlgn val="ctr"/>
        <c:lblOffset val="100"/>
        <c:noMultiLvlLbl val="0"/>
      </c:catAx>
      <c:valAx>
        <c:axId val="5270144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2699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110</c:v>
                </c:pt>
                <c:pt idx="1">
                  <c:v>241</c:v>
                </c:pt>
                <c:pt idx="2">
                  <c:v>142</c:v>
                </c:pt>
                <c:pt idx="3">
                  <c:v>105</c:v>
                </c:pt>
                <c:pt idx="5">
                  <c:v>53</c:v>
                </c:pt>
                <c:pt idx="7">
                  <c:v>88</c:v>
                </c:pt>
                <c:pt idx="9">
                  <c:v>135</c:v>
                </c:pt>
                <c:pt idx="10">
                  <c:v>169</c:v>
                </c:pt>
                <c:pt idx="11">
                  <c:v>51</c:v>
                </c:pt>
                <c:pt idx="12">
                  <c:v>93</c:v>
                </c:pt>
                <c:pt idx="13">
                  <c:v>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6455296"/>
        <c:axId val="136456832"/>
      </c:barChart>
      <c:catAx>
        <c:axId val="136455296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6456832"/>
        <c:crossesAt val="100"/>
        <c:auto val="1"/>
        <c:lblAlgn val="ctr"/>
        <c:lblOffset val="100"/>
        <c:noMultiLvlLbl val="0"/>
      </c:catAx>
      <c:valAx>
        <c:axId val="13645683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3645529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11.5</c:v>
                </c:pt>
                <c:pt idx="2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</c:v>
                </c:pt>
                <c:pt idx="2">
                  <c:v>31.4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9.9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13.5</c:v>
                </c:pt>
                <c:pt idx="2">
                  <c:v>14.2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10.199999999999999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6.8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</c:v>
                </c:pt>
                <c:pt idx="2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5294592"/>
        <c:axId val="5026176"/>
      </c:barChart>
      <c:catAx>
        <c:axId val="5529459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026176"/>
        <c:crosses val="autoZero"/>
        <c:auto val="1"/>
        <c:lblAlgn val="ctr"/>
        <c:lblOffset val="100"/>
        <c:tickLblSkip val="1"/>
        <c:noMultiLvlLbl val="0"/>
      </c:catAx>
      <c:valAx>
        <c:axId val="50261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5294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4482560"/>
        <c:axId val="44484096"/>
      </c:barChart>
      <c:catAx>
        <c:axId val="444825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484096"/>
        <c:crosses val="autoZero"/>
        <c:auto val="1"/>
        <c:lblAlgn val="ctr"/>
        <c:lblOffset val="100"/>
        <c:noMultiLvlLbl val="0"/>
      </c:catAx>
      <c:valAx>
        <c:axId val="444840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482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9.8000000000000007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11.7</c:v>
                </c:pt>
                <c:pt idx="1">
                  <c:v>13.2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9.6</c:v>
                </c:pt>
                <c:pt idx="1">
                  <c:v>10.1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16.899999999999999</c:v>
                </c:pt>
                <c:pt idx="1">
                  <c:v>13.8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9.3000000000000007</c:v>
                </c:pt>
                <c:pt idx="1">
                  <c:v>9.1999999999999993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10.1</c:v>
                </c:pt>
                <c:pt idx="1">
                  <c:v>11.1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20.9</c:v>
                </c:pt>
                <c:pt idx="1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44891136"/>
        <c:axId val="44573440"/>
      </c:barChart>
      <c:catAx>
        <c:axId val="4489113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573440"/>
        <c:crosses val="autoZero"/>
        <c:auto val="1"/>
        <c:lblAlgn val="ctr"/>
        <c:lblOffset val="100"/>
        <c:tickLblSkip val="1"/>
        <c:noMultiLvlLbl val="0"/>
      </c:catAx>
      <c:valAx>
        <c:axId val="445734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4891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16.8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4650880"/>
        <c:axId val="44652416"/>
      </c:barChart>
      <c:catAx>
        <c:axId val="446508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652416"/>
        <c:crosses val="autoZero"/>
        <c:auto val="1"/>
        <c:lblAlgn val="ctr"/>
        <c:lblOffset val="100"/>
        <c:noMultiLvlLbl val="0"/>
      </c:catAx>
      <c:valAx>
        <c:axId val="446524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650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15.4</c:v>
                </c:pt>
                <c:pt idx="2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24.7</c:v>
                </c:pt>
                <c:pt idx="2">
                  <c:v>41.7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18</c:v>
                </c:pt>
                <c:pt idx="2">
                  <c:v>9.1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</c:v>
                </c:pt>
                <c:pt idx="2">
                  <c:v>12.2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13.4</c:v>
                </c:pt>
                <c:pt idx="2">
                  <c:v>6.9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19.2</c:v>
                </c:pt>
                <c:pt idx="1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4752256"/>
        <c:axId val="44770432"/>
      </c:barChart>
      <c:catAx>
        <c:axId val="4475225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770432"/>
        <c:crosses val="autoZero"/>
        <c:auto val="1"/>
        <c:lblAlgn val="ctr"/>
        <c:lblOffset val="100"/>
        <c:tickLblSkip val="1"/>
        <c:noMultiLvlLbl val="0"/>
      </c:catAx>
      <c:valAx>
        <c:axId val="447704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47522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4919808"/>
        <c:axId val="44937984"/>
      </c:barChart>
      <c:catAx>
        <c:axId val="4491980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937984"/>
        <c:crosses val="autoZero"/>
        <c:auto val="1"/>
        <c:lblAlgn val="ctr"/>
        <c:lblOffset val="100"/>
        <c:noMultiLvlLbl val="0"/>
      </c:catAx>
      <c:valAx>
        <c:axId val="44937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919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10.199999999999999</c:v>
                </c:pt>
                <c:pt idx="1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17.7</c:v>
                </c:pt>
                <c:pt idx="1">
                  <c:v>24.8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13.7</c:v>
                </c:pt>
                <c:pt idx="1">
                  <c:v>17.7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20.3</c:v>
                </c:pt>
                <c:pt idx="1">
                  <c:v>13.1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12.8</c:v>
                </c:pt>
                <c:pt idx="1">
                  <c:v>13.1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4.4000000000000004</c:v>
                </c:pt>
                <c:pt idx="1">
                  <c:v>5.3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19.2</c:v>
                </c:pt>
                <c:pt idx="1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5050496"/>
        <c:axId val="45072768"/>
      </c:barChart>
      <c:catAx>
        <c:axId val="4505049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072768"/>
        <c:crosses val="autoZero"/>
        <c:auto val="1"/>
        <c:lblAlgn val="ctr"/>
        <c:lblOffset val="100"/>
        <c:tickLblSkip val="1"/>
        <c:noMultiLvlLbl val="0"/>
      </c:catAx>
      <c:valAx>
        <c:axId val="450727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505049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2486528"/>
        <c:axId val="52488064"/>
      </c:barChart>
      <c:catAx>
        <c:axId val="5248652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2488064"/>
        <c:crosses val="autoZero"/>
        <c:auto val="1"/>
        <c:lblAlgn val="ctr"/>
        <c:lblOffset val="100"/>
        <c:noMultiLvlLbl val="0"/>
      </c:catAx>
      <c:valAx>
        <c:axId val="524880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2486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E74A-DD1A-4ED5-AA5E-412E4296FB46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EFD57-FA97-4F4F-8AA9-70633ADE6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5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02D7EAE-4877-4613-AB2F-7E8B725157E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02D7EAE-4877-4613-AB2F-7E8B725157E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02D7EAE-4877-4613-AB2F-7E8B725157E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2D7EAE-4877-4613-AB2F-7E8B725157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02D7EAE-4877-4613-AB2F-7E8B72515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4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49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17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46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277882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802D7EAE-4877-4613-AB2F-7E8B725157E9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Декабрь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3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6680300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Декабрь 2016, % от Monthly Reach, % от Average Weekly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58685"/>
              </p:ext>
            </p:extLst>
          </p:nvPr>
        </p:nvGraphicFramePr>
        <p:xfrm>
          <a:off x="390525" y="2146853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05004283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81748"/>
              </p:ext>
            </p:extLst>
          </p:nvPr>
        </p:nvGraphicFramePr>
        <p:xfrm>
          <a:off x="390525" y="2146853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Декабрь 2016, % от Monthly Reach, % от Average Weekly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8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0150085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156732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Декабрь 2016,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5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4234056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4228880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Декабрь 2016,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1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0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Декабрь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641299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369.0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322.1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0.4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20.3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20.1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154.7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142.3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0.3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11.3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10.4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**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44.6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**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**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27830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19740666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61029581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369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155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495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156548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1562617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9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392491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076644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8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4338879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6856344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6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7765300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1051110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0410891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9515521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3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0584855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1310767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4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WebIndex_Theme_mediascope</Template>
  <TotalTime>35</TotalTime>
  <Words>691</Words>
  <Application>Microsoft Office PowerPoint</Application>
  <PresentationFormat>Экран (4:3)</PresentationFormat>
  <Paragraphs>333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WebIndex_Theme_mediascope</vt:lpstr>
      <vt:lpstr>Grey Box Masters</vt:lpstr>
      <vt:lpstr>NO Grey Box Masters</vt:lpstr>
      <vt:lpstr>GRID LAYOUT</vt:lpstr>
      <vt:lpstr>1_3. TNS 4x3 Monitor Template</vt:lpstr>
      <vt:lpstr>Аудитория Drive.ru Декабрь 2016 </vt:lpstr>
      <vt:lpstr>Аудитория Drive.ru Декабрь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Декабрь 2016 </dc:title>
  <dc:creator>Natalya Shavlova</dc:creator>
  <cp:lastModifiedBy>Natalya Shavlova</cp:lastModifiedBy>
  <cp:revision>8</cp:revision>
  <dcterms:created xsi:type="dcterms:W3CDTF">2017-01-19T15:39:46Z</dcterms:created>
  <dcterms:modified xsi:type="dcterms:W3CDTF">2017-01-23T11:56:28Z</dcterms:modified>
</cp:coreProperties>
</file>