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  <c:pt idx="40">
                  <c:v>71.900000000000006</c:v>
                </c:pt>
                <c:pt idx="41">
                  <c:v>65</c:v>
                </c:pt>
                <c:pt idx="42">
                  <c:v>68</c:v>
                </c:pt>
                <c:pt idx="43">
                  <c:v>62.3</c:v>
                </c:pt>
                <c:pt idx="44">
                  <c:v>56.7</c:v>
                </c:pt>
                <c:pt idx="45">
                  <c:v>52.2</c:v>
                </c:pt>
                <c:pt idx="46">
                  <c:v>71</c:v>
                </c:pt>
                <c:pt idx="47">
                  <c:v>59.2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25088"/>
        <c:axId val="127881216"/>
      </c:lineChart>
      <c:dateAx>
        <c:axId val="10402508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881216"/>
        <c:crosses val="autoZero"/>
        <c:auto val="1"/>
        <c:lblOffset val="100"/>
        <c:baseTimeUnit val="months"/>
        <c:majorUnit val="1"/>
        <c:majorTimeUnit val="months"/>
      </c:dateAx>
      <c:valAx>
        <c:axId val="1278812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02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42.6</c:v>
                </c:pt>
                <c:pt idx="2">
                  <c:v>50.7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42.5</c:v>
                </c:pt>
                <c:pt idx="1">
                  <c:v>44.5</c:v>
                </c:pt>
                <c:pt idx="2">
                  <c:v>46.2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64986880"/>
        <c:axId val="165003648"/>
      </c:barChart>
      <c:catAx>
        <c:axId val="164986880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5003648"/>
        <c:crosses val="autoZero"/>
        <c:auto val="1"/>
        <c:lblAlgn val="ctr"/>
        <c:lblOffset val="100"/>
        <c:tickLblSkip val="1"/>
        <c:noMultiLvlLbl val="0"/>
      </c:catAx>
      <c:valAx>
        <c:axId val="1650036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498688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7302528"/>
        <c:axId val="217532672"/>
      </c:barChart>
      <c:catAx>
        <c:axId val="21730252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7532672"/>
        <c:crosses val="autoZero"/>
        <c:auto val="1"/>
        <c:lblAlgn val="ctr"/>
        <c:lblOffset val="100"/>
        <c:noMultiLvlLbl val="0"/>
      </c:catAx>
      <c:valAx>
        <c:axId val="217532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7302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42.8</c:v>
                </c:pt>
                <c:pt idx="2">
                  <c:v>50.4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42.5</c:v>
                </c:pt>
                <c:pt idx="1">
                  <c:v>44.6</c:v>
                </c:pt>
                <c:pt idx="2">
                  <c:v>45.2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49523072"/>
        <c:axId val="149935616"/>
      </c:barChart>
      <c:catAx>
        <c:axId val="14952307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935616"/>
        <c:crosses val="autoZero"/>
        <c:auto val="1"/>
        <c:lblAlgn val="ctr"/>
        <c:lblOffset val="100"/>
        <c:tickLblSkip val="1"/>
        <c:noMultiLvlLbl val="0"/>
      </c:catAx>
      <c:valAx>
        <c:axId val="1499356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952307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5045760"/>
        <c:axId val="165058432"/>
      </c:barChart>
      <c:catAx>
        <c:axId val="1650457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5058432"/>
        <c:crosses val="autoZero"/>
        <c:auto val="1"/>
        <c:lblAlgn val="ctr"/>
        <c:lblOffset val="100"/>
        <c:noMultiLvlLbl val="0"/>
      </c:catAx>
      <c:valAx>
        <c:axId val="1650584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5045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General</c:formatCode>
                <c:ptCount val="24"/>
                <c:pt idx="2" formatCode="0.0">
                  <c:v>5.0999999999999996</c:v>
                </c:pt>
                <c:pt idx="4" formatCode="0.0">
                  <c:v>17.399999999999999</c:v>
                </c:pt>
                <c:pt idx="5" formatCode="0.0">
                  <c:v>18.899999999999999</c:v>
                </c:pt>
                <c:pt idx="6" formatCode="0.0">
                  <c:v>39</c:v>
                </c:pt>
                <c:pt idx="7" formatCode="0.0">
                  <c:v>17</c:v>
                </c:pt>
                <c:pt idx="10" formatCode="0.0">
                  <c:v>7.9</c:v>
                </c:pt>
                <c:pt idx="12" formatCode="0.0">
                  <c:v>18</c:v>
                </c:pt>
                <c:pt idx="13" formatCode="0.0">
                  <c:v>16.399999999999999</c:v>
                </c:pt>
                <c:pt idx="14" formatCode="0.0">
                  <c:v>39.5</c:v>
                </c:pt>
                <c:pt idx="15" formatCode="0.0">
                  <c:v>13.9</c:v>
                </c:pt>
                <c:pt idx="18" formatCode="0.0">
                  <c:v>9.6</c:v>
                </c:pt>
                <c:pt idx="20" formatCode="0.0">
                  <c:v>19.3</c:v>
                </c:pt>
                <c:pt idx="21" formatCode="0.0">
                  <c:v>16.7</c:v>
                </c:pt>
                <c:pt idx="22" formatCode="0.0">
                  <c:v>32.4</c:v>
                </c:pt>
                <c:pt idx="23" formatCode="0.0">
                  <c:v>14.8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74242176"/>
        <c:axId val="274592128"/>
      </c:bubbleChart>
      <c:valAx>
        <c:axId val="27424217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74592128"/>
        <c:crosses val="autoZero"/>
        <c:crossBetween val="midCat"/>
      </c:valAx>
      <c:valAx>
        <c:axId val="27459212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7424217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2.6</c:v>
                </c:pt>
                <c:pt idx="3" formatCode="0.0">
                  <c:v>12.6</c:v>
                </c:pt>
                <c:pt idx="4" formatCode="0.0">
                  <c:v>12.4</c:v>
                </c:pt>
                <c:pt idx="5" formatCode="0.0">
                  <c:v>41.9</c:v>
                </c:pt>
                <c:pt idx="6" formatCode="0.0">
                  <c:v>20.8</c:v>
                </c:pt>
                <c:pt idx="9" formatCode="0.0">
                  <c:v>5.5</c:v>
                </c:pt>
                <c:pt idx="10" formatCode="0.0">
                  <c:v>15.5</c:v>
                </c:pt>
                <c:pt idx="11" formatCode="0.0">
                  <c:v>16.399999999999999</c:v>
                </c:pt>
                <c:pt idx="12" formatCode="0.0">
                  <c:v>32.799999999999997</c:v>
                </c:pt>
                <c:pt idx="13" formatCode="0.0">
                  <c:v>22.8</c:v>
                </c:pt>
                <c:pt idx="16" formatCode="0.0">
                  <c:v>7.1</c:v>
                </c:pt>
                <c:pt idx="17" formatCode="0.0">
                  <c:v>12.5</c:v>
                </c:pt>
                <c:pt idx="18" formatCode="0.0">
                  <c:v>14.9</c:v>
                </c:pt>
                <c:pt idx="19" formatCode="0.0">
                  <c:v>35.1</c:v>
                </c:pt>
                <c:pt idx="20" formatCode="0.0">
                  <c:v>23.8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84742400"/>
        <c:axId val="285441408"/>
      </c:bubbleChart>
      <c:valAx>
        <c:axId val="28474240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85441408"/>
        <c:crosses val="autoZero"/>
        <c:crossBetween val="midCat"/>
      </c:valAx>
      <c:valAx>
        <c:axId val="28544140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8474240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68.5</c:v>
                </c:pt>
                <c:pt idx="1">
                  <c:v>150.1</c:v>
                </c:pt>
                <c:pt idx="2">
                  <c:v>77.3</c:v>
                </c:pt>
                <c:pt idx="3">
                  <c:v>89.2</c:v>
                </c:pt>
                <c:pt idx="5">
                  <c:v>44.3</c:v>
                </c:pt>
                <c:pt idx="9">
                  <c:v>110</c:v>
                </c:pt>
                <c:pt idx="10">
                  <c:v>162.6</c:v>
                </c:pt>
                <c:pt idx="11">
                  <c:v>68.7</c:v>
                </c:pt>
                <c:pt idx="12">
                  <c:v>57.8</c:v>
                </c:pt>
                <c:pt idx="13">
                  <c:v>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00491904"/>
        <c:axId val="301515136"/>
      </c:barChart>
      <c:catAx>
        <c:axId val="30049190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1515136"/>
        <c:crosses val="autoZero"/>
        <c:auto val="1"/>
        <c:lblAlgn val="ctr"/>
        <c:lblOffset val="100"/>
        <c:noMultiLvlLbl val="0"/>
      </c:catAx>
      <c:valAx>
        <c:axId val="30151513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00491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152</c:v>
                </c:pt>
                <c:pt idx="1">
                  <c:v>277</c:v>
                </c:pt>
                <c:pt idx="2">
                  <c:v>173</c:v>
                </c:pt>
                <c:pt idx="3">
                  <c:v>114</c:v>
                </c:pt>
                <c:pt idx="5">
                  <c:v>83</c:v>
                </c:pt>
                <c:pt idx="9">
                  <c:v>230</c:v>
                </c:pt>
                <c:pt idx="10">
                  <c:v>200</c:v>
                </c:pt>
                <c:pt idx="11">
                  <c:v>108</c:v>
                </c:pt>
                <c:pt idx="12">
                  <c:v>62</c:v>
                </c:pt>
                <c:pt idx="13">
                  <c:v>56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11401472"/>
        <c:axId val="311899648"/>
      </c:barChart>
      <c:catAx>
        <c:axId val="311401472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11899648"/>
        <c:crossesAt val="100"/>
        <c:auto val="1"/>
        <c:lblAlgn val="ctr"/>
        <c:lblOffset val="100"/>
        <c:noMultiLvlLbl val="0"/>
      </c:catAx>
      <c:valAx>
        <c:axId val="31189964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1140147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68.5</c:v>
                </c:pt>
                <c:pt idx="1">
                  <c:v>150.1</c:v>
                </c:pt>
                <c:pt idx="2">
                  <c:v>77.3</c:v>
                </c:pt>
                <c:pt idx="3">
                  <c:v>89.2</c:v>
                </c:pt>
                <c:pt idx="5">
                  <c:v>44.3</c:v>
                </c:pt>
                <c:pt idx="9">
                  <c:v>110</c:v>
                </c:pt>
                <c:pt idx="10">
                  <c:v>162.6</c:v>
                </c:pt>
                <c:pt idx="11">
                  <c:v>68.7</c:v>
                </c:pt>
                <c:pt idx="12">
                  <c:v>57.8</c:v>
                </c:pt>
                <c:pt idx="13">
                  <c:v>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97465728"/>
        <c:axId val="297869696"/>
      </c:barChart>
      <c:catAx>
        <c:axId val="29746572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97869696"/>
        <c:crosses val="autoZero"/>
        <c:auto val="1"/>
        <c:lblAlgn val="ctr"/>
        <c:lblOffset val="100"/>
        <c:noMultiLvlLbl val="0"/>
      </c:catAx>
      <c:valAx>
        <c:axId val="29786969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974657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127</c:v>
                </c:pt>
                <c:pt idx="1">
                  <c:v>242</c:v>
                </c:pt>
                <c:pt idx="2">
                  <c:v>170</c:v>
                </c:pt>
                <c:pt idx="3">
                  <c:v>144</c:v>
                </c:pt>
                <c:pt idx="5">
                  <c:v>74</c:v>
                </c:pt>
                <c:pt idx="9">
                  <c:v>152</c:v>
                </c:pt>
                <c:pt idx="10">
                  <c:v>141</c:v>
                </c:pt>
                <c:pt idx="11">
                  <c:v>83</c:v>
                </c:pt>
                <c:pt idx="12">
                  <c:v>93</c:v>
                </c:pt>
                <c:pt idx="13">
                  <c:v>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00275968"/>
        <c:axId val="301515520"/>
      </c:barChart>
      <c:catAx>
        <c:axId val="300275968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01515520"/>
        <c:crossesAt val="100"/>
        <c:auto val="1"/>
        <c:lblAlgn val="ctr"/>
        <c:lblOffset val="100"/>
        <c:noMultiLvlLbl val="0"/>
      </c:catAx>
      <c:valAx>
        <c:axId val="30151552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0027596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11.6</c:v>
                </c:pt>
                <c:pt idx="2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13.4</c:v>
                </c:pt>
                <c:pt idx="2">
                  <c:v>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9.8000000000000007</c:v>
                </c:pt>
                <c:pt idx="2">
                  <c:v>16.7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13.4</c:v>
                </c:pt>
                <c:pt idx="2">
                  <c:v>19.3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9.6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29844352"/>
        <c:axId val="129846272"/>
      </c:barChart>
      <c:catAx>
        <c:axId val="12984435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846272"/>
        <c:crosses val="autoZero"/>
        <c:auto val="1"/>
        <c:lblAlgn val="ctr"/>
        <c:lblOffset val="100"/>
        <c:tickLblSkip val="1"/>
        <c:noMultiLvlLbl val="0"/>
      </c:catAx>
      <c:valAx>
        <c:axId val="1298462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29844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9.1999999999999993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9942656"/>
        <c:axId val="129944960"/>
      </c:barChart>
      <c:catAx>
        <c:axId val="1299426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9944960"/>
        <c:crosses val="autoZero"/>
        <c:auto val="1"/>
        <c:lblAlgn val="ctr"/>
        <c:lblOffset val="100"/>
        <c:noMultiLvlLbl val="0"/>
      </c:catAx>
      <c:valAx>
        <c:axId val="129944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9942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12.7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13.5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</c:v>
                </c:pt>
                <c:pt idx="2">
                  <c:v>18.899999999999999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13.7</c:v>
                </c:pt>
                <c:pt idx="2">
                  <c:v>17.399999999999999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12.1</c:v>
                </c:pt>
                <c:pt idx="2">
                  <c:v>5.0999999999999996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30251392"/>
        <c:axId val="130261376"/>
      </c:barChart>
      <c:catAx>
        <c:axId val="13025139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0261376"/>
        <c:crosses val="autoZero"/>
        <c:auto val="1"/>
        <c:lblAlgn val="ctr"/>
        <c:lblOffset val="100"/>
        <c:tickLblSkip val="1"/>
        <c:noMultiLvlLbl val="0"/>
      </c:catAx>
      <c:valAx>
        <c:axId val="1302613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0251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19.600000000000001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33478656"/>
        <c:axId val="133630976"/>
      </c:barChart>
      <c:catAx>
        <c:axId val="1334786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630976"/>
        <c:crosses val="autoZero"/>
        <c:auto val="1"/>
        <c:lblAlgn val="ctr"/>
        <c:lblOffset val="100"/>
        <c:noMultiLvlLbl val="0"/>
      </c:catAx>
      <c:valAx>
        <c:axId val="1336309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3478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15.6</c:v>
                </c:pt>
                <c:pt idx="2">
                  <c:v>23.8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17.5</c:v>
                </c:pt>
                <c:pt idx="1">
                  <c:v>25</c:v>
                </c:pt>
                <c:pt idx="2">
                  <c:v>35.1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18</c:v>
                </c:pt>
                <c:pt idx="2">
                  <c:v>14.9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13.4</c:v>
                </c:pt>
                <c:pt idx="2">
                  <c:v>12.5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13.3</c:v>
                </c:pt>
                <c:pt idx="2">
                  <c:v>7.1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4.0999999999999996</c:v>
                </c:pt>
                <c:pt idx="1">
                  <c:v>4.8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36626560"/>
        <c:axId val="136717440"/>
      </c:barChart>
      <c:catAx>
        <c:axId val="13662656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717440"/>
        <c:crosses val="autoZero"/>
        <c:auto val="1"/>
        <c:lblAlgn val="ctr"/>
        <c:lblOffset val="100"/>
        <c:tickLblSkip val="1"/>
        <c:noMultiLvlLbl val="0"/>
      </c:catAx>
      <c:valAx>
        <c:axId val="1367174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662656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9.6999999999999993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38241152"/>
        <c:axId val="138243072"/>
      </c:barChart>
      <c:catAx>
        <c:axId val="13824115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8243072"/>
        <c:crosses val="autoZero"/>
        <c:auto val="1"/>
        <c:lblAlgn val="ctr"/>
        <c:lblOffset val="100"/>
        <c:noMultiLvlLbl val="0"/>
      </c:catAx>
      <c:valAx>
        <c:axId val="1382430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8241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15.4</c:v>
                </c:pt>
                <c:pt idx="2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17.5</c:v>
                </c:pt>
                <c:pt idx="1">
                  <c:v>25.1</c:v>
                </c:pt>
                <c:pt idx="2">
                  <c:v>41.9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17.7</c:v>
                </c:pt>
                <c:pt idx="2">
                  <c:v>12.4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13.2</c:v>
                </c:pt>
                <c:pt idx="2">
                  <c:v>12.6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13.1</c:v>
                </c:pt>
                <c:pt idx="2">
                  <c:v>2.6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4.0999999999999996</c:v>
                </c:pt>
                <c:pt idx="1">
                  <c:v>4.8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39840896"/>
        <c:axId val="140033024"/>
      </c:barChart>
      <c:catAx>
        <c:axId val="13984089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033024"/>
        <c:crosses val="autoZero"/>
        <c:auto val="1"/>
        <c:lblAlgn val="ctr"/>
        <c:lblOffset val="100"/>
        <c:tickLblSkip val="1"/>
        <c:noMultiLvlLbl val="0"/>
      </c:catAx>
      <c:valAx>
        <c:axId val="1400330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984089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1997184"/>
        <c:axId val="141999488"/>
      </c:barChart>
      <c:catAx>
        <c:axId val="14199718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1999488"/>
        <c:crosses val="autoZero"/>
        <c:auto val="1"/>
        <c:lblAlgn val="ctr"/>
        <c:lblOffset val="100"/>
        <c:noMultiLvlLbl val="0"/>
      </c:catAx>
      <c:valAx>
        <c:axId val="1419994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1997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6662C-3A32-4AFF-A4A3-8EB73A6438D7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E1C2-8732-4F7F-9011-DECFEAA0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1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74F007D-AAF5-479E-8CFD-104814F82AF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74F007D-AAF5-479E-8CFD-104814F82AF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74F007D-AAF5-479E-8CFD-104814F82AF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4F007D-AAF5-479E-8CFD-104814F82A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74F007D-AAF5-479E-8CFD-104814F82A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795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675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96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210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609157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B74F007D-AAF5-479E-8CFD-104814F82AFD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Октябрь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1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4536667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Октябрь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9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5883711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Октябрь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2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6122766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0442613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Октябрь 2016,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8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6294194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0056615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Октябрь 2016,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1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92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Октябрь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226597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462.8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383.7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181.6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043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17262246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463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182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59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9975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8638337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223936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2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363309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5416489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8111213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4183792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5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9844706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0543031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6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774011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9378795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1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5355455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1629997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Октябрь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7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125</TotalTime>
  <Words>733</Words>
  <Application>Microsoft Office PowerPoint</Application>
  <PresentationFormat>Экран (4:3)</PresentationFormat>
  <Paragraphs>349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Октябрь 2016 </vt:lpstr>
      <vt:lpstr>Аудитория Drive.ru Октябрь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Октябрь 2016 </dc:title>
  <dc:creator>Natalya Shavlova</dc:creator>
  <cp:lastModifiedBy>Natalya Shavlova</cp:lastModifiedBy>
  <cp:revision>5</cp:revision>
  <dcterms:created xsi:type="dcterms:W3CDTF">2016-11-23T15:02:48Z</dcterms:created>
  <dcterms:modified xsi:type="dcterms:W3CDTF">2016-11-25T11:06:26Z</dcterms:modified>
</cp:coreProperties>
</file>