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  <c:pt idx="44">
                  <c:v>580.5</c:v>
                </c:pt>
                <c:pt idx="45">
                  <c:v>489.5</c:v>
                </c:pt>
                <c:pt idx="46">
                  <c:v>515.4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  <c:pt idx="44">
                  <c:v>221.1</c:v>
                </c:pt>
                <c:pt idx="45">
                  <c:v>176.6</c:v>
                </c:pt>
                <c:pt idx="46">
                  <c:v>225.8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  <c:pt idx="44">
                  <c:v>42552</c:v>
                </c:pt>
                <c:pt idx="45">
                  <c:v>42583</c:v>
                </c:pt>
                <c:pt idx="46">
                  <c:v>42614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  <c:pt idx="37">
                  <c:v>58.3</c:v>
                </c:pt>
                <c:pt idx="38">
                  <c:v>61.4</c:v>
                </c:pt>
                <c:pt idx="39">
                  <c:v>90.1</c:v>
                </c:pt>
                <c:pt idx="40">
                  <c:v>71.900000000000006</c:v>
                </c:pt>
                <c:pt idx="41">
                  <c:v>65</c:v>
                </c:pt>
                <c:pt idx="42">
                  <c:v>68</c:v>
                </c:pt>
                <c:pt idx="43">
                  <c:v>62.3</c:v>
                </c:pt>
                <c:pt idx="44">
                  <c:v>56.7</c:v>
                </c:pt>
                <c:pt idx="45">
                  <c:v>52.2</c:v>
                </c:pt>
                <c:pt idx="46">
                  <c:v>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49760"/>
        <c:axId val="136953216"/>
      </c:lineChart>
      <c:dateAx>
        <c:axId val="136949760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953216"/>
        <c:crosses val="autoZero"/>
        <c:auto val="1"/>
        <c:lblOffset val="100"/>
        <c:baseTimeUnit val="months"/>
        <c:majorUnit val="1"/>
        <c:majorTimeUnit val="months"/>
      </c:dateAx>
      <c:valAx>
        <c:axId val="13695321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694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42.4</c:v>
                </c:pt>
                <c:pt idx="2">
                  <c:v>51.3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44.8</c:v>
                </c:pt>
                <c:pt idx="2">
                  <c:v>39.799999999999997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69958784"/>
        <c:axId val="169981824"/>
      </c:barChart>
      <c:catAx>
        <c:axId val="169958784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9981824"/>
        <c:crosses val="autoZero"/>
        <c:auto val="1"/>
        <c:lblAlgn val="ctr"/>
        <c:lblOffset val="100"/>
        <c:tickLblSkip val="1"/>
        <c:noMultiLvlLbl val="0"/>
      </c:catAx>
      <c:valAx>
        <c:axId val="1699818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99587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0285696"/>
        <c:axId val="170304640"/>
      </c:barChart>
      <c:catAx>
        <c:axId val="17028569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0304640"/>
        <c:crosses val="autoZero"/>
        <c:auto val="1"/>
        <c:lblAlgn val="ctr"/>
        <c:lblOffset val="100"/>
        <c:noMultiLvlLbl val="0"/>
      </c:catAx>
      <c:valAx>
        <c:axId val="1703046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0285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32.299999999999997</c:v>
                </c:pt>
                <c:pt idx="1">
                  <c:v>42.8</c:v>
                </c:pt>
                <c:pt idx="2">
                  <c:v>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44.6</c:v>
                </c:pt>
                <c:pt idx="2">
                  <c:v>43.6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25236608"/>
        <c:axId val="325801856"/>
      </c:barChart>
      <c:catAx>
        <c:axId val="325236608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5801856"/>
        <c:crosses val="autoZero"/>
        <c:auto val="1"/>
        <c:lblAlgn val="ctr"/>
        <c:lblOffset val="100"/>
        <c:tickLblSkip val="1"/>
        <c:noMultiLvlLbl val="0"/>
      </c:catAx>
      <c:valAx>
        <c:axId val="3258018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2523660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76918912"/>
        <c:axId val="524549120"/>
      </c:barChart>
      <c:catAx>
        <c:axId val="47691891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24549120"/>
        <c:crosses val="autoZero"/>
        <c:auto val="1"/>
        <c:lblAlgn val="ctr"/>
        <c:lblOffset val="100"/>
        <c:noMultiLvlLbl val="0"/>
      </c:catAx>
      <c:valAx>
        <c:axId val="524549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76918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0.8</c:v>
                </c:pt>
                <c:pt idx="1">
                  <c:v>0.8</c:v>
                </c:pt>
                <c:pt idx="2">
                  <c:v>6.9</c:v>
                </c:pt>
                <c:pt idx="4">
                  <c:v>14.7</c:v>
                </c:pt>
                <c:pt idx="5">
                  <c:v>12.3</c:v>
                </c:pt>
                <c:pt idx="6">
                  <c:v>45.2</c:v>
                </c:pt>
                <c:pt idx="7">
                  <c:v>19.2</c:v>
                </c:pt>
                <c:pt idx="8">
                  <c:v>1.6</c:v>
                </c:pt>
                <c:pt idx="9">
                  <c:v>2</c:v>
                </c:pt>
                <c:pt idx="10">
                  <c:v>8.6</c:v>
                </c:pt>
                <c:pt idx="12">
                  <c:v>15.7</c:v>
                </c:pt>
                <c:pt idx="13">
                  <c:v>11.7</c:v>
                </c:pt>
                <c:pt idx="14">
                  <c:v>41.6</c:v>
                </c:pt>
                <c:pt idx="15">
                  <c:v>18.5</c:v>
                </c:pt>
                <c:pt idx="16">
                  <c:v>2.2999999999999998</c:v>
                </c:pt>
                <c:pt idx="17">
                  <c:v>3.4</c:v>
                </c:pt>
                <c:pt idx="18">
                  <c:v>10.1</c:v>
                </c:pt>
                <c:pt idx="20">
                  <c:v>13.9</c:v>
                </c:pt>
                <c:pt idx="21">
                  <c:v>15.1</c:v>
                </c:pt>
                <c:pt idx="22">
                  <c:v>37.6</c:v>
                </c:pt>
                <c:pt idx="23">
                  <c:v>17.2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28302080"/>
        <c:axId val="531312000"/>
      </c:bubbleChart>
      <c:valAx>
        <c:axId val="52830208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31312000"/>
        <c:crosses val="autoZero"/>
        <c:crossBetween val="midCat"/>
      </c:valAx>
      <c:valAx>
        <c:axId val="53131200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2830208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3.1</c:v>
                </c:pt>
                <c:pt idx="3" formatCode="0.0">
                  <c:v>11.2</c:v>
                </c:pt>
                <c:pt idx="4" formatCode="0.0">
                  <c:v>19.899999999999999</c:v>
                </c:pt>
                <c:pt idx="5" formatCode="0.0">
                  <c:v>33</c:v>
                </c:pt>
                <c:pt idx="6" formatCode="0.0">
                  <c:v>18.899999999999999</c:v>
                </c:pt>
                <c:pt idx="9" formatCode="0.0">
                  <c:v>6.3</c:v>
                </c:pt>
                <c:pt idx="10" formatCode="0.0">
                  <c:v>11.6</c:v>
                </c:pt>
                <c:pt idx="11" formatCode="0.0">
                  <c:v>19.399999999999999</c:v>
                </c:pt>
                <c:pt idx="12" formatCode="0.0">
                  <c:v>33.200000000000003</c:v>
                </c:pt>
                <c:pt idx="13" formatCode="0.0">
                  <c:v>19.399999999999999</c:v>
                </c:pt>
                <c:pt idx="16" formatCode="0.0">
                  <c:v>9.1999999999999993</c:v>
                </c:pt>
                <c:pt idx="17" formatCode="0.0">
                  <c:v>10.6</c:v>
                </c:pt>
                <c:pt idx="18" formatCode="0.0">
                  <c:v>18.3</c:v>
                </c:pt>
                <c:pt idx="19" formatCode="0.0">
                  <c:v>34.6</c:v>
                </c:pt>
                <c:pt idx="20" formatCode="0.0">
                  <c:v>16.5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52024320"/>
        <c:axId val="552269312"/>
      </c:bubbleChart>
      <c:valAx>
        <c:axId val="55202432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52269312"/>
        <c:crosses val="autoZero"/>
        <c:crossBetween val="midCat"/>
      </c:valAx>
      <c:valAx>
        <c:axId val="55226931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5202432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88.4</c:v>
                </c:pt>
                <c:pt idx="1">
                  <c:v>193.6</c:v>
                </c:pt>
                <c:pt idx="2">
                  <c:v>77.599999999999994</c:v>
                </c:pt>
                <c:pt idx="3">
                  <c:v>71.599999999999994</c:v>
                </c:pt>
                <c:pt idx="5">
                  <c:v>52</c:v>
                </c:pt>
                <c:pt idx="6">
                  <c:v>17.399999999999999</c:v>
                </c:pt>
                <c:pt idx="7">
                  <c:v>12.1</c:v>
                </c:pt>
                <c:pt idx="9">
                  <c:v>84.9</c:v>
                </c:pt>
                <c:pt idx="10">
                  <c:v>178.4</c:v>
                </c:pt>
                <c:pt idx="11">
                  <c:v>94.3</c:v>
                </c:pt>
                <c:pt idx="12">
                  <c:v>54.4</c:v>
                </c:pt>
                <c:pt idx="13">
                  <c:v>47.2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40199552"/>
        <c:axId val="540232320"/>
      </c:barChart>
      <c:catAx>
        <c:axId val="540199552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40232320"/>
        <c:crosses val="autoZero"/>
        <c:auto val="1"/>
        <c:lblAlgn val="ctr"/>
        <c:lblOffset val="100"/>
        <c:noMultiLvlLbl val="0"/>
      </c:catAx>
      <c:valAx>
        <c:axId val="54023232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4019955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176</c:v>
                </c:pt>
                <c:pt idx="1">
                  <c:v>321</c:v>
                </c:pt>
                <c:pt idx="2">
                  <c:v>156</c:v>
                </c:pt>
                <c:pt idx="3">
                  <c:v>82</c:v>
                </c:pt>
                <c:pt idx="5">
                  <c:v>87</c:v>
                </c:pt>
                <c:pt idx="6">
                  <c:v>33</c:v>
                </c:pt>
                <c:pt idx="7">
                  <c:v>11</c:v>
                </c:pt>
                <c:pt idx="9">
                  <c:v>157</c:v>
                </c:pt>
                <c:pt idx="10">
                  <c:v>196</c:v>
                </c:pt>
                <c:pt idx="11">
                  <c:v>136</c:v>
                </c:pt>
                <c:pt idx="12">
                  <c:v>52</c:v>
                </c:pt>
                <c:pt idx="13">
                  <c:v>72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41707648"/>
        <c:axId val="541722112"/>
      </c:barChart>
      <c:catAx>
        <c:axId val="541707648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541722112"/>
        <c:crossesAt val="100"/>
        <c:auto val="1"/>
        <c:lblAlgn val="ctr"/>
        <c:lblOffset val="100"/>
        <c:noMultiLvlLbl val="0"/>
      </c:catAx>
      <c:valAx>
        <c:axId val="541722112"/>
        <c:scaling>
          <c:orientation val="minMax"/>
          <c:max val="400"/>
          <c:min val="-200"/>
        </c:scaling>
        <c:delete val="1"/>
        <c:axPos val="t"/>
        <c:numFmt formatCode="0" sourceLinked="1"/>
        <c:majorTickMark val="out"/>
        <c:minorTickMark val="none"/>
        <c:tickLblPos val="none"/>
        <c:crossAx val="54170764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88.4</c:v>
                </c:pt>
                <c:pt idx="1">
                  <c:v>193.6</c:v>
                </c:pt>
                <c:pt idx="2">
                  <c:v>77.599999999999994</c:v>
                </c:pt>
                <c:pt idx="3">
                  <c:v>71.599999999999994</c:v>
                </c:pt>
                <c:pt idx="5">
                  <c:v>52</c:v>
                </c:pt>
                <c:pt idx="6">
                  <c:v>17.399999999999999</c:v>
                </c:pt>
                <c:pt idx="7">
                  <c:v>12.1</c:v>
                </c:pt>
                <c:pt idx="9">
                  <c:v>84.9</c:v>
                </c:pt>
                <c:pt idx="10">
                  <c:v>178.4</c:v>
                </c:pt>
                <c:pt idx="11">
                  <c:v>94.3</c:v>
                </c:pt>
                <c:pt idx="12">
                  <c:v>54.4</c:v>
                </c:pt>
                <c:pt idx="13">
                  <c:v>47.2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52676736"/>
        <c:axId val="552920960"/>
      </c:barChart>
      <c:catAx>
        <c:axId val="55267673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52920960"/>
        <c:crosses val="autoZero"/>
        <c:auto val="1"/>
        <c:lblAlgn val="ctr"/>
        <c:lblOffset val="100"/>
        <c:noMultiLvlLbl val="0"/>
      </c:catAx>
      <c:valAx>
        <c:axId val="5529209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55267673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150</c:v>
                </c:pt>
                <c:pt idx="1">
                  <c:v>287</c:v>
                </c:pt>
                <c:pt idx="2">
                  <c:v>147</c:v>
                </c:pt>
                <c:pt idx="3">
                  <c:v>103</c:v>
                </c:pt>
                <c:pt idx="5">
                  <c:v>78</c:v>
                </c:pt>
                <c:pt idx="6">
                  <c:v>30</c:v>
                </c:pt>
                <c:pt idx="7">
                  <c:v>13</c:v>
                </c:pt>
                <c:pt idx="9">
                  <c:v>105</c:v>
                </c:pt>
                <c:pt idx="10">
                  <c:v>138</c:v>
                </c:pt>
                <c:pt idx="11">
                  <c:v>105</c:v>
                </c:pt>
                <c:pt idx="12">
                  <c:v>78</c:v>
                </c:pt>
                <c:pt idx="13">
                  <c:v>69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553457152"/>
        <c:axId val="553467904"/>
      </c:barChart>
      <c:catAx>
        <c:axId val="553457152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553467904"/>
        <c:crossesAt val="100"/>
        <c:auto val="1"/>
        <c:lblAlgn val="ctr"/>
        <c:lblOffset val="100"/>
        <c:noMultiLvlLbl val="0"/>
      </c:catAx>
      <c:valAx>
        <c:axId val="553467904"/>
        <c:scaling>
          <c:orientation val="minMax"/>
          <c:min val="-200"/>
        </c:scaling>
        <c:delete val="1"/>
        <c:axPos val="t"/>
        <c:numFmt formatCode="0" sourceLinked="1"/>
        <c:majorTickMark val="out"/>
        <c:minorTickMark val="none"/>
        <c:tickLblPos val="none"/>
        <c:crossAx val="55345715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11.4</c:v>
                </c:pt>
                <c:pt idx="2">
                  <c:v>17.2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37.6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10.3</c:v>
                </c:pt>
                <c:pt idx="2">
                  <c:v>15.1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13.5</c:v>
                </c:pt>
                <c:pt idx="2">
                  <c:v>13.9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10.1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11.4</c:v>
                </c:pt>
                <c:pt idx="2">
                  <c:v>3.4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17.5</c:v>
                </c:pt>
                <c:pt idx="2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43339520"/>
        <c:axId val="143341056"/>
      </c:barChart>
      <c:catAx>
        <c:axId val="14333952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3341056"/>
        <c:crosses val="autoZero"/>
        <c:auto val="1"/>
        <c:lblAlgn val="ctr"/>
        <c:lblOffset val="100"/>
        <c:tickLblSkip val="1"/>
        <c:noMultiLvlLbl val="0"/>
      </c:catAx>
      <c:valAx>
        <c:axId val="1433410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43339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7546752"/>
        <c:axId val="157622272"/>
      </c:barChart>
      <c:catAx>
        <c:axId val="15754675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7622272"/>
        <c:crosses val="autoZero"/>
        <c:auto val="1"/>
        <c:lblAlgn val="ctr"/>
        <c:lblOffset val="100"/>
        <c:noMultiLvlLbl val="0"/>
      </c:catAx>
      <c:valAx>
        <c:axId val="157622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7546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12.1</c:v>
                </c:pt>
                <c:pt idx="2">
                  <c:v>19.2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13.4</c:v>
                </c:pt>
                <c:pt idx="2">
                  <c:v>45.2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10.7</c:v>
                </c:pt>
                <c:pt idx="2">
                  <c:v>12.3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13.9</c:v>
                </c:pt>
                <c:pt idx="2">
                  <c:v>14.7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9.1999999999999993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11.9</c:v>
                </c:pt>
                <c:pt idx="2">
                  <c:v>6.9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11.4</c:v>
                </c:pt>
                <c:pt idx="2">
                  <c:v>0.8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17.3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48734336"/>
        <c:axId val="156927872"/>
      </c:barChart>
      <c:catAx>
        <c:axId val="14873433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927872"/>
        <c:crosses val="autoZero"/>
        <c:auto val="1"/>
        <c:lblAlgn val="ctr"/>
        <c:lblOffset val="100"/>
        <c:tickLblSkip val="1"/>
        <c:noMultiLvlLbl val="0"/>
      </c:catAx>
      <c:valAx>
        <c:axId val="1569278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48734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7.6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1570176"/>
        <c:axId val="161751040"/>
      </c:barChart>
      <c:catAx>
        <c:axId val="16157017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1751040"/>
        <c:crosses val="autoZero"/>
        <c:auto val="1"/>
        <c:lblAlgn val="ctr"/>
        <c:lblOffset val="100"/>
        <c:noMultiLvlLbl val="0"/>
      </c:catAx>
      <c:valAx>
        <c:axId val="161751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1570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15.7</c:v>
                </c:pt>
                <c:pt idx="2">
                  <c:v>16.5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25</c:v>
                </c:pt>
                <c:pt idx="2">
                  <c:v>34.6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13.4</c:v>
                </c:pt>
                <c:pt idx="1">
                  <c:v>17.399999999999999</c:v>
                </c:pt>
                <c:pt idx="2">
                  <c:v>18.3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20.399999999999999</c:v>
                </c:pt>
                <c:pt idx="1">
                  <c:v>13.5</c:v>
                </c:pt>
                <c:pt idx="2">
                  <c:v>10.6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13.3</c:v>
                </c:pt>
                <c:pt idx="2">
                  <c:v>9.1999999999999993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4.2</c:v>
                </c:pt>
                <c:pt idx="1">
                  <c:v>5.0999999999999996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19.3</c:v>
                </c:pt>
                <c:pt idx="1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67002496"/>
        <c:axId val="167022976"/>
      </c:barChart>
      <c:catAx>
        <c:axId val="16700249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022976"/>
        <c:crosses val="autoZero"/>
        <c:auto val="1"/>
        <c:lblAlgn val="ctr"/>
        <c:lblOffset val="100"/>
        <c:tickLblSkip val="1"/>
        <c:noMultiLvlLbl val="0"/>
      </c:catAx>
      <c:valAx>
        <c:axId val="1670229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700249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11.1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8301312"/>
        <c:axId val="168308736"/>
      </c:barChart>
      <c:catAx>
        <c:axId val="16830131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8308736"/>
        <c:crosses val="autoZero"/>
        <c:auto val="1"/>
        <c:lblAlgn val="ctr"/>
        <c:lblOffset val="100"/>
        <c:noMultiLvlLbl val="0"/>
      </c:catAx>
      <c:valAx>
        <c:axId val="1683087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8301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15.8</c:v>
                </c:pt>
                <c:pt idx="2">
                  <c:v>18.899999999999999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17.7</c:v>
                </c:pt>
                <c:pt idx="1">
                  <c:v>25.1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13.4</c:v>
                </c:pt>
                <c:pt idx="1">
                  <c:v>17.100000000000001</c:v>
                </c:pt>
                <c:pt idx="2">
                  <c:v>19.899999999999999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20.399999999999999</c:v>
                </c:pt>
                <c:pt idx="1">
                  <c:v>13.5</c:v>
                </c:pt>
                <c:pt idx="2">
                  <c:v>11.2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13.3</c:v>
                </c:pt>
                <c:pt idx="2">
                  <c:v>3.1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4.2</c:v>
                </c:pt>
                <c:pt idx="1">
                  <c:v>4.9000000000000004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19.3</c:v>
                </c:pt>
                <c:pt idx="1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67004416"/>
        <c:axId val="167026048"/>
      </c:barChart>
      <c:catAx>
        <c:axId val="16700441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7026048"/>
        <c:crosses val="autoZero"/>
        <c:auto val="1"/>
        <c:lblAlgn val="ctr"/>
        <c:lblOffset val="100"/>
        <c:tickLblSkip val="1"/>
        <c:noMultiLvlLbl val="0"/>
      </c:catAx>
      <c:valAx>
        <c:axId val="1670260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70044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8642048"/>
        <c:axId val="168708736"/>
      </c:barChart>
      <c:catAx>
        <c:axId val="16864204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8708736"/>
        <c:crosses val="autoZero"/>
        <c:auto val="1"/>
        <c:lblAlgn val="ctr"/>
        <c:lblOffset val="100"/>
        <c:noMultiLvlLbl val="0"/>
      </c:catAx>
      <c:valAx>
        <c:axId val="1687087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8642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A9805-A51B-4EDD-87A5-FA58BE55EC36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FF6BC-8F99-47FF-AA0A-465BE83C8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7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1A3C988-DC37-4D57-AB8F-D7BB3FD6C2B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1A3C988-DC37-4D57-AB8F-D7BB3FD6C2B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1A3C988-DC37-4D57-AB8F-D7BB3FD6C2B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A3C988-DC37-4D57-AB8F-D7BB3FD6C2B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1A3C988-DC37-4D57-AB8F-D7BB3FD6C2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869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319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8999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5552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035582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F1A3C988-DC37-4D57-AB8F-D7BB3FD6C2B3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Сентябрь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0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454987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</a:t>
            </a:r>
            <a:r>
              <a:rPr lang="en-US" smtClean="0">
                <a:latin typeface="Arial"/>
              </a:rPr>
              <a:t>Monthly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Weekly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63144636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</a:t>
            </a:r>
            <a:r>
              <a:rPr lang="en-US" smtClean="0">
                <a:latin typeface="Arial"/>
              </a:rPr>
              <a:t>Monthly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Weekly Reach, % </a:t>
            </a:r>
            <a:r>
              <a:rPr lang="ru-RU" smtClean="0">
                <a:latin typeface="Arial"/>
              </a:rPr>
              <a:t>от </a:t>
            </a:r>
            <a:r>
              <a:rPr lang="en-US" smtClean="0">
                <a:latin typeface="Arial"/>
              </a:rPr>
              <a:t>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9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2619348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4340772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Сентябрь 2016,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3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3625224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4053784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Сентябрь 2016,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8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916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Сентябрь </a:t>
            </a:r>
            <a:r>
              <a:rPr lang="ru-RU" dirty="0"/>
              <a:t>2016, 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553756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515.4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80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44432107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515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226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71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1642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3290906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0172707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7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4583094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4749903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6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9180101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6655243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8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1801665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2735791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9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0210597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5151493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3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3450869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9069947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Сентябрь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9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48</TotalTime>
  <Words>737</Words>
  <Application>Microsoft Office PowerPoint</Application>
  <PresentationFormat>Экран (4:3)</PresentationFormat>
  <Paragraphs>371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Сентябрь 2016 </vt:lpstr>
      <vt:lpstr>Аудитория Drive.ru Сентябрь 2016,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Сентябрь 2016 </dc:title>
  <dc:creator>Natalya Shavlova</dc:creator>
  <cp:lastModifiedBy>Natalya Shavlova</cp:lastModifiedBy>
  <cp:revision>7</cp:revision>
  <dcterms:created xsi:type="dcterms:W3CDTF">2016-10-19T16:10:06Z</dcterms:created>
  <dcterms:modified xsi:type="dcterms:W3CDTF">2016-10-20T14:42:50Z</dcterms:modified>
</cp:coreProperties>
</file>