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731088"/>
        <c:axId val="773723248"/>
      </c:lineChart>
      <c:dateAx>
        <c:axId val="77373108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23248"/>
        <c:crosses val="autoZero"/>
        <c:auto val="1"/>
        <c:lblOffset val="100"/>
        <c:baseTimeUnit val="months"/>
        <c:majorUnit val="1"/>
        <c:majorTimeUnit val="months"/>
      </c:dateAx>
      <c:valAx>
        <c:axId val="7737232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3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35.700000000000003</c:v>
                </c:pt>
                <c:pt idx="1">
                  <c:v>48.8</c:v>
                </c:pt>
                <c:pt idx="2">
                  <c:v>59.1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40.6</c:v>
                </c:pt>
                <c:pt idx="1">
                  <c:v>41.2</c:v>
                </c:pt>
                <c:pt idx="2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5.9</c:v>
                </c:pt>
                <c:pt idx="2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773740496"/>
        <c:axId val="773739712"/>
      </c:barChart>
      <c:catAx>
        <c:axId val="77374049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39712"/>
        <c:crosses val="autoZero"/>
        <c:auto val="1"/>
        <c:lblAlgn val="ctr"/>
        <c:lblOffset val="100"/>
        <c:tickLblSkip val="1"/>
        <c:noMultiLvlLbl val="0"/>
      </c:catAx>
      <c:valAx>
        <c:axId val="7737397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7374049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773738928"/>
        <c:axId val="773731872"/>
      </c:barChart>
      <c:catAx>
        <c:axId val="773738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3731872"/>
        <c:crosses val="autoZero"/>
        <c:auto val="1"/>
        <c:lblAlgn val="ctr"/>
        <c:lblOffset val="100"/>
        <c:noMultiLvlLbl val="0"/>
      </c:catAx>
      <c:valAx>
        <c:axId val="7737318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7373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35.700000000000003</c:v>
                </c:pt>
                <c:pt idx="1">
                  <c:v>49.1</c:v>
                </c:pt>
                <c:pt idx="2">
                  <c:v>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40.6</c:v>
                </c:pt>
                <c:pt idx="1">
                  <c:v>41.1</c:v>
                </c:pt>
                <c:pt idx="2">
                  <c:v>38.700000000000003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5.6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773754216"/>
        <c:axId val="773738144"/>
      </c:barChart>
      <c:catAx>
        <c:axId val="7737542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38144"/>
        <c:crosses val="autoZero"/>
        <c:auto val="1"/>
        <c:lblAlgn val="ctr"/>
        <c:lblOffset val="100"/>
        <c:tickLblSkip val="1"/>
        <c:noMultiLvlLbl val="0"/>
      </c:catAx>
      <c:valAx>
        <c:axId val="77373814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737542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773737752"/>
        <c:axId val="773732264"/>
      </c:barChart>
      <c:catAx>
        <c:axId val="77373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3732264"/>
        <c:crosses val="autoZero"/>
        <c:auto val="1"/>
        <c:lblAlgn val="ctr"/>
        <c:lblOffset val="100"/>
        <c:noMultiLvlLbl val="0"/>
      </c:catAx>
      <c:valAx>
        <c:axId val="773732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73737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3.1</c:v>
                </c:pt>
                <c:pt idx="1">
                  <c:v>2.5</c:v>
                </c:pt>
                <c:pt idx="2">
                  <c:v>4.3</c:v>
                </c:pt>
                <c:pt idx="3">
                  <c:v>1</c:v>
                </c:pt>
                <c:pt idx="4">
                  <c:v>11.8</c:v>
                </c:pt>
                <c:pt idx="5">
                  <c:v>19.3</c:v>
                </c:pt>
                <c:pt idx="6">
                  <c:v>40.6</c:v>
                </c:pt>
                <c:pt idx="7">
                  <c:v>17.399999999999999</c:v>
                </c:pt>
                <c:pt idx="8">
                  <c:v>4.8</c:v>
                </c:pt>
                <c:pt idx="9">
                  <c:v>3.7</c:v>
                </c:pt>
                <c:pt idx="10">
                  <c:v>8.1</c:v>
                </c:pt>
                <c:pt idx="11">
                  <c:v>2.2999999999999998</c:v>
                </c:pt>
                <c:pt idx="12">
                  <c:v>11.4</c:v>
                </c:pt>
                <c:pt idx="13">
                  <c:v>13.1</c:v>
                </c:pt>
                <c:pt idx="14">
                  <c:v>35</c:v>
                </c:pt>
                <c:pt idx="15">
                  <c:v>21.5</c:v>
                </c:pt>
                <c:pt idx="16">
                  <c:v>7.1</c:v>
                </c:pt>
                <c:pt idx="17">
                  <c:v>6.5</c:v>
                </c:pt>
                <c:pt idx="18">
                  <c:v>8.5</c:v>
                </c:pt>
                <c:pt idx="19">
                  <c:v>3.4</c:v>
                </c:pt>
                <c:pt idx="20">
                  <c:v>13.9</c:v>
                </c:pt>
                <c:pt idx="21">
                  <c:v>12.9</c:v>
                </c:pt>
                <c:pt idx="22">
                  <c:v>28.3</c:v>
                </c:pt>
                <c:pt idx="23">
                  <c:v>19.399999999999999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73791848"/>
        <c:axId val="773764408"/>
      </c:bubbleChart>
      <c:valAx>
        <c:axId val="7737918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773764408"/>
        <c:crosses val="autoZero"/>
        <c:crossBetween val="midCat"/>
      </c:valAx>
      <c:valAx>
        <c:axId val="7737644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7737918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6.1</c:v>
                </c:pt>
                <c:pt idx="1">
                  <c:v>1.2</c:v>
                </c:pt>
                <c:pt idx="2">
                  <c:v>9.6</c:v>
                </c:pt>
                <c:pt idx="3">
                  <c:v>7.7</c:v>
                </c:pt>
                <c:pt idx="4">
                  <c:v>15.3</c:v>
                </c:pt>
                <c:pt idx="5">
                  <c:v>37.299999999999997</c:v>
                </c:pt>
                <c:pt idx="6">
                  <c:v>22.6</c:v>
                </c:pt>
                <c:pt idx="7">
                  <c:v>3.9</c:v>
                </c:pt>
                <c:pt idx="8">
                  <c:v>2.5</c:v>
                </c:pt>
                <c:pt idx="9">
                  <c:v>9.3000000000000007</c:v>
                </c:pt>
                <c:pt idx="10">
                  <c:v>12.5</c:v>
                </c:pt>
                <c:pt idx="11">
                  <c:v>14</c:v>
                </c:pt>
                <c:pt idx="12">
                  <c:v>36.9</c:v>
                </c:pt>
                <c:pt idx="13">
                  <c:v>20.399999999999999</c:v>
                </c:pt>
                <c:pt idx="14">
                  <c:v>6.5</c:v>
                </c:pt>
                <c:pt idx="15">
                  <c:v>3.3</c:v>
                </c:pt>
                <c:pt idx="16">
                  <c:v>9.3000000000000007</c:v>
                </c:pt>
                <c:pt idx="17">
                  <c:v>13.5</c:v>
                </c:pt>
                <c:pt idx="18">
                  <c:v>10.1</c:v>
                </c:pt>
                <c:pt idx="19">
                  <c:v>37.4</c:v>
                </c:pt>
                <c:pt idx="20">
                  <c:v>19.3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73751864"/>
        <c:axId val="773764800"/>
      </c:bubbleChart>
      <c:valAx>
        <c:axId val="77375186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773764800"/>
        <c:crosses val="autoZero"/>
        <c:crossBetween val="midCat"/>
      </c:valAx>
      <c:valAx>
        <c:axId val="77376480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77375186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114.2</c:v>
                </c:pt>
                <c:pt idx="1">
                  <c:v>166.3</c:v>
                </c:pt>
                <c:pt idx="2">
                  <c:v>76.099999999999994</c:v>
                </c:pt>
                <c:pt idx="3">
                  <c:v>81.5</c:v>
                </c:pt>
                <c:pt idx="4">
                  <c:v>20.100000000000001</c:v>
                </c:pt>
                <c:pt idx="5">
                  <c:v>50</c:v>
                </c:pt>
                <c:pt idx="6">
                  <c:v>38.200000000000003</c:v>
                </c:pt>
                <c:pt idx="7">
                  <c:v>41.8</c:v>
                </c:pt>
                <c:pt idx="9">
                  <c:v>113.7</c:v>
                </c:pt>
                <c:pt idx="10">
                  <c:v>220.3</c:v>
                </c:pt>
                <c:pt idx="11">
                  <c:v>59.2</c:v>
                </c:pt>
                <c:pt idx="12">
                  <c:v>79.2</c:v>
                </c:pt>
                <c:pt idx="13">
                  <c:v>54.4</c:v>
                </c:pt>
                <c:pt idx="14">
                  <c:v>19.100000000000001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773763232"/>
        <c:axId val="773762840"/>
      </c:barChart>
      <c:catAx>
        <c:axId val="773763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73762840"/>
        <c:crosses val="autoZero"/>
        <c:auto val="1"/>
        <c:lblAlgn val="ctr"/>
        <c:lblOffset val="100"/>
        <c:noMultiLvlLbl val="0"/>
      </c:catAx>
      <c:valAx>
        <c:axId val="77376284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77376323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192</c:v>
                </c:pt>
                <c:pt idx="1">
                  <c:v>245</c:v>
                </c:pt>
                <c:pt idx="2">
                  <c:v>137</c:v>
                </c:pt>
                <c:pt idx="3">
                  <c:v>82</c:v>
                </c:pt>
                <c:pt idx="4">
                  <c:v>35</c:v>
                </c:pt>
                <c:pt idx="5">
                  <c:v>74</c:v>
                </c:pt>
                <c:pt idx="6">
                  <c:v>66</c:v>
                </c:pt>
                <c:pt idx="7">
                  <c:v>34</c:v>
                </c:pt>
                <c:pt idx="9">
                  <c:v>182</c:v>
                </c:pt>
                <c:pt idx="10">
                  <c:v>215</c:v>
                </c:pt>
                <c:pt idx="11">
                  <c:v>77</c:v>
                </c:pt>
                <c:pt idx="12">
                  <c:v>67</c:v>
                </c:pt>
                <c:pt idx="13">
                  <c:v>70</c:v>
                </c:pt>
                <c:pt idx="14">
                  <c:v>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773762056"/>
        <c:axId val="773757744"/>
      </c:barChart>
      <c:catAx>
        <c:axId val="773762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773757744"/>
        <c:crossesAt val="100"/>
        <c:auto val="1"/>
        <c:lblAlgn val="ctr"/>
        <c:lblOffset val="100"/>
        <c:noMultiLvlLbl val="0"/>
      </c:catAx>
      <c:valAx>
        <c:axId val="77375774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77376205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114.2</c:v>
                </c:pt>
                <c:pt idx="1">
                  <c:v>166.3</c:v>
                </c:pt>
                <c:pt idx="2">
                  <c:v>76.099999999999994</c:v>
                </c:pt>
                <c:pt idx="3">
                  <c:v>81.5</c:v>
                </c:pt>
                <c:pt idx="4">
                  <c:v>20.100000000000001</c:v>
                </c:pt>
                <c:pt idx="5">
                  <c:v>50</c:v>
                </c:pt>
                <c:pt idx="6">
                  <c:v>38.200000000000003</c:v>
                </c:pt>
                <c:pt idx="7">
                  <c:v>41.8</c:v>
                </c:pt>
                <c:pt idx="9">
                  <c:v>113.7</c:v>
                </c:pt>
                <c:pt idx="10">
                  <c:v>220.3</c:v>
                </c:pt>
                <c:pt idx="11">
                  <c:v>59.2</c:v>
                </c:pt>
                <c:pt idx="12">
                  <c:v>79.2</c:v>
                </c:pt>
                <c:pt idx="13">
                  <c:v>54.4</c:v>
                </c:pt>
                <c:pt idx="14">
                  <c:v>19.100000000000001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773782048"/>
        <c:axId val="773801256"/>
      </c:barChart>
      <c:catAx>
        <c:axId val="773782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73801256"/>
        <c:crosses val="autoZero"/>
        <c:auto val="1"/>
        <c:lblAlgn val="ctr"/>
        <c:lblOffset val="100"/>
        <c:noMultiLvlLbl val="0"/>
      </c:catAx>
      <c:valAx>
        <c:axId val="77380125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77378204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164</c:v>
                </c:pt>
                <c:pt idx="1">
                  <c:v>216</c:v>
                </c:pt>
                <c:pt idx="2">
                  <c:v>127</c:v>
                </c:pt>
                <c:pt idx="3">
                  <c:v>111</c:v>
                </c:pt>
                <c:pt idx="4">
                  <c:v>32</c:v>
                </c:pt>
                <c:pt idx="5">
                  <c:v>63</c:v>
                </c:pt>
                <c:pt idx="6">
                  <c:v>57</c:v>
                </c:pt>
                <c:pt idx="7">
                  <c:v>42</c:v>
                </c:pt>
                <c:pt idx="9">
                  <c:v>120</c:v>
                </c:pt>
                <c:pt idx="10">
                  <c:v>150</c:v>
                </c:pt>
                <c:pt idx="11">
                  <c:v>58</c:v>
                </c:pt>
                <c:pt idx="12">
                  <c:v>107</c:v>
                </c:pt>
                <c:pt idx="13">
                  <c:v>66</c:v>
                </c:pt>
                <c:pt idx="14">
                  <c:v>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773797336"/>
        <c:axId val="773775384"/>
      </c:barChart>
      <c:catAx>
        <c:axId val="773797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773775384"/>
        <c:crossesAt val="100"/>
        <c:auto val="1"/>
        <c:lblAlgn val="ctr"/>
        <c:lblOffset val="100"/>
        <c:noMultiLvlLbl val="0"/>
      </c:catAx>
      <c:valAx>
        <c:axId val="77377538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77379733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11.9</c:v>
                </c:pt>
                <c:pt idx="2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13.1</c:v>
                </c:pt>
                <c:pt idx="2">
                  <c:v>28.3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10.199999999999999</c:v>
                </c:pt>
                <c:pt idx="2">
                  <c:v>12.9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12.5</c:v>
                </c:pt>
                <c:pt idx="2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10.8</c:v>
                </c:pt>
                <c:pt idx="2">
                  <c:v>3.4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13.4</c:v>
                </c:pt>
                <c:pt idx="2">
                  <c:v>8.5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6.5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16.8</c:v>
                </c:pt>
                <c:pt idx="2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773749904"/>
        <c:axId val="773750296"/>
      </c:barChart>
      <c:catAx>
        <c:axId val="77374990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50296"/>
        <c:crosses val="autoZero"/>
        <c:auto val="1"/>
        <c:lblAlgn val="ctr"/>
        <c:lblOffset val="100"/>
        <c:tickLblSkip val="1"/>
        <c:noMultiLvlLbl val="0"/>
      </c:catAx>
      <c:valAx>
        <c:axId val="7737502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7374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773754608"/>
        <c:axId val="773741280"/>
      </c:barChart>
      <c:catAx>
        <c:axId val="77375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3741280"/>
        <c:crosses val="autoZero"/>
        <c:auto val="1"/>
        <c:lblAlgn val="ctr"/>
        <c:lblOffset val="100"/>
        <c:noMultiLvlLbl val="0"/>
      </c:catAx>
      <c:valAx>
        <c:axId val="773741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7375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12.4</c:v>
                </c:pt>
                <c:pt idx="2">
                  <c:v>17.399999999999999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13.3</c:v>
                </c:pt>
                <c:pt idx="2">
                  <c:v>40.6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19.3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12.6</c:v>
                </c:pt>
                <c:pt idx="2">
                  <c:v>11.8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10.199999999999999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12.9</c:v>
                </c:pt>
                <c:pt idx="2">
                  <c:v>4.3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11.4</c:v>
                </c:pt>
                <c:pt idx="2">
                  <c:v>2.5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16.8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773742456"/>
        <c:axId val="773742848"/>
      </c:barChart>
      <c:catAx>
        <c:axId val="7737424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42848"/>
        <c:crosses val="autoZero"/>
        <c:auto val="1"/>
        <c:lblAlgn val="ctr"/>
        <c:lblOffset val="100"/>
        <c:tickLblSkip val="1"/>
        <c:noMultiLvlLbl val="0"/>
      </c:catAx>
      <c:valAx>
        <c:axId val="7737428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73742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773743632"/>
        <c:axId val="773749120"/>
      </c:barChart>
      <c:catAx>
        <c:axId val="773743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3749120"/>
        <c:crosses val="autoZero"/>
        <c:auto val="1"/>
        <c:lblAlgn val="ctr"/>
        <c:lblOffset val="100"/>
        <c:noMultiLvlLbl val="0"/>
      </c:catAx>
      <c:valAx>
        <c:axId val="773749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73743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</c:v>
                </c:pt>
                <c:pt idx="2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17.399999999999999</c:v>
                </c:pt>
                <c:pt idx="1">
                  <c:v>25</c:v>
                </c:pt>
                <c:pt idx="2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17.5</c:v>
                </c:pt>
                <c:pt idx="2">
                  <c:v>10.1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20.2</c:v>
                </c:pt>
                <c:pt idx="1">
                  <c:v>12.6</c:v>
                </c:pt>
                <c:pt idx="2">
                  <c:v>13.5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13.2</c:v>
                </c:pt>
                <c:pt idx="1">
                  <c:v>14</c:v>
                </c:pt>
                <c:pt idx="2">
                  <c:v>9.3000000000000007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5.6</c:v>
                </c:pt>
                <c:pt idx="2">
                  <c:v>3.3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8.8000000000000007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773756176"/>
        <c:axId val="773755784"/>
      </c:barChart>
      <c:catAx>
        <c:axId val="77375617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55784"/>
        <c:crosses val="autoZero"/>
        <c:auto val="1"/>
        <c:lblAlgn val="ctr"/>
        <c:lblOffset val="100"/>
        <c:tickLblSkip val="1"/>
        <c:noMultiLvlLbl val="0"/>
      </c:catAx>
      <c:valAx>
        <c:axId val="7737557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7375617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773755000"/>
        <c:axId val="773738536"/>
      </c:barChart>
      <c:catAx>
        <c:axId val="773755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3738536"/>
        <c:crosses val="autoZero"/>
        <c:auto val="1"/>
        <c:lblAlgn val="ctr"/>
        <c:lblOffset val="100"/>
        <c:noMultiLvlLbl val="0"/>
      </c:catAx>
      <c:valAx>
        <c:axId val="773738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73755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15.8</c:v>
                </c:pt>
                <c:pt idx="2">
                  <c:v>22.6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17.399999999999999</c:v>
                </c:pt>
                <c:pt idx="1">
                  <c:v>25.5</c:v>
                </c:pt>
                <c:pt idx="2">
                  <c:v>37.299999999999997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13.1</c:v>
                </c:pt>
                <c:pt idx="1">
                  <c:v>17.2</c:v>
                </c:pt>
                <c:pt idx="2">
                  <c:v>15.3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20.2</c:v>
                </c:pt>
                <c:pt idx="1">
                  <c:v>12.6</c:v>
                </c:pt>
                <c:pt idx="2">
                  <c:v>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13.2</c:v>
                </c:pt>
                <c:pt idx="1">
                  <c:v>14.2</c:v>
                </c:pt>
                <c:pt idx="2">
                  <c:v>9.6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  <c:pt idx="2">
                  <c:v>1.2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8.8000000000000007</c:v>
                </c:pt>
                <c:pt idx="2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773752256"/>
        <c:axId val="773753040"/>
      </c:barChart>
      <c:catAx>
        <c:axId val="77375225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753040"/>
        <c:crosses val="autoZero"/>
        <c:auto val="1"/>
        <c:lblAlgn val="ctr"/>
        <c:lblOffset val="100"/>
        <c:tickLblSkip val="1"/>
        <c:noMultiLvlLbl val="0"/>
      </c:catAx>
      <c:valAx>
        <c:axId val="7737530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77375225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773753824"/>
        <c:axId val="773740888"/>
      </c:barChart>
      <c:catAx>
        <c:axId val="773753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73740888"/>
        <c:crosses val="autoZero"/>
        <c:auto val="1"/>
        <c:lblAlgn val="ctr"/>
        <c:lblOffset val="100"/>
        <c:noMultiLvlLbl val="0"/>
      </c:catAx>
      <c:valAx>
        <c:axId val="7737408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73753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0540-1E52-48BC-A9D0-B5F75BC36F47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1A7C-EE05-40B3-A468-4C7574EE3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3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0CD0098-5A6B-492A-898B-796172354C3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0CD0098-5A6B-492A-898B-796172354C3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0CD0098-5A6B-492A-898B-796172354C3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CD0098-5A6B-492A-898B-796172354C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0CD0098-5A6B-492A-898B-796172354C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393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367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1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166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C0CD0098-5A6B-492A-898B-796172354C3F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Ноябрь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244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5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4416522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Ноябрь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3227395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Ноябрь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0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222508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5528800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Ноябрь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0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7162004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764942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Ноябрь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7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52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Ноябрь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588.2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459.8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182.1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62.4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53.1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1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8600227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588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221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4497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1360918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5170970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6707392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3149779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2015,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5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9544183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8272316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7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1784972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9186222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2015,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4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495755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9609170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361478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5481322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Ноябрь 2015, % 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7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3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2</TotalTime>
  <Words>782</Words>
  <Application>Microsoft Office PowerPoint</Application>
  <PresentationFormat>Экран (4:3)</PresentationFormat>
  <Paragraphs>399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3</vt:lpstr>
      <vt:lpstr>Grey Box Masters</vt:lpstr>
      <vt:lpstr>NO Grey Box Masters</vt:lpstr>
      <vt:lpstr>GRID LAYOUT</vt:lpstr>
      <vt:lpstr>1_3. TNS 4x3 Monitor Template</vt:lpstr>
      <vt:lpstr>Аудитория Drive.ru Ноябрь 2015 </vt:lpstr>
      <vt:lpstr>Аудитория Drive.ru  Ноябрь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Ноябрь 2015 </dc:title>
  <dc:creator>Natalya Shavlova</dc:creator>
  <cp:lastModifiedBy>Анастасия Новоселова</cp:lastModifiedBy>
  <cp:revision>3</cp:revision>
  <dcterms:created xsi:type="dcterms:W3CDTF">2015-12-23T14:59:33Z</dcterms:created>
  <dcterms:modified xsi:type="dcterms:W3CDTF">2015-12-23T15:51:50Z</dcterms:modified>
</cp:coreProperties>
</file>