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482064"/>
        <c:axId val="467482456"/>
      </c:lineChart>
      <c:dateAx>
        <c:axId val="46748206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7482456"/>
        <c:crosses val="autoZero"/>
        <c:auto val="1"/>
        <c:lblOffset val="100"/>
        <c:baseTimeUnit val="months"/>
        <c:majorUnit val="1"/>
        <c:majorTimeUnit val="months"/>
      </c:dateAx>
      <c:valAx>
        <c:axId val="4674824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748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</c:v>
                </c:pt>
                <c:pt idx="1">
                  <c:v>48.5</c:v>
                </c:pt>
                <c:pt idx="2">
                  <c:v>60.3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40.6</c:v>
                </c:pt>
                <c:pt idx="1">
                  <c:v>41.2</c:v>
                </c:pt>
                <c:pt idx="2">
                  <c:v>34.4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99449048"/>
        <c:axId val="399449440"/>
      </c:barChart>
      <c:catAx>
        <c:axId val="3994490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449440"/>
        <c:crosses val="autoZero"/>
        <c:auto val="1"/>
        <c:lblAlgn val="ctr"/>
        <c:lblOffset val="100"/>
        <c:tickLblSkip val="1"/>
        <c:noMultiLvlLbl val="0"/>
      </c:catAx>
      <c:valAx>
        <c:axId val="3994494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994490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5198872"/>
        <c:axId val="465199264"/>
      </c:barChart>
      <c:catAx>
        <c:axId val="465198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5199264"/>
        <c:crosses val="autoZero"/>
        <c:auto val="1"/>
        <c:lblAlgn val="ctr"/>
        <c:lblOffset val="100"/>
        <c:noMultiLvlLbl val="0"/>
      </c:catAx>
      <c:valAx>
        <c:axId val="465199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5198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</c:v>
                </c:pt>
                <c:pt idx="1">
                  <c:v>49</c:v>
                </c:pt>
                <c:pt idx="2">
                  <c:v>58.4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40.6</c:v>
                </c:pt>
                <c:pt idx="1">
                  <c:v>40.799999999999997</c:v>
                </c:pt>
                <c:pt idx="2">
                  <c:v>39.4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65199656"/>
        <c:axId val="465200440"/>
      </c:barChart>
      <c:catAx>
        <c:axId val="4651996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5200440"/>
        <c:crosses val="autoZero"/>
        <c:auto val="1"/>
        <c:lblAlgn val="ctr"/>
        <c:lblOffset val="100"/>
        <c:tickLblSkip val="1"/>
        <c:noMultiLvlLbl val="0"/>
      </c:catAx>
      <c:valAx>
        <c:axId val="4652004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51996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5201224"/>
        <c:axId val="465201616"/>
      </c:barChart>
      <c:catAx>
        <c:axId val="465201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5201616"/>
        <c:crosses val="autoZero"/>
        <c:auto val="1"/>
        <c:lblAlgn val="ctr"/>
        <c:lblOffset val="100"/>
        <c:noMultiLvlLbl val="0"/>
      </c:catAx>
      <c:valAx>
        <c:axId val="4652016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5201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1.3</c:v>
                </c:pt>
                <c:pt idx="1">
                  <c:v>1.6</c:v>
                </c:pt>
                <c:pt idx="2">
                  <c:v>6.6</c:v>
                </c:pt>
                <c:pt idx="3">
                  <c:v>2.4</c:v>
                </c:pt>
                <c:pt idx="4">
                  <c:v>15.9</c:v>
                </c:pt>
                <c:pt idx="5">
                  <c:v>17.7</c:v>
                </c:pt>
                <c:pt idx="6">
                  <c:v>38.200000000000003</c:v>
                </c:pt>
                <c:pt idx="7">
                  <c:v>16.3</c:v>
                </c:pt>
                <c:pt idx="8">
                  <c:v>2.2000000000000002</c:v>
                </c:pt>
                <c:pt idx="9">
                  <c:v>3</c:v>
                </c:pt>
                <c:pt idx="10">
                  <c:v>9</c:v>
                </c:pt>
                <c:pt idx="11">
                  <c:v>4.5</c:v>
                </c:pt>
                <c:pt idx="12">
                  <c:v>14.1</c:v>
                </c:pt>
                <c:pt idx="13">
                  <c:v>14.3</c:v>
                </c:pt>
                <c:pt idx="14">
                  <c:v>33</c:v>
                </c:pt>
                <c:pt idx="15">
                  <c:v>19.8</c:v>
                </c:pt>
                <c:pt idx="16">
                  <c:v>3.1</c:v>
                </c:pt>
                <c:pt idx="17">
                  <c:v>4.2</c:v>
                </c:pt>
                <c:pt idx="18">
                  <c:v>12.5</c:v>
                </c:pt>
                <c:pt idx="19">
                  <c:v>6.5</c:v>
                </c:pt>
                <c:pt idx="20">
                  <c:v>13.9</c:v>
                </c:pt>
                <c:pt idx="21">
                  <c:v>12.4</c:v>
                </c:pt>
                <c:pt idx="22">
                  <c:v>29.2</c:v>
                </c:pt>
                <c:pt idx="23">
                  <c:v>18.3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7705960"/>
        <c:axId val="397706352"/>
      </c:bubbleChart>
      <c:valAx>
        <c:axId val="3977059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97706352"/>
        <c:crosses val="autoZero"/>
        <c:crossBetween val="midCat"/>
      </c:valAx>
      <c:valAx>
        <c:axId val="39770635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977059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8.8000000000000007</c:v>
                </c:pt>
                <c:pt idx="1">
                  <c:v>2.2000000000000002</c:v>
                </c:pt>
                <c:pt idx="2">
                  <c:v>10.5</c:v>
                </c:pt>
                <c:pt idx="3">
                  <c:v>7.8</c:v>
                </c:pt>
                <c:pt idx="4">
                  <c:v>17.399999999999999</c:v>
                </c:pt>
                <c:pt idx="5">
                  <c:v>27.2</c:v>
                </c:pt>
                <c:pt idx="6">
                  <c:v>25.8</c:v>
                </c:pt>
                <c:pt idx="7">
                  <c:v>9.1</c:v>
                </c:pt>
                <c:pt idx="8">
                  <c:v>2</c:v>
                </c:pt>
                <c:pt idx="9">
                  <c:v>10.6</c:v>
                </c:pt>
                <c:pt idx="10">
                  <c:v>10</c:v>
                </c:pt>
                <c:pt idx="11">
                  <c:v>15.7</c:v>
                </c:pt>
                <c:pt idx="12">
                  <c:v>28.3</c:v>
                </c:pt>
                <c:pt idx="13">
                  <c:v>23.5</c:v>
                </c:pt>
                <c:pt idx="14">
                  <c:v>9</c:v>
                </c:pt>
                <c:pt idx="15">
                  <c:v>5</c:v>
                </c:pt>
                <c:pt idx="16">
                  <c:v>11.2</c:v>
                </c:pt>
                <c:pt idx="17">
                  <c:v>10.4</c:v>
                </c:pt>
                <c:pt idx="18">
                  <c:v>12</c:v>
                </c:pt>
                <c:pt idx="19">
                  <c:v>30.4</c:v>
                </c:pt>
                <c:pt idx="20">
                  <c:v>20.9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97706744"/>
        <c:axId val="397707136"/>
      </c:bubbleChart>
      <c:valAx>
        <c:axId val="39770674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97707136"/>
        <c:crosses val="autoZero"/>
        <c:crossBetween val="midCat"/>
      </c:valAx>
      <c:valAx>
        <c:axId val="39770713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9770674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127</c:v>
                </c:pt>
                <c:pt idx="1">
                  <c:v>203.2</c:v>
                </c:pt>
                <c:pt idx="2">
                  <c:v>86.4</c:v>
                </c:pt>
                <c:pt idx="3">
                  <c:v>96.7</c:v>
                </c:pt>
                <c:pt idx="4">
                  <c:v>44.9</c:v>
                </c:pt>
                <c:pt idx="5">
                  <c:v>87</c:v>
                </c:pt>
                <c:pt idx="6">
                  <c:v>29</c:v>
                </c:pt>
                <c:pt idx="7">
                  <c:v>21.3</c:v>
                </c:pt>
                <c:pt idx="9">
                  <c:v>145.5</c:v>
                </c:pt>
                <c:pt idx="10">
                  <c:v>211.5</c:v>
                </c:pt>
                <c:pt idx="11">
                  <c:v>83.6</c:v>
                </c:pt>
                <c:pt idx="12">
                  <c:v>72.099999999999994</c:v>
                </c:pt>
                <c:pt idx="13">
                  <c:v>77.900000000000006</c:v>
                </c:pt>
                <c:pt idx="14">
                  <c:v>34.799999999999997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97708312"/>
        <c:axId val="397708704"/>
      </c:barChart>
      <c:catAx>
        <c:axId val="397708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97708704"/>
        <c:crosses val="autoZero"/>
        <c:auto val="1"/>
        <c:lblAlgn val="ctr"/>
        <c:lblOffset val="100"/>
        <c:noMultiLvlLbl val="0"/>
      </c:catAx>
      <c:valAx>
        <c:axId val="39770870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977083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181</c:v>
                </c:pt>
                <c:pt idx="1">
                  <c:v>254</c:v>
                </c:pt>
                <c:pt idx="2">
                  <c:v>132</c:v>
                </c:pt>
                <c:pt idx="3">
                  <c:v>82</c:v>
                </c:pt>
                <c:pt idx="4">
                  <c:v>67</c:v>
                </c:pt>
                <c:pt idx="5">
                  <c:v>109</c:v>
                </c:pt>
                <c:pt idx="6">
                  <c:v>42</c:v>
                </c:pt>
                <c:pt idx="7">
                  <c:v>15</c:v>
                </c:pt>
                <c:pt idx="9">
                  <c:v>199</c:v>
                </c:pt>
                <c:pt idx="10">
                  <c:v>174</c:v>
                </c:pt>
                <c:pt idx="11">
                  <c:v>91</c:v>
                </c:pt>
                <c:pt idx="12">
                  <c:v>52</c:v>
                </c:pt>
                <c:pt idx="13">
                  <c:v>84</c:v>
                </c:pt>
                <c:pt idx="14">
                  <c:v>112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71516400"/>
        <c:axId val="471516792"/>
      </c:barChart>
      <c:catAx>
        <c:axId val="471516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71516792"/>
        <c:crossesAt val="100"/>
        <c:auto val="1"/>
        <c:lblAlgn val="ctr"/>
        <c:lblOffset val="100"/>
        <c:noMultiLvlLbl val="0"/>
      </c:catAx>
      <c:valAx>
        <c:axId val="47151679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7151640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127</c:v>
                </c:pt>
                <c:pt idx="1">
                  <c:v>203.2</c:v>
                </c:pt>
                <c:pt idx="2">
                  <c:v>86.4</c:v>
                </c:pt>
                <c:pt idx="3">
                  <c:v>96.7</c:v>
                </c:pt>
                <c:pt idx="4">
                  <c:v>44.9</c:v>
                </c:pt>
                <c:pt idx="5">
                  <c:v>87</c:v>
                </c:pt>
                <c:pt idx="6">
                  <c:v>29</c:v>
                </c:pt>
                <c:pt idx="7">
                  <c:v>21.3</c:v>
                </c:pt>
                <c:pt idx="9">
                  <c:v>145.5</c:v>
                </c:pt>
                <c:pt idx="10">
                  <c:v>211.5</c:v>
                </c:pt>
                <c:pt idx="11">
                  <c:v>83.6</c:v>
                </c:pt>
                <c:pt idx="12">
                  <c:v>72.099999999999994</c:v>
                </c:pt>
                <c:pt idx="13">
                  <c:v>77.900000000000006</c:v>
                </c:pt>
                <c:pt idx="14">
                  <c:v>34.799999999999997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71517576"/>
        <c:axId val="471517968"/>
      </c:barChart>
      <c:catAx>
        <c:axId val="471517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71517968"/>
        <c:crosses val="autoZero"/>
        <c:auto val="1"/>
        <c:lblAlgn val="ctr"/>
        <c:lblOffset val="100"/>
        <c:noMultiLvlLbl val="0"/>
      </c:catAx>
      <c:valAx>
        <c:axId val="47151796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7151757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153</c:v>
                </c:pt>
                <c:pt idx="1">
                  <c:v>218</c:v>
                </c:pt>
                <c:pt idx="2">
                  <c:v>122</c:v>
                </c:pt>
                <c:pt idx="3">
                  <c:v>113</c:v>
                </c:pt>
                <c:pt idx="4">
                  <c:v>58</c:v>
                </c:pt>
                <c:pt idx="5">
                  <c:v>94</c:v>
                </c:pt>
                <c:pt idx="6">
                  <c:v>37</c:v>
                </c:pt>
                <c:pt idx="7">
                  <c:v>18</c:v>
                </c:pt>
                <c:pt idx="9">
                  <c:v>134</c:v>
                </c:pt>
                <c:pt idx="10">
                  <c:v>122</c:v>
                </c:pt>
                <c:pt idx="11">
                  <c:v>69</c:v>
                </c:pt>
                <c:pt idx="12">
                  <c:v>83</c:v>
                </c:pt>
                <c:pt idx="13">
                  <c:v>76</c:v>
                </c:pt>
                <c:pt idx="14">
                  <c:v>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71518752"/>
        <c:axId val="471519144"/>
      </c:barChart>
      <c:catAx>
        <c:axId val="471518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71519144"/>
        <c:crossesAt val="100"/>
        <c:auto val="1"/>
        <c:lblAlgn val="ctr"/>
        <c:lblOffset val="100"/>
        <c:noMultiLvlLbl val="0"/>
      </c:catAx>
      <c:valAx>
        <c:axId val="47151914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7151875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11.9</c:v>
                </c:pt>
                <c:pt idx="2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13.4</c:v>
                </c:pt>
                <c:pt idx="2">
                  <c:v>29.2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10.199999999999999</c:v>
                </c:pt>
                <c:pt idx="2">
                  <c:v>12.4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12.3</c:v>
                </c:pt>
                <c:pt idx="2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11.1</c:v>
                </c:pt>
                <c:pt idx="2">
                  <c:v>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13.3</c:v>
                </c:pt>
                <c:pt idx="2">
                  <c:v>12.5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4.2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16.600000000000001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67483240"/>
        <c:axId val="467483632"/>
      </c:barChart>
      <c:catAx>
        <c:axId val="4674832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7483632"/>
        <c:crosses val="autoZero"/>
        <c:auto val="1"/>
        <c:lblAlgn val="ctr"/>
        <c:lblOffset val="100"/>
        <c:tickLblSkip val="1"/>
        <c:noMultiLvlLbl val="0"/>
      </c:catAx>
      <c:valAx>
        <c:axId val="4674836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7483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9890592"/>
        <c:axId val="469890984"/>
      </c:barChart>
      <c:catAx>
        <c:axId val="469890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9890984"/>
        <c:crosses val="autoZero"/>
        <c:auto val="1"/>
        <c:lblAlgn val="ctr"/>
        <c:lblOffset val="100"/>
        <c:noMultiLvlLbl val="0"/>
      </c:catAx>
      <c:valAx>
        <c:axId val="469890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9890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12.6</c:v>
                </c:pt>
                <c:pt idx="2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13.6</c:v>
                </c:pt>
                <c:pt idx="2">
                  <c:v>38.200000000000003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12.3</c:v>
                </c:pt>
                <c:pt idx="2">
                  <c:v>15.9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</c:v>
                </c:pt>
                <c:pt idx="2">
                  <c:v>2.4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12.6</c:v>
                </c:pt>
                <c:pt idx="2">
                  <c:v>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1.6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17.2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69892160"/>
        <c:axId val="469892552"/>
      </c:barChart>
      <c:catAx>
        <c:axId val="4698921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892552"/>
        <c:crosses val="autoZero"/>
        <c:auto val="1"/>
        <c:lblAlgn val="ctr"/>
        <c:lblOffset val="100"/>
        <c:tickLblSkip val="1"/>
        <c:noMultiLvlLbl val="0"/>
      </c:catAx>
      <c:valAx>
        <c:axId val="469892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989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9893336"/>
        <c:axId val="469893728"/>
      </c:barChart>
      <c:catAx>
        <c:axId val="469893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9893728"/>
        <c:crosses val="autoZero"/>
        <c:auto val="1"/>
        <c:lblAlgn val="ctr"/>
        <c:lblOffset val="100"/>
        <c:noMultiLvlLbl val="0"/>
      </c:catAx>
      <c:valAx>
        <c:axId val="469893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9893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15.6</c:v>
                </c:pt>
                <c:pt idx="2">
                  <c:v>20.9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17.5</c:v>
                </c:pt>
                <c:pt idx="1">
                  <c:v>24.9</c:v>
                </c:pt>
                <c:pt idx="2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17.399999999999999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12.4</c:v>
                </c:pt>
                <c:pt idx="2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14.7</c:v>
                </c:pt>
                <c:pt idx="2">
                  <c:v>11.2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5.7</c:v>
                </c:pt>
                <c:pt idx="2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69409968"/>
        <c:axId val="469410360"/>
      </c:barChart>
      <c:catAx>
        <c:axId val="4694099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410360"/>
        <c:crosses val="autoZero"/>
        <c:auto val="1"/>
        <c:lblAlgn val="ctr"/>
        <c:lblOffset val="100"/>
        <c:tickLblSkip val="1"/>
        <c:noMultiLvlLbl val="0"/>
      </c:catAx>
      <c:valAx>
        <c:axId val="4694103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94099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9411144"/>
        <c:axId val="469411536"/>
      </c:barChart>
      <c:catAx>
        <c:axId val="469411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9411536"/>
        <c:crosses val="autoZero"/>
        <c:auto val="1"/>
        <c:lblAlgn val="ctr"/>
        <c:lblOffset val="100"/>
        <c:noMultiLvlLbl val="0"/>
      </c:catAx>
      <c:valAx>
        <c:axId val="469411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9411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15.7</c:v>
                </c:pt>
                <c:pt idx="2">
                  <c:v>25.8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17.5</c:v>
                </c:pt>
                <c:pt idx="1">
                  <c:v>25.3</c:v>
                </c:pt>
                <c:pt idx="2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17.2</c:v>
                </c:pt>
                <c:pt idx="2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12.4</c:v>
                </c:pt>
                <c:pt idx="2">
                  <c:v>7.8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14.8</c:v>
                </c:pt>
                <c:pt idx="2">
                  <c:v>10.5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5.4</c:v>
                </c:pt>
                <c:pt idx="2">
                  <c:v>2.2000000000000002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8.9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69412320"/>
        <c:axId val="469412712"/>
      </c:barChart>
      <c:catAx>
        <c:axId val="4694123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412712"/>
        <c:crosses val="autoZero"/>
        <c:auto val="1"/>
        <c:lblAlgn val="ctr"/>
        <c:lblOffset val="100"/>
        <c:tickLblSkip val="1"/>
        <c:noMultiLvlLbl val="0"/>
      </c:catAx>
      <c:valAx>
        <c:axId val="4694127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94123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8.6999999999999993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9413496"/>
        <c:axId val="399448264"/>
      </c:barChart>
      <c:catAx>
        <c:axId val="469413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99448264"/>
        <c:crosses val="autoZero"/>
        <c:auto val="1"/>
        <c:lblAlgn val="ctr"/>
        <c:lblOffset val="100"/>
        <c:noMultiLvlLbl val="0"/>
      </c:catAx>
      <c:valAx>
        <c:axId val="399448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9413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A1267-0EA1-436C-856F-B30E481AA93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33A84-6797-4E04-B386-FA7A5C9F6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7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2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935ED03-155F-4D1D-AFDE-F7D5527E303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935ED03-155F-4D1D-AFDE-F7D5527E303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935ED03-155F-4D1D-AFDE-F7D5527E303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35ED03-155F-4D1D-AFDE-F7D5527E30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935ED03-155F-4D1D-AFDE-F7D5527E30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589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093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7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64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3935ED03-155F-4D1D-AFDE-F7D5527E3035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Октябрь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244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7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9975329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5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4075159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522427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7773111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2015,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0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729239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2810049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2015,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Октябрь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695.5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549.6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251.9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68.5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7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3472298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696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252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69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7969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581008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3294332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dirty="0" smtClean="0">
                <a:latin typeface="Arial"/>
              </a:rPr>
              <a:t>Россия 0+, Октябрь 2015, % от </a:t>
            </a:r>
            <a:r>
              <a:rPr lang="ru-RU" dirty="0" err="1" smtClean="0">
                <a:latin typeface="Arial"/>
              </a:rPr>
              <a:t>Monthly</a:t>
            </a:r>
            <a:r>
              <a:rPr lang="ru-RU" dirty="0" smtClean="0">
                <a:latin typeface="Arial"/>
              </a:rPr>
              <a:t> </a:t>
            </a:r>
            <a:r>
              <a:rPr lang="ru-RU" dirty="0" err="1" smtClean="0">
                <a:latin typeface="Arial"/>
              </a:rPr>
              <a:t>Reach</a:t>
            </a:r>
            <a:endParaRPr lang="ru-RU" dirty="0" smtClean="0">
              <a:latin typeface="Arial"/>
            </a:endParaRP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7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496415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5819764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1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377763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4176399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2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2596729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7299065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5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6300638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1755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500042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3277854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4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3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5</TotalTime>
  <Words>782</Words>
  <Application>Microsoft Office PowerPoint</Application>
  <PresentationFormat>Экран (4:3)</PresentationFormat>
  <Paragraphs>399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3</vt:lpstr>
      <vt:lpstr>Grey Box Masters</vt:lpstr>
      <vt:lpstr>NO Grey Box Masters</vt:lpstr>
      <vt:lpstr>GRID LAYOUT</vt:lpstr>
      <vt:lpstr>1_3. TNS 4x3 Monitor Template</vt:lpstr>
      <vt:lpstr>Аудитория Drive.ru Октябрь 2015 </vt:lpstr>
      <vt:lpstr>Аудитория Drive.ru  Октябрь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Октябрь 2015 </dc:title>
  <dc:creator>Natalya Shavlova</dc:creator>
  <cp:lastModifiedBy>Анастасия Новоселова</cp:lastModifiedBy>
  <cp:revision>5</cp:revision>
  <dcterms:created xsi:type="dcterms:W3CDTF">2015-11-25T13:16:12Z</dcterms:created>
  <dcterms:modified xsi:type="dcterms:W3CDTF">2015-11-30T09:41:52Z</dcterms:modified>
</cp:coreProperties>
</file>