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654192"/>
        <c:axId val="305819136"/>
      </c:lineChart>
      <c:dateAx>
        <c:axId val="30665419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5819136"/>
        <c:crosses val="autoZero"/>
        <c:auto val="1"/>
        <c:lblOffset val="100"/>
        <c:baseTimeUnit val="months"/>
        <c:majorUnit val="1"/>
        <c:majorTimeUnit val="months"/>
      </c:dateAx>
      <c:valAx>
        <c:axId val="3058191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665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35.9</c:v>
                </c:pt>
                <c:pt idx="1">
                  <c:v>47.4</c:v>
                </c:pt>
                <c:pt idx="2">
                  <c:v>60.6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40.299999999999997</c:v>
                </c:pt>
                <c:pt idx="1">
                  <c:v>40.9</c:v>
                </c:pt>
                <c:pt idx="2">
                  <c:v>32.5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18.600000000000001</c:v>
                </c:pt>
                <c:pt idx="1">
                  <c:v>5.9</c:v>
                </c:pt>
                <c:pt idx="2">
                  <c:v>2.2000000000000002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06193440"/>
        <c:axId val="306193832"/>
      </c:barChart>
      <c:catAx>
        <c:axId val="3061934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6193832"/>
        <c:crosses val="autoZero"/>
        <c:auto val="1"/>
        <c:lblAlgn val="ctr"/>
        <c:lblOffset val="100"/>
        <c:tickLblSkip val="1"/>
        <c:noMultiLvlLbl val="0"/>
      </c:catAx>
      <c:valAx>
        <c:axId val="3061938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61934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6184880"/>
        <c:axId val="306185272"/>
      </c:barChart>
      <c:catAx>
        <c:axId val="3061848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6185272"/>
        <c:crosses val="autoZero"/>
        <c:auto val="1"/>
        <c:lblAlgn val="ctr"/>
        <c:lblOffset val="100"/>
        <c:noMultiLvlLbl val="0"/>
      </c:catAx>
      <c:valAx>
        <c:axId val="306185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6184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35.9</c:v>
                </c:pt>
                <c:pt idx="1">
                  <c:v>47.6</c:v>
                </c:pt>
                <c:pt idx="2">
                  <c:v>58.9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40.299999999999997</c:v>
                </c:pt>
                <c:pt idx="1">
                  <c:v>40.799999999999997</c:v>
                </c:pt>
                <c:pt idx="2">
                  <c:v>34.5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18.600000000000001</c:v>
                </c:pt>
                <c:pt idx="1">
                  <c:v>5.8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06186056"/>
        <c:axId val="306186448"/>
      </c:barChart>
      <c:catAx>
        <c:axId val="3061860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6186448"/>
        <c:crosses val="autoZero"/>
        <c:auto val="1"/>
        <c:lblAlgn val="ctr"/>
        <c:lblOffset val="100"/>
        <c:tickLblSkip val="1"/>
        <c:noMultiLvlLbl val="0"/>
      </c:catAx>
      <c:valAx>
        <c:axId val="3061864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61860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64.099999999999994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6187232"/>
        <c:axId val="306187624"/>
      </c:barChart>
      <c:catAx>
        <c:axId val="306187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6187624"/>
        <c:crosses val="autoZero"/>
        <c:auto val="1"/>
        <c:lblAlgn val="ctr"/>
        <c:lblOffset val="100"/>
        <c:noMultiLvlLbl val="0"/>
      </c:catAx>
      <c:valAx>
        <c:axId val="3061876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6187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1.3</c:v>
                </c:pt>
                <c:pt idx="1">
                  <c:v>3.7</c:v>
                </c:pt>
                <c:pt idx="2">
                  <c:v>3.3</c:v>
                </c:pt>
                <c:pt idx="4">
                  <c:v>9.9</c:v>
                </c:pt>
                <c:pt idx="5">
                  <c:v>20.8</c:v>
                </c:pt>
                <c:pt idx="6">
                  <c:v>40.299999999999997</c:v>
                </c:pt>
                <c:pt idx="7">
                  <c:v>20.399999999999999</c:v>
                </c:pt>
                <c:pt idx="8">
                  <c:v>3</c:v>
                </c:pt>
                <c:pt idx="9">
                  <c:v>5.0999999999999996</c:v>
                </c:pt>
                <c:pt idx="10">
                  <c:v>4.7</c:v>
                </c:pt>
                <c:pt idx="12">
                  <c:v>9.4</c:v>
                </c:pt>
                <c:pt idx="13">
                  <c:v>17.100000000000001</c:v>
                </c:pt>
                <c:pt idx="14">
                  <c:v>32.700000000000003</c:v>
                </c:pt>
                <c:pt idx="15">
                  <c:v>27</c:v>
                </c:pt>
                <c:pt idx="16">
                  <c:v>3.1</c:v>
                </c:pt>
                <c:pt idx="17">
                  <c:v>5.3</c:v>
                </c:pt>
                <c:pt idx="18">
                  <c:v>6.2</c:v>
                </c:pt>
                <c:pt idx="20">
                  <c:v>11.6</c:v>
                </c:pt>
                <c:pt idx="21">
                  <c:v>17.2</c:v>
                </c:pt>
                <c:pt idx="22">
                  <c:v>28.9</c:v>
                </c:pt>
                <c:pt idx="23">
                  <c:v>26.7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10071088"/>
        <c:axId val="310071480"/>
      </c:bubbleChart>
      <c:valAx>
        <c:axId val="31007108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10071480"/>
        <c:crosses val="autoZero"/>
        <c:crossBetween val="midCat"/>
      </c:valAx>
      <c:valAx>
        <c:axId val="31007148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1007108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10.4</c:v>
                </c:pt>
                <c:pt idx="3" formatCode="0.0">
                  <c:v>8.8000000000000007</c:v>
                </c:pt>
                <c:pt idx="4" formatCode="0.0">
                  <c:v>19.7</c:v>
                </c:pt>
                <c:pt idx="5" formatCode="0.0">
                  <c:v>34.4</c:v>
                </c:pt>
                <c:pt idx="6" formatCode="0.0">
                  <c:v>19.2</c:v>
                </c:pt>
                <c:pt idx="9" formatCode="0.0">
                  <c:v>15</c:v>
                </c:pt>
                <c:pt idx="10" formatCode="0.0">
                  <c:v>10.7</c:v>
                </c:pt>
                <c:pt idx="11" formatCode="0.0">
                  <c:v>19.399999999999999</c:v>
                </c:pt>
                <c:pt idx="12" formatCode="0.0">
                  <c:v>33.1</c:v>
                </c:pt>
                <c:pt idx="13" formatCode="0.0">
                  <c:v>17.7</c:v>
                </c:pt>
                <c:pt idx="16" formatCode="0.0">
                  <c:v>15.3</c:v>
                </c:pt>
                <c:pt idx="17" formatCode="0.0">
                  <c:v>9.5</c:v>
                </c:pt>
                <c:pt idx="18" formatCode="0.0">
                  <c:v>20.7</c:v>
                </c:pt>
                <c:pt idx="19" formatCode="0.0">
                  <c:v>37.4</c:v>
                </c:pt>
                <c:pt idx="20" formatCode="0.0">
                  <c:v>14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10069912"/>
        <c:axId val="310071872"/>
      </c:bubbleChart>
      <c:valAx>
        <c:axId val="31006991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10071872"/>
        <c:crosses val="autoZero"/>
        <c:crossBetween val="midCat"/>
      </c:valAx>
      <c:valAx>
        <c:axId val="31007187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1006991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179.5</c:v>
                </c:pt>
                <c:pt idx="1">
                  <c:v>194.3</c:v>
                </c:pt>
                <c:pt idx="2">
                  <c:v>116</c:v>
                </c:pt>
                <c:pt idx="3">
                  <c:v>78</c:v>
                </c:pt>
                <c:pt idx="5">
                  <c:v>41.7</c:v>
                </c:pt>
                <c:pt idx="6">
                  <c:v>35.5</c:v>
                </c:pt>
                <c:pt idx="7">
                  <c:v>20.6</c:v>
                </c:pt>
                <c:pt idx="9">
                  <c:v>94</c:v>
                </c:pt>
                <c:pt idx="10">
                  <c:v>251.9</c:v>
                </c:pt>
                <c:pt idx="11">
                  <c:v>139.5</c:v>
                </c:pt>
                <c:pt idx="12">
                  <c:v>64.2</c:v>
                </c:pt>
                <c:pt idx="13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11122928"/>
        <c:axId val="311123320"/>
      </c:barChart>
      <c:catAx>
        <c:axId val="3111229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11123320"/>
        <c:crosses val="autoZero"/>
        <c:auto val="1"/>
        <c:lblAlgn val="ctr"/>
        <c:lblOffset val="100"/>
        <c:noMultiLvlLbl val="0"/>
      </c:catAx>
      <c:valAx>
        <c:axId val="31112332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1112292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264</c:v>
                </c:pt>
                <c:pt idx="1">
                  <c:v>251</c:v>
                </c:pt>
                <c:pt idx="2">
                  <c:v>183</c:v>
                </c:pt>
                <c:pt idx="3">
                  <c:v>68</c:v>
                </c:pt>
                <c:pt idx="5">
                  <c:v>54</c:v>
                </c:pt>
                <c:pt idx="6">
                  <c:v>53</c:v>
                </c:pt>
                <c:pt idx="7">
                  <c:v>15</c:v>
                </c:pt>
                <c:pt idx="9">
                  <c:v>129</c:v>
                </c:pt>
                <c:pt idx="10">
                  <c:v>212</c:v>
                </c:pt>
                <c:pt idx="11">
                  <c:v>152</c:v>
                </c:pt>
                <c:pt idx="12">
                  <c:v>50</c:v>
                </c:pt>
                <c:pt idx="13">
                  <c:v>115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11124104"/>
        <c:axId val="311124496"/>
      </c:barChart>
      <c:catAx>
        <c:axId val="3111241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11124496"/>
        <c:crossesAt val="100"/>
        <c:auto val="1"/>
        <c:lblAlgn val="ctr"/>
        <c:lblOffset val="100"/>
        <c:noMultiLvlLbl val="0"/>
      </c:catAx>
      <c:valAx>
        <c:axId val="3111244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1112410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179.5</c:v>
                </c:pt>
                <c:pt idx="1">
                  <c:v>194.3</c:v>
                </c:pt>
                <c:pt idx="2">
                  <c:v>116</c:v>
                </c:pt>
                <c:pt idx="3">
                  <c:v>78</c:v>
                </c:pt>
                <c:pt idx="5">
                  <c:v>41.7</c:v>
                </c:pt>
                <c:pt idx="6">
                  <c:v>35.5</c:v>
                </c:pt>
                <c:pt idx="7">
                  <c:v>20.6</c:v>
                </c:pt>
                <c:pt idx="9">
                  <c:v>94</c:v>
                </c:pt>
                <c:pt idx="10">
                  <c:v>251.9</c:v>
                </c:pt>
                <c:pt idx="11">
                  <c:v>139.5</c:v>
                </c:pt>
                <c:pt idx="12">
                  <c:v>64.2</c:v>
                </c:pt>
                <c:pt idx="13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11125280"/>
        <c:axId val="311125672"/>
      </c:barChart>
      <c:catAx>
        <c:axId val="3111252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11125672"/>
        <c:crosses val="autoZero"/>
        <c:auto val="1"/>
        <c:lblAlgn val="ctr"/>
        <c:lblOffset val="100"/>
        <c:noMultiLvlLbl val="0"/>
      </c:catAx>
      <c:valAx>
        <c:axId val="311125672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1112528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229</c:v>
                </c:pt>
                <c:pt idx="1">
                  <c:v>218</c:v>
                </c:pt>
                <c:pt idx="2">
                  <c:v>165</c:v>
                </c:pt>
                <c:pt idx="3">
                  <c:v>94</c:v>
                </c:pt>
                <c:pt idx="5">
                  <c:v>46</c:v>
                </c:pt>
                <c:pt idx="6">
                  <c:v>47</c:v>
                </c:pt>
                <c:pt idx="7">
                  <c:v>18</c:v>
                </c:pt>
                <c:pt idx="9">
                  <c:v>89</c:v>
                </c:pt>
                <c:pt idx="10">
                  <c:v>152</c:v>
                </c:pt>
                <c:pt idx="11">
                  <c:v>117</c:v>
                </c:pt>
                <c:pt idx="12">
                  <c:v>77</c:v>
                </c:pt>
                <c:pt idx="13">
                  <c:v>105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11126456"/>
        <c:axId val="311216120"/>
      </c:barChart>
      <c:catAx>
        <c:axId val="311126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11216120"/>
        <c:crossesAt val="100"/>
        <c:auto val="1"/>
        <c:lblAlgn val="ctr"/>
        <c:lblOffset val="100"/>
        <c:noMultiLvlLbl val="0"/>
      </c:catAx>
      <c:valAx>
        <c:axId val="311216120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1112645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11.7</c:v>
                </c:pt>
                <c:pt idx="2">
                  <c:v>26.7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13.3</c:v>
                </c:pt>
                <c:pt idx="2">
                  <c:v>28.9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17.2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12.3</c:v>
                </c:pt>
                <c:pt idx="2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13.4</c:v>
                </c:pt>
                <c:pt idx="2">
                  <c:v>6.2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11.2</c:v>
                </c:pt>
                <c:pt idx="2">
                  <c:v>5.3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16.600000000000001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05819920"/>
        <c:axId val="305820312"/>
      </c:barChart>
      <c:catAx>
        <c:axId val="30581992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5820312"/>
        <c:crosses val="autoZero"/>
        <c:auto val="1"/>
        <c:lblAlgn val="ctr"/>
        <c:lblOffset val="100"/>
        <c:tickLblSkip val="1"/>
        <c:noMultiLvlLbl val="0"/>
      </c:catAx>
      <c:valAx>
        <c:axId val="3058203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5819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5821096"/>
        <c:axId val="305821488"/>
      </c:barChart>
      <c:catAx>
        <c:axId val="305821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5821488"/>
        <c:crosses val="autoZero"/>
        <c:auto val="1"/>
        <c:lblAlgn val="ctr"/>
        <c:lblOffset val="100"/>
        <c:noMultiLvlLbl val="0"/>
      </c:catAx>
      <c:valAx>
        <c:axId val="3058214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5821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12.2</c:v>
                </c:pt>
                <c:pt idx="2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13.6</c:v>
                </c:pt>
                <c:pt idx="2">
                  <c:v>40.299999999999997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10.5</c:v>
                </c:pt>
                <c:pt idx="2">
                  <c:v>20.8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12.9</c:v>
                </c:pt>
                <c:pt idx="2">
                  <c:v>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9.8000000000000007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12.8</c:v>
                </c:pt>
                <c:pt idx="2">
                  <c:v>3.3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</c:v>
                </c:pt>
                <c:pt idx="2">
                  <c:v>3.7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17.2</c:v>
                </c:pt>
                <c:pt idx="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05822664"/>
        <c:axId val="308042048"/>
      </c:barChart>
      <c:catAx>
        <c:axId val="30582266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8042048"/>
        <c:crosses val="autoZero"/>
        <c:auto val="1"/>
        <c:lblAlgn val="ctr"/>
        <c:lblOffset val="100"/>
        <c:tickLblSkip val="1"/>
        <c:noMultiLvlLbl val="0"/>
      </c:catAx>
      <c:valAx>
        <c:axId val="3080420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5822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8042832"/>
        <c:axId val="308043224"/>
      </c:barChart>
      <c:catAx>
        <c:axId val="3080428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8043224"/>
        <c:crosses val="autoZero"/>
        <c:auto val="1"/>
        <c:lblAlgn val="ctr"/>
        <c:lblOffset val="100"/>
        <c:noMultiLvlLbl val="0"/>
      </c:catAx>
      <c:valAx>
        <c:axId val="3080432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8042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15.6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24.7</c:v>
                </c:pt>
                <c:pt idx="2">
                  <c:v>37.4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17.7</c:v>
                </c:pt>
                <c:pt idx="2">
                  <c:v>20.7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19.2</c:v>
                </c:pt>
                <c:pt idx="1">
                  <c:v>12.4</c:v>
                </c:pt>
                <c:pt idx="2">
                  <c:v>9.5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13.3</c:v>
                </c:pt>
                <c:pt idx="1">
                  <c:v>14.5</c:v>
                </c:pt>
                <c:pt idx="2">
                  <c:v>15.3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08044008"/>
        <c:axId val="308044400"/>
      </c:barChart>
      <c:catAx>
        <c:axId val="30804400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8044400"/>
        <c:crosses val="autoZero"/>
        <c:auto val="1"/>
        <c:lblAlgn val="ctr"/>
        <c:lblOffset val="100"/>
        <c:tickLblSkip val="1"/>
        <c:noMultiLvlLbl val="0"/>
      </c:catAx>
      <c:valAx>
        <c:axId val="30804440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804400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13.3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8045184"/>
        <c:axId val="308045576"/>
      </c:barChart>
      <c:catAx>
        <c:axId val="308045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8045576"/>
        <c:crosses val="autoZero"/>
        <c:auto val="1"/>
        <c:lblAlgn val="ctr"/>
        <c:lblOffset val="100"/>
        <c:noMultiLvlLbl val="0"/>
      </c:catAx>
      <c:valAx>
        <c:axId val="3080455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8045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15.4</c:v>
                </c:pt>
                <c:pt idx="2">
                  <c:v>19.2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25.2</c:v>
                </c:pt>
                <c:pt idx="2">
                  <c:v>34.4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17.7</c:v>
                </c:pt>
                <c:pt idx="2">
                  <c:v>19.7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19.2</c:v>
                </c:pt>
                <c:pt idx="1">
                  <c:v>12.6</c:v>
                </c:pt>
                <c:pt idx="2">
                  <c:v>8.8000000000000007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13.3</c:v>
                </c:pt>
                <c:pt idx="1">
                  <c:v>14</c:v>
                </c:pt>
                <c:pt idx="2">
                  <c:v>10.4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06191088"/>
        <c:axId val="306191480"/>
      </c:barChart>
      <c:catAx>
        <c:axId val="30619108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6191480"/>
        <c:crosses val="autoZero"/>
        <c:auto val="1"/>
        <c:lblAlgn val="ctr"/>
        <c:lblOffset val="100"/>
        <c:tickLblSkip val="1"/>
        <c:noMultiLvlLbl val="0"/>
      </c:catAx>
      <c:valAx>
        <c:axId val="30619148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61910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6192264"/>
        <c:axId val="306192656"/>
      </c:barChart>
      <c:catAx>
        <c:axId val="3061922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6192656"/>
        <c:crosses val="autoZero"/>
        <c:auto val="1"/>
        <c:lblAlgn val="ctr"/>
        <c:lblOffset val="100"/>
        <c:noMultiLvlLbl val="0"/>
      </c:catAx>
      <c:valAx>
        <c:axId val="3061926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6192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0908C-D614-45FB-A80A-F242F78973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E366A-2E60-457B-AE1E-EEF62917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3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C6E2236-ED1C-48DF-9384-3FEC9F9D70D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C6E2236-ED1C-48DF-9384-3FEC9F9D70D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C6E2236-ED1C-48DF-9384-3FEC9F9D70D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6E2236-ED1C-48DF-9384-3FEC9F9D70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C6E2236-ED1C-48DF-9384-3FEC9F9D70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9959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444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126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843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5C6E2236-ED1C-48DF-9384-3FEC9F9D70D8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2015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Август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293096"/>
            <a:ext cx="244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6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4878236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7829078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2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549745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5860239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Август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5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00466850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6784148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Август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2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265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Август</a:t>
            </a:r>
            <a:r>
              <a:rPr lang="ru-RU" sz="1800" dirty="0" smtClean="0"/>
              <a:t> </a:t>
            </a:r>
            <a:r>
              <a:rPr lang="ru-RU" sz="1800" dirty="0" smtClean="0"/>
              <a:t>2015,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62755325"/>
              </p:ext>
            </p:extLst>
          </p:nvPr>
        </p:nvGraphicFramePr>
        <p:xfrm>
          <a:off x="285750" y="1026447"/>
          <a:ext cx="5078339" cy="4850826"/>
        </p:xfrm>
        <a:graphic>
          <a:graphicData uri="http://schemas.openxmlformats.org/drawingml/2006/table">
            <a:tbl>
              <a:tblPr/>
              <a:tblGrid>
                <a:gridCol w="1507254"/>
                <a:gridCol w="1537507"/>
                <a:gridCol w="1016789"/>
                <a:gridCol w="1016789"/>
              </a:tblGrid>
              <a:tr h="444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07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6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672.8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563.7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6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252.0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6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69.9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070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17224879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673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252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70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1407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6252961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0868289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7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3216113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8636709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3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3110857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81103578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1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0817274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7383167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1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7457437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6165184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0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9173307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1211633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9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3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6</TotalTime>
  <Words>744</Words>
  <Application>Microsoft Office PowerPoint</Application>
  <PresentationFormat>Экран (4:3)</PresentationFormat>
  <Paragraphs>368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3</vt:lpstr>
      <vt:lpstr>Grey Box Masters</vt:lpstr>
      <vt:lpstr>NO Grey Box Masters</vt:lpstr>
      <vt:lpstr>GRID LAYOUT</vt:lpstr>
      <vt:lpstr>1_3. TNS 4x3 Monitor Template</vt:lpstr>
      <vt:lpstr>Аудитория Drive.ru Август 2015 </vt:lpstr>
      <vt:lpstr>Аудитория Drive.ru  Август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Август 2015 </dc:title>
  <dc:creator>Natalya Shavlova</dc:creator>
  <cp:lastModifiedBy>Анастасия Новоселова</cp:lastModifiedBy>
  <cp:revision>4</cp:revision>
  <dcterms:created xsi:type="dcterms:W3CDTF">2015-10-21T14:00:43Z</dcterms:created>
  <dcterms:modified xsi:type="dcterms:W3CDTF">2015-10-26T16:01:36Z</dcterms:modified>
</cp:coreProperties>
</file>