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04" r:id="rId4"/>
    <p:sldMasterId id="2147483706" r:id="rId5"/>
  </p:sldMasterIdLst>
  <p:notesMasterIdLst>
    <p:notesMasterId r:id="rId20"/>
  </p:notesMasterIdLst>
  <p:sldIdLst>
    <p:sldId id="256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1056713595602"/>
          <c:y val="3.0805612351265669E-2"/>
          <c:w val="0.79604777592293363"/>
          <c:h val="0.836757073570771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</c:numCache>
            </c:numRef>
          </c:cat>
          <c:val>
            <c:numRef>
              <c:f>Лист1!$B$2:$B$49</c:f>
              <c:numCache>
                <c:formatCode>0.0</c:formatCode>
                <c:ptCount val="48"/>
                <c:pt idx="0">
                  <c:v>843.9</c:v>
                </c:pt>
                <c:pt idx="1">
                  <c:v>843.5</c:v>
                </c:pt>
                <c:pt idx="2">
                  <c:v>1062.2</c:v>
                </c:pt>
                <c:pt idx="3">
                  <c:v>953</c:v>
                </c:pt>
                <c:pt idx="4">
                  <c:v>1234.9000000000001</c:v>
                </c:pt>
                <c:pt idx="5">
                  <c:v>994</c:v>
                </c:pt>
                <c:pt idx="6">
                  <c:v>915.3</c:v>
                </c:pt>
                <c:pt idx="7">
                  <c:v>883.9</c:v>
                </c:pt>
                <c:pt idx="8">
                  <c:v>738.6</c:v>
                </c:pt>
                <c:pt idx="9">
                  <c:v>740.4</c:v>
                </c:pt>
                <c:pt idx="10">
                  <c:v>877.4</c:v>
                </c:pt>
                <c:pt idx="11">
                  <c:v>836</c:v>
                </c:pt>
                <c:pt idx="12">
                  <c:v>743</c:v>
                </c:pt>
                <c:pt idx="13">
                  <c:v>604.79999999999995</c:v>
                </c:pt>
                <c:pt idx="14">
                  <c:v>811.7</c:v>
                </c:pt>
                <c:pt idx="15">
                  <c:v>888.3</c:v>
                </c:pt>
                <c:pt idx="16">
                  <c:v>734</c:v>
                </c:pt>
                <c:pt idx="17">
                  <c:v>669.3</c:v>
                </c:pt>
                <c:pt idx="18">
                  <c:v>647</c:v>
                </c:pt>
                <c:pt idx="19">
                  <c:v>583.70000000000005</c:v>
                </c:pt>
                <c:pt idx="20">
                  <c:v>600.1</c:v>
                </c:pt>
                <c:pt idx="21">
                  <c:v>569.4</c:v>
                </c:pt>
                <c:pt idx="22">
                  <c:v>593.79999999999995</c:v>
                </c:pt>
                <c:pt idx="23">
                  <c:v>702.3</c:v>
                </c:pt>
                <c:pt idx="24">
                  <c:v>681.3</c:v>
                </c:pt>
                <c:pt idx="25">
                  <c:v>680.3</c:v>
                </c:pt>
                <c:pt idx="26">
                  <c:v>679.1</c:v>
                </c:pt>
                <c:pt idx="27">
                  <c:v>607.6</c:v>
                </c:pt>
                <c:pt idx="28">
                  <c:v>651.79999999999995</c:v>
                </c:pt>
                <c:pt idx="29">
                  <c:v>644.9</c:v>
                </c:pt>
                <c:pt idx="30">
                  <c:v>702.1</c:v>
                </c:pt>
                <c:pt idx="31">
                  <c:v>616.5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</c:numCache>
            </c:numRef>
          </c:cat>
          <c:val>
            <c:numRef>
              <c:f>Лист1!$C$2:$C$49</c:f>
              <c:numCache>
                <c:formatCode>0.0</c:formatCode>
                <c:ptCount val="48"/>
                <c:pt idx="0">
                  <c:v>332.9</c:v>
                </c:pt>
                <c:pt idx="1">
                  <c:v>342.4</c:v>
                </c:pt>
                <c:pt idx="2">
                  <c:v>435.3</c:v>
                </c:pt>
                <c:pt idx="3">
                  <c:v>419.4</c:v>
                </c:pt>
                <c:pt idx="4">
                  <c:v>483.8</c:v>
                </c:pt>
                <c:pt idx="5">
                  <c:v>368.1</c:v>
                </c:pt>
                <c:pt idx="6">
                  <c:v>329.3</c:v>
                </c:pt>
                <c:pt idx="7">
                  <c:v>286.3</c:v>
                </c:pt>
                <c:pt idx="8">
                  <c:v>293.89999999999998</c:v>
                </c:pt>
                <c:pt idx="9">
                  <c:v>278.89999999999998</c:v>
                </c:pt>
                <c:pt idx="10">
                  <c:v>310</c:v>
                </c:pt>
                <c:pt idx="11">
                  <c:v>279.8</c:v>
                </c:pt>
                <c:pt idx="12">
                  <c:v>280.5</c:v>
                </c:pt>
                <c:pt idx="13">
                  <c:v>246</c:v>
                </c:pt>
                <c:pt idx="14">
                  <c:v>290.5</c:v>
                </c:pt>
                <c:pt idx="15">
                  <c:v>318.8</c:v>
                </c:pt>
                <c:pt idx="16">
                  <c:v>273.89999999999998</c:v>
                </c:pt>
                <c:pt idx="17">
                  <c:v>245.9</c:v>
                </c:pt>
                <c:pt idx="18">
                  <c:v>234.6</c:v>
                </c:pt>
                <c:pt idx="19">
                  <c:v>214</c:v>
                </c:pt>
                <c:pt idx="20">
                  <c:v>213.2</c:v>
                </c:pt>
                <c:pt idx="21">
                  <c:v>218.3</c:v>
                </c:pt>
                <c:pt idx="22">
                  <c:v>234.4</c:v>
                </c:pt>
                <c:pt idx="23">
                  <c:v>261.5</c:v>
                </c:pt>
                <c:pt idx="24">
                  <c:v>257.3</c:v>
                </c:pt>
                <c:pt idx="25">
                  <c:v>269.60000000000002</c:v>
                </c:pt>
                <c:pt idx="26">
                  <c:v>237</c:v>
                </c:pt>
                <c:pt idx="27">
                  <c:v>262</c:v>
                </c:pt>
                <c:pt idx="28">
                  <c:v>249.6</c:v>
                </c:pt>
                <c:pt idx="29">
                  <c:v>270.7</c:v>
                </c:pt>
                <c:pt idx="30">
                  <c:v>279.39999999999998</c:v>
                </c:pt>
                <c:pt idx="31">
                  <c:v>249.2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</c:numCache>
            </c:numRef>
          </c:cat>
          <c:val>
            <c:numRef>
              <c:f>Лист1!$D$2:$D$49</c:f>
              <c:numCache>
                <c:formatCode>0.0</c:formatCode>
                <c:ptCount val="48"/>
                <c:pt idx="0">
                  <c:v>100.4</c:v>
                </c:pt>
                <c:pt idx="1">
                  <c:v>118.3</c:v>
                </c:pt>
                <c:pt idx="2">
                  <c:v>138.5</c:v>
                </c:pt>
                <c:pt idx="3">
                  <c:v>146.69999999999999</c:v>
                </c:pt>
                <c:pt idx="4">
                  <c:v>147.69999999999999</c:v>
                </c:pt>
                <c:pt idx="5">
                  <c:v>115.2</c:v>
                </c:pt>
                <c:pt idx="6">
                  <c:v>80</c:v>
                </c:pt>
                <c:pt idx="7">
                  <c:v>80.3</c:v>
                </c:pt>
                <c:pt idx="8">
                  <c:v>80.400000000000006</c:v>
                </c:pt>
                <c:pt idx="9">
                  <c:v>79.2</c:v>
                </c:pt>
                <c:pt idx="10">
                  <c:v>80.400000000000006</c:v>
                </c:pt>
                <c:pt idx="11">
                  <c:v>71</c:v>
                </c:pt>
                <c:pt idx="12">
                  <c:v>78.5</c:v>
                </c:pt>
                <c:pt idx="13">
                  <c:v>68.599999999999994</c:v>
                </c:pt>
                <c:pt idx="14">
                  <c:v>74.8</c:v>
                </c:pt>
                <c:pt idx="15">
                  <c:v>83.9</c:v>
                </c:pt>
                <c:pt idx="16">
                  <c:v>76.3</c:v>
                </c:pt>
                <c:pt idx="17">
                  <c:v>67.8</c:v>
                </c:pt>
                <c:pt idx="18">
                  <c:v>64.400000000000006</c:v>
                </c:pt>
                <c:pt idx="19">
                  <c:v>59.5</c:v>
                </c:pt>
                <c:pt idx="20">
                  <c:v>62.9</c:v>
                </c:pt>
                <c:pt idx="21">
                  <c:v>63.2</c:v>
                </c:pt>
                <c:pt idx="22">
                  <c:v>69.099999999999994</c:v>
                </c:pt>
                <c:pt idx="23">
                  <c:v>76.3</c:v>
                </c:pt>
                <c:pt idx="24">
                  <c:v>67.7</c:v>
                </c:pt>
                <c:pt idx="25">
                  <c:v>76.400000000000006</c:v>
                </c:pt>
                <c:pt idx="26">
                  <c:v>72.400000000000006</c:v>
                </c:pt>
                <c:pt idx="27">
                  <c:v>81.599999999999994</c:v>
                </c:pt>
                <c:pt idx="28">
                  <c:v>81.400000000000006</c:v>
                </c:pt>
                <c:pt idx="29">
                  <c:v>77.599999999999994</c:v>
                </c:pt>
                <c:pt idx="30">
                  <c:v>76.2</c:v>
                </c:pt>
                <c:pt idx="31">
                  <c:v>76.8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1209672"/>
        <c:axId val="511210456"/>
      </c:lineChart>
      <c:dateAx>
        <c:axId val="511209672"/>
        <c:scaling>
          <c:orientation val="minMax"/>
        </c:scaling>
        <c:delete val="0"/>
        <c:axPos val="b"/>
        <c:numFmt formatCode="[$-419]mmm\ \'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11210456"/>
        <c:crosses val="autoZero"/>
        <c:auto val="1"/>
        <c:lblOffset val="100"/>
        <c:baseTimeUnit val="months"/>
        <c:majorUnit val="1"/>
        <c:majorTimeUnit val="months"/>
      </c:dateAx>
      <c:valAx>
        <c:axId val="511210456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11209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32.6</c:v>
                </c:pt>
                <c:pt idx="1">
                  <c:v>41.4</c:v>
                </c:pt>
                <c:pt idx="2">
                  <c:v>50.7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41.9</c:v>
                </c:pt>
                <c:pt idx="1">
                  <c:v>43.5</c:v>
                </c:pt>
                <c:pt idx="2">
                  <c:v>37.799999999999997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18.2</c:v>
                </c:pt>
                <c:pt idx="1">
                  <c:v>6.2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511230840"/>
        <c:axId val="511231232"/>
      </c:barChart>
      <c:catAx>
        <c:axId val="511230840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11231232"/>
        <c:crosses val="autoZero"/>
        <c:auto val="1"/>
        <c:lblAlgn val="ctr"/>
        <c:lblOffset val="100"/>
        <c:tickLblSkip val="1"/>
        <c:noMultiLvlLbl val="0"/>
      </c:catAx>
      <c:valAx>
        <c:axId val="51123123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511230840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51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36.9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511232016"/>
        <c:axId val="511232408"/>
      </c:barChart>
      <c:catAx>
        <c:axId val="51123201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511232408"/>
        <c:crosses val="autoZero"/>
        <c:auto val="1"/>
        <c:lblAlgn val="ctr"/>
        <c:lblOffset val="100"/>
        <c:noMultiLvlLbl val="0"/>
      </c:catAx>
      <c:valAx>
        <c:axId val="51123240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5112320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32.6</c:v>
                </c:pt>
                <c:pt idx="1">
                  <c:v>41.9</c:v>
                </c:pt>
                <c:pt idx="2">
                  <c:v>48.6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41.9</c:v>
                </c:pt>
                <c:pt idx="1">
                  <c:v>43.1</c:v>
                </c:pt>
                <c:pt idx="2">
                  <c:v>41.2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18.2</c:v>
                </c:pt>
                <c:pt idx="1">
                  <c:v>5.8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511233192"/>
        <c:axId val="511233584"/>
      </c:barChart>
      <c:catAx>
        <c:axId val="511233192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11233584"/>
        <c:crosses val="autoZero"/>
        <c:auto val="1"/>
        <c:lblAlgn val="ctr"/>
        <c:lblOffset val="100"/>
        <c:tickLblSkip val="1"/>
        <c:noMultiLvlLbl val="0"/>
      </c:catAx>
      <c:valAx>
        <c:axId val="51123358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511233192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56.8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35.5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511234368"/>
        <c:axId val="511234760"/>
      </c:barChart>
      <c:catAx>
        <c:axId val="5112343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511234760"/>
        <c:crosses val="autoZero"/>
        <c:auto val="1"/>
        <c:lblAlgn val="ctr"/>
        <c:lblOffset val="100"/>
        <c:noMultiLvlLbl val="0"/>
      </c:catAx>
      <c:valAx>
        <c:axId val="51123476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5112343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6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0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0.0</c:formatCode>
                <c:ptCount val="24"/>
                <c:pt idx="0">
                  <c:v>3</c:v>
                </c:pt>
                <c:pt idx="1">
                  <c:v>1.4</c:v>
                </c:pt>
                <c:pt idx="2">
                  <c:v>7.7</c:v>
                </c:pt>
                <c:pt idx="4">
                  <c:v>14.1</c:v>
                </c:pt>
                <c:pt idx="5">
                  <c:v>21.2</c:v>
                </c:pt>
                <c:pt idx="6">
                  <c:v>33.9</c:v>
                </c:pt>
                <c:pt idx="7">
                  <c:v>17.899999999999999</c:v>
                </c:pt>
                <c:pt idx="8">
                  <c:v>5.2</c:v>
                </c:pt>
                <c:pt idx="9">
                  <c:v>3.1</c:v>
                </c:pt>
                <c:pt idx="10">
                  <c:v>8</c:v>
                </c:pt>
                <c:pt idx="12">
                  <c:v>12.2</c:v>
                </c:pt>
                <c:pt idx="13">
                  <c:v>18.7</c:v>
                </c:pt>
                <c:pt idx="14">
                  <c:v>28.1</c:v>
                </c:pt>
                <c:pt idx="15">
                  <c:v>23.1</c:v>
                </c:pt>
                <c:pt idx="16">
                  <c:v>5</c:v>
                </c:pt>
                <c:pt idx="17">
                  <c:v>4.9000000000000004</c:v>
                </c:pt>
                <c:pt idx="18">
                  <c:v>7.7</c:v>
                </c:pt>
                <c:pt idx="20">
                  <c:v>11.4</c:v>
                </c:pt>
                <c:pt idx="21">
                  <c:v>16.7</c:v>
                </c:pt>
                <c:pt idx="22">
                  <c:v>29</c:v>
                </c:pt>
                <c:pt idx="23">
                  <c:v>22.8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511236720"/>
        <c:axId val="511237112"/>
      </c:bubbleChart>
      <c:valAx>
        <c:axId val="511236720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511237112"/>
        <c:crosses val="autoZero"/>
        <c:crossBetween val="midCat"/>
      </c:valAx>
      <c:valAx>
        <c:axId val="511237112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511236720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6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9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3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6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0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0.0</c:formatCode>
                <c:ptCount val="21"/>
                <c:pt idx="1">
                  <c:v>5.4</c:v>
                </c:pt>
                <c:pt idx="2">
                  <c:v>10.5</c:v>
                </c:pt>
                <c:pt idx="3">
                  <c:v>8.3000000000000007</c:v>
                </c:pt>
                <c:pt idx="4">
                  <c:v>16</c:v>
                </c:pt>
                <c:pt idx="5">
                  <c:v>29.9</c:v>
                </c:pt>
                <c:pt idx="6">
                  <c:v>22.8</c:v>
                </c:pt>
                <c:pt idx="8">
                  <c:v>4</c:v>
                </c:pt>
                <c:pt idx="9">
                  <c:v>12</c:v>
                </c:pt>
                <c:pt idx="10">
                  <c:v>10.5</c:v>
                </c:pt>
                <c:pt idx="11">
                  <c:v>16.899999999999999</c:v>
                </c:pt>
                <c:pt idx="12">
                  <c:v>28.6</c:v>
                </c:pt>
                <c:pt idx="13">
                  <c:v>22.7</c:v>
                </c:pt>
                <c:pt idx="15">
                  <c:v>3.9</c:v>
                </c:pt>
                <c:pt idx="16">
                  <c:v>11.5</c:v>
                </c:pt>
                <c:pt idx="17">
                  <c:v>11.3</c:v>
                </c:pt>
                <c:pt idx="18">
                  <c:v>15.5</c:v>
                </c:pt>
                <c:pt idx="19">
                  <c:v>31.1</c:v>
                </c:pt>
                <c:pt idx="20">
                  <c:v>21.1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511235152"/>
        <c:axId val="511224960"/>
      </c:bubbleChart>
      <c:valAx>
        <c:axId val="511235152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511224960"/>
        <c:crosses val="autoZero"/>
        <c:crossBetween val="midCat"/>
      </c:valAx>
      <c:valAx>
        <c:axId val="511224960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511235152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140.6</c:v>
                </c:pt>
                <c:pt idx="1">
                  <c:v>178.7</c:v>
                </c:pt>
                <c:pt idx="2">
                  <c:v>103.1</c:v>
                </c:pt>
                <c:pt idx="3">
                  <c:v>70.3</c:v>
                </c:pt>
                <c:pt idx="5">
                  <c:v>47.2</c:v>
                </c:pt>
                <c:pt idx="6">
                  <c:v>30</c:v>
                </c:pt>
                <c:pt idx="7">
                  <c:v>31.1</c:v>
                </c:pt>
                <c:pt idx="9">
                  <c:v>130.1</c:v>
                </c:pt>
                <c:pt idx="10">
                  <c:v>192</c:v>
                </c:pt>
                <c:pt idx="11">
                  <c:v>95.7</c:v>
                </c:pt>
                <c:pt idx="12">
                  <c:v>69.900000000000006</c:v>
                </c:pt>
                <c:pt idx="13">
                  <c:v>71.2</c:v>
                </c:pt>
                <c:pt idx="14">
                  <c:v>23.7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510769064"/>
        <c:axId val="510769456"/>
      </c:barChart>
      <c:catAx>
        <c:axId val="5107690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510769456"/>
        <c:crosses val="autoZero"/>
        <c:auto val="1"/>
        <c:lblAlgn val="ctr"/>
        <c:lblOffset val="100"/>
        <c:noMultiLvlLbl val="0"/>
      </c:catAx>
      <c:valAx>
        <c:axId val="510769456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510769064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225</c:v>
                </c:pt>
                <c:pt idx="1">
                  <c:v>252</c:v>
                </c:pt>
                <c:pt idx="2">
                  <c:v>178</c:v>
                </c:pt>
                <c:pt idx="3">
                  <c:v>67</c:v>
                </c:pt>
                <c:pt idx="5">
                  <c:v>67</c:v>
                </c:pt>
                <c:pt idx="6">
                  <c:v>49</c:v>
                </c:pt>
                <c:pt idx="7">
                  <c:v>24</c:v>
                </c:pt>
                <c:pt idx="9">
                  <c:v>197</c:v>
                </c:pt>
                <c:pt idx="10">
                  <c:v>173</c:v>
                </c:pt>
                <c:pt idx="11">
                  <c:v>105</c:v>
                </c:pt>
                <c:pt idx="12">
                  <c:v>60</c:v>
                </c:pt>
                <c:pt idx="13">
                  <c:v>85</c:v>
                </c:pt>
                <c:pt idx="14">
                  <c:v>91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510770240"/>
        <c:axId val="510770632"/>
      </c:barChart>
      <c:catAx>
        <c:axId val="51077024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510770632"/>
        <c:crossesAt val="100"/>
        <c:auto val="1"/>
        <c:lblAlgn val="ctr"/>
        <c:lblOffset val="100"/>
        <c:noMultiLvlLbl val="0"/>
      </c:catAx>
      <c:valAx>
        <c:axId val="510770632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510770240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140.6</c:v>
                </c:pt>
                <c:pt idx="1">
                  <c:v>178.7</c:v>
                </c:pt>
                <c:pt idx="2">
                  <c:v>103.1</c:v>
                </c:pt>
                <c:pt idx="3">
                  <c:v>70.3</c:v>
                </c:pt>
                <c:pt idx="5">
                  <c:v>47.2</c:v>
                </c:pt>
                <c:pt idx="6">
                  <c:v>30</c:v>
                </c:pt>
                <c:pt idx="7">
                  <c:v>31.1</c:v>
                </c:pt>
                <c:pt idx="9">
                  <c:v>130.1</c:v>
                </c:pt>
                <c:pt idx="10">
                  <c:v>192</c:v>
                </c:pt>
                <c:pt idx="11">
                  <c:v>95.7</c:v>
                </c:pt>
                <c:pt idx="12">
                  <c:v>69.900000000000006</c:v>
                </c:pt>
                <c:pt idx="13">
                  <c:v>71.2</c:v>
                </c:pt>
                <c:pt idx="14">
                  <c:v>23.7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510771416"/>
        <c:axId val="510771808"/>
      </c:barChart>
      <c:catAx>
        <c:axId val="51077141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510771808"/>
        <c:crosses val="autoZero"/>
        <c:auto val="1"/>
        <c:lblAlgn val="ctr"/>
        <c:lblOffset val="100"/>
        <c:noMultiLvlLbl val="0"/>
      </c:catAx>
      <c:valAx>
        <c:axId val="510771808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510771416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195</c:v>
                </c:pt>
                <c:pt idx="1">
                  <c:v>227</c:v>
                </c:pt>
                <c:pt idx="2">
                  <c:v>162</c:v>
                </c:pt>
                <c:pt idx="3">
                  <c:v>85</c:v>
                </c:pt>
                <c:pt idx="5">
                  <c:v>58</c:v>
                </c:pt>
                <c:pt idx="6">
                  <c:v>43</c:v>
                </c:pt>
                <c:pt idx="7">
                  <c:v>32</c:v>
                </c:pt>
                <c:pt idx="9">
                  <c:v>139</c:v>
                </c:pt>
                <c:pt idx="10">
                  <c:v>126</c:v>
                </c:pt>
                <c:pt idx="11">
                  <c:v>83</c:v>
                </c:pt>
                <c:pt idx="12">
                  <c:v>87</c:v>
                </c:pt>
                <c:pt idx="13">
                  <c:v>77</c:v>
                </c:pt>
                <c:pt idx="14">
                  <c:v>75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510772592"/>
        <c:axId val="367799256"/>
      </c:barChart>
      <c:catAx>
        <c:axId val="51077259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367799256"/>
        <c:crossesAt val="100"/>
        <c:auto val="1"/>
        <c:lblAlgn val="ctr"/>
        <c:lblOffset val="100"/>
        <c:noMultiLvlLbl val="0"/>
      </c:catAx>
      <c:valAx>
        <c:axId val="367799256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510772592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10.1</c:v>
                </c:pt>
                <c:pt idx="1">
                  <c:v>11.7</c:v>
                </c:pt>
                <c:pt idx="2">
                  <c:v>22.8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11.5</c:v>
                </c:pt>
                <c:pt idx="1">
                  <c:v>12.8</c:v>
                </c:pt>
                <c:pt idx="2">
                  <c:v>29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9.4</c:v>
                </c:pt>
                <c:pt idx="1">
                  <c:v>10.3</c:v>
                </c:pt>
                <c:pt idx="2">
                  <c:v>16.7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13.4</c:v>
                </c:pt>
                <c:pt idx="2">
                  <c:v>11.4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9.6999999999999993</c:v>
                </c:pt>
                <c:pt idx="1">
                  <c:v>11.2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11.4</c:v>
                </c:pt>
                <c:pt idx="1">
                  <c:v>13.3</c:v>
                </c:pt>
                <c:pt idx="2">
                  <c:v>7.7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9.9</c:v>
                </c:pt>
                <c:pt idx="1">
                  <c:v>11.4</c:v>
                </c:pt>
                <c:pt idx="2">
                  <c:v>4.9000000000000004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21</c:v>
                </c:pt>
                <c:pt idx="1">
                  <c:v>16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511208888"/>
        <c:axId val="511208496"/>
      </c:barChart>
      <c:catAx>
        <c:axId val="511208888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11208496"/>
        <c:crosses val="autoZero"/>
        <c:auto val="1"/>
        <c:lblAlgn val="ctr"/>
        <c:lblOffset val="100"/>
        <c:tickLblSkip val="1"/>
        <c:noMultiLvlLbl val="0"/>
      </c:catAx>
      <c:valAx>
        <c:axId val="51120849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5112088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29.8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10.6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6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511207712"/>
        <c:axId val="511207320"/>
      </c:barChart>
      <c:catAx>
        <c:axId val="51120771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511207320"/>
        <c:crosses val="autoZero"/>
        <c:auto val="1"/>
        <c:lblAlgn val="ctr"/>
        <c:lblOffset val="100"/>
        <c:noMultiLvlLbl val="0"/>
      </c:catAx>
      <c:valAx>
        <c:axId val="51120732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5112077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10.1</c:v>
                </c:pt>
                <c:pt idx="1">
                  <c:v>11.9</c:v>
                </c:pt>
                <c:pt idx="2">
                  <c:v>17.899999999999999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11.5</c:v>
                </c:pt>
                <c:pt idx="1">
                  <c:v>13.1</c:v>
                </c:pt>
                <c:pt idx="2">
                  <c:v>33.9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9.4</c:v>
                </c:pt>
                <c:pt idx="1">
                  <c:v>10.4</c:v>
                </c:pt>
                <c:pt idx="2">
                  <c:v>21.2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13.6</c:v>
                </c:pt>
                <c:pt idx="2">
                  <c:v>14.1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9.6999999999999993</c:v>
                </c:pt>
                <c:pt idx="1">
                  <c:v>10.6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11.4</c:v>
                </c:pt>
                <c:pt idx="1">
                  <c:v>12.7</c:v>
                </c:pt>
                <c:pt idx="2">
                  <c:v>7.7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9.9</c:v>
                </c:pt>
                <c:pt idx="1">
                  <c:v>10.9</c:v>
                </c:pt>
                <c:pt idx="2">
                  <c:v>1.4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21</c:v>
                </c:pt>
                <c:pt idx="1">
                  <c:v>16.7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511206144"/>
        <c:axId val="511227312"/>
      </c:barChart>
      <c:catAx>
        <c:axId val="511206144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11227312"/>
        <c:crosses val="autoZero"/>
        <c:auto val="1"/>
        <c:lblAlgn val="ctr"/>
        <c:lblOffset val="100"/>
        <c:tickLblSkip val="1"/>
        <c:noMultiLvlLbl val="0"/>
      </c:catAx>
      <c:valAx>
        <c:axId val="51122731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5112061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40.299999999999997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24.5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11.6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1.8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511226528"/>
        <c:axId val="511226920"/>
      </c:barChart>
      <c:catAx>
        <c:axId val="51122652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511226920"/>
        <c:crosses val="autoZero"/>
        <c:auto val="1"/>
        <c:lblAlgn val="ctr"/>
        <c:lblOffset val="100"/>
        <c:noMultiLvlLbl val="0"/>
      </c:catAx>
      <c:valAx>
        <c:axId val="51122692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5112265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10.7</c:v>
                </c:pt>
                <c:pt idx="1">
                  <c:v>15.1</c:v>
                </c:pt>
                <c:pt idx="2">
                  <c:v>21.1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18</c:v>
                </c:pt>
                <c:pt idx="1">
                  <c:v>24.7</c:v>
                </c:pt>
                <c:pt idx="2">
                  <c:v>31.1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14.8</c:v>
                </c:pt>
                <c:pt idx="1">
                  <c:v>18.8</c:v>
                </c:pt>
                <c:pt idx="2">
                  <c:v>15.5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</c:v>
                </c:pt>
                <c:pt idx="1">
                  <c:v>13</c:v>
                </c:pt>
                <c:pt idx="2">
                  <c:v>11.3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13.7</c:v>
                </c:pt>
                <c:pt idx="1">
                  <c:v>14.9</c:v>
                </c:pt>
                <c:pt idx="2">
                  <c:v>11.5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4.2</c:v>
                </c:pt>
                <c:pt idx="1">
                  <c:v>5.0999999999999996</c:v>
                </c:pt>
                <c:pt idx="2">
                  <c:v>3.9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19.100000000000001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511212024"/>
        <c:axId val="511229272"/>
      </c:barChart>
      <c:catAx>
        <c:axId val="511212024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11229272"/>
        <c:crosses val="autoZero"/>
        <c:auto val="1"/>
        <c:lblAlgn val="ctr"/>
        <c:lblOffset val="100"/>
        <c:tickLblSkip val="1"/>
        <c:noMultiLvlLbl val="0"/>
      </c:catAx>
      <c:valAx>
        <c:axId val="51122927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511212024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18.7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37.1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13.7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14.1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10.8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511225744"/>
        <c:axId val="511219472"/>
      </c:barChart>
      <c:catAx>
        <c:axId val="5112257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511219472"/>
        <c:crosses val="autoZero"/>
        <c:auto val="1"/>
        <c:lblAlgn val="ctr"/>
        <c:lblOffset val="100"/>
        <c:noMultiLvlLbl val="0"/>
      </c:catAx>
      <c:valAx>
        <c:axId val="51121947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5112257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10.7</c:v>
                </c:pt>
                <c:pt idx="1">
                  <c:v>14.9</c:v>
                </c:pt>
                <c:pt idx="2">
                  <c:v>22.8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18</c:v>
                </c:pt>
                <c:pt idx="1">
                  <c:v>25.2</c:v>
                </c:pt>
                <c:pt idx="2">
                  <c:v>29.9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14.8</c:v>
                </c:pt>
                <c:pt idx="1">
                  <c:v>18.5</c:v>
                </c:pt>
                <c:pt idx="2">
                  <c:v>16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</c:v>
                </c:pt>
                <c:pt idx="1">
                  <c:v>13</c:v>
                </c:pt>
                <c:pt idx="2">
                  <c:v>8.3000000000000007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13.7</c:v>
                </c:pt>
                <c:pt idx="1">
                  <c:v>14.9</c:v>
                </c:pt>
                <c:pt idx="2">
                  <c:v>10.5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4.2</c:v>
                </c:pt>
                <c:pt idx="1">
                  <c:v>4.9000000000000004</c:v>
                </c:pt>
                <c:pt idx="2">
                  <c:v>5.4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19.100000000000001</c:v>
                </c:pt>
                <c:pt idx="1">
                  <c:v>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511230056"/>
        <c:axId val="511230448"/>
      </c:barChart>
      <c:catAx>
        <c:axId val="511230056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11230448"/>
        <c:crosses val="autoZero"/>
        <c:auto val="1"/>
        <c:lblAlgn val="ctr"/>
        <c:lblOffset val="100"/>
        <c:tickLblSkip val="1"/>
        <c:noMultiLvlLbl val="0"/>
      </c:catAx>
      <c:valAx>
        <c:axId val="51123044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51123005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20.100000000000001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36.799999999999997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18.399999999999999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10.4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5.2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511228488"/>
        <c:axId val="511226136"/>
      </c:barChart>
      <c:catAx>
        <c:axId val="51122848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511226136"/>
        <c:crosses val="autoZero"/>
        <c:auto val="1"/>
        <c:lblAlgn val="ctr"/>
        <c:lblOffset val="100"/>
        <c:noMultiLvlLbl val="0"/>
      </c:catAx>
      <c:valAx>
        <c:axId val="51122613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5112284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EA1E1-1AD8-4664-BF80-2BAAC9CAF123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41A9E-9F54-4335-9F19-F8EA59FA7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58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852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28618A11-074A-4F29-8B5F-B4D2600A968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28618A11-074A-4F29-8B5F-B4D2600A968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8618A11-074A-4F29-8B5F-B4D2600A968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618A11-074A-4F29-8B5F-B4D2600A968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28618A11-074A-4F29-8B5F-B4D2600A968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3880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8538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54808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8530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pic>
        <p:nvPicPr>
          <p:cNvPr id="1026" name="Picture 2" descr="W:\COMPANY\TNS_branding\Логотипы\NEW Precision Growth logos\TNS_logohe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096" y="378396"/>
            <a:ext cx="792000" cy="79200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en-AU" sz="750" b="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28618A11-074A-4F29-8B5F-B4D2600A9680}" type="slidenum">
              <a:rPr lang="ru-RU" smtClean="0"/>
              <a:t>‹#›</a:t>
            </a:fld>
            <a:endParaRPr lang="ru-RU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13" r:id="rId22"/>
    <p:sldLayoutId id="2147483714" r:id="rId23"/>
    <p:sldLayoutId id="2147483715" r:id="rId24"/>
    <p:sldLayoutId id="2147483716" r:id="rId2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25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3072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460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/>
              </a:rPr>
              <a:t>2015</a:t>
            </a:r>
            <a:endParaRPr lang="en-AU" sz="750" b="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Аудитория </a:t>
            </a:r>
            <a:r>
              <a:rPr lang="en-US" smtClean="0">
                <a:latin typeface="Arial"/>
              </a:rPr>
              <a:t>Drive.ru</a:t>
            </a:r>
            <a:br>
              <a:rPr lang="en-US" smtClean="0">
                <a:latin typeface="Arial"/>
              </a:rPr>
            </a:br>
            <a:r>
              <a:rPr lang="ru-RU" smtClean="0">
                <a:latin typeface="Arial"/>
              </a:rPr>
              <a:t>Июнь 2015</a:t>
            </a:r>
            <a:br>
              <a:rPr lang="ru-RU" smtClean="0">
                <a:latin typeface="Arial"/>
              </a:rPr>
            </a:br>
            <a:endParaRPr lang="ru-RU" dirty="0">
              <a:latin typeface="Arial"/>
            </a:endParaRPr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Россия 0+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333333"/>
                </a:solidFill>
                <a:latin typeface="Arial"/>
                <a:ea typeface="+mj-ea"/>
                <a:cs typeface="Arial" pitchFamily="34" charset="0"/>
              </a:rPr>
              <a:t>Desktop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45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050863319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10</a:t>
            </a:fld>
            <a:endParaRPr lang="en-AU" dirty="0">
              <a:latin typeface="Arial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Июнь 2015,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78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153491722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11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Июнь 2015,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877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275690998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29850446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12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Index: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населении России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Июнь 2015,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Index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Index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364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25751354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763603111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13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Internet: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аудитории Интернета в целом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Июнь 2015,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Internet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Affinity Internet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286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0+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/>
              </a:rPr>
              <a:t> </a:t>
            </a:r>
            <a:br>
              <a:rPr lang="en-US" sz="1300" dirty="0" smtClean="0">
                <a:latin typeface="Arial"/>
              </a:rPr>
            </a:br>
            <a:r>
              <a:rPr lang="en-US" sz="1300" dirty="0" smtClean="0">
                <a:latin typeface="Arial"/>
              </a:rPr>
              <a:t>(</a:t>
            </a:r>
            <a:r>
              <a:rPr lang="ru-RU" sz="1300" dirty="0" smtClean="0">
                <a:latin typeface="Arial"/>
              </a:rPr>
              <a:t>в таблицах Россия 100+) 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Monthly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/>
              </a:rPr>
              <a:t>. </a:t>
            </a:r>
            <a:r>
              <a:rPr lang="ru-RU" sz="1300" dirty="0" smtClean="0">
                <a:latin typeface="Arial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Index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населении 12-64 лет</a:t>
            </a:r>
            <a:r>
              <a:rPr lang="en-US" sz="1300" dirty="0" smtClean="0">
                <a:latin typeface="Arial"/>
              </a:rPr>
              <a:t>.</a:t>
            </a:r>
            <a:r>
              <a:rPr lang="ru-RU" sz="1300" dirty="0" smtClean="0">
                <a:latin typeface="Arial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Internet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/>
              </a:rPr>
            </a:b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7992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1800" dirty="0" smtClean="0"/>
              <a:t>Аудитория </a:t>
            </a:r>
            <a:r>
              <a:rPr lang="en-US" sz="1800" dirty="0" smtClean="0">
                <a:latin typeface="Arial"/>
              </a:rPr>
              <a:t>Drive.ru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Июнь </a:t>
            </a:r>
            <a:r>
              <a:rPr lang="ru-RU" sz="1800" dirty="0" smtClean="0"/>
              <a:t>2015, </a:t>
            </a:r>
            <a:r>
              <a:rPr lang="en-US" sz="1800" dirty="0" smtClean="0"/>
              <a:t>1</a:t>
            </a:r>
            <a:r>
              <a:rPr lang="ru-RU" sz="1800" dirty="0" smtClean="0"/>
              <a:t>2</a:t>
            </a:r>
            <a:r>
              <a:rPr lang="en-US" sz="1800" dirty="0" smtClean="0"/>
              <a:t>-</a:t>
            </a:r>
            <a:r>
              <a:rPr lang="ru-RU" sz="1800" dirty="0" smtClean="0"/>
              <a:t>6</a:t>
            </a:r>
            <a:r>
              <a:rPr lang="en-US" sz="1800" dirty="0" smtClean="0"/>
              <a:t>4</a:t>
            </a:r>
            <a:r>
              <a:rPr lang="ru-RU" sz="1800" dirty="0" smtClean="0"/>
              <a:t> лет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8" name="Table_1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285750" y="1026447"/>
          <a:ext cx="4591143" cy="4821868"/>
        </p:xfrm>
        <a:graphic>
          <a:graphicData uri="http://schemas.openxmlformats.org/drawingml/2006/table">
            <a:tbl>
              <a:tblPr/>
              <a:tblGrid>
                <a:gridCol w="1362654"/>
                <a:gridCol w="1390005"/>
                <a:gridCol w="919242"/>
                <a:gridCol w="919242"/>
              </a:tblGrid>
              <a:tr h="404903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dirty="0" smtClean="0">
                          <a:latin typeface="+mn-lt"/>
                        </a:rPr>
                        <a:t>Drive.ru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35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100+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616.5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497.3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0.6%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0.9%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24.0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18.3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249.2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198.0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0.2%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0.4%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14.0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76.8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61.1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14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Динамика аудитории </a:t>
            </a:r>
            <a:r>
              <a:rPr lang="en-US" smtClean="0">
                <a:latin typeface="Arial"/>
              </a:rPr>
              <a:t>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75932495"/>
              </p:ext>
            </p:extLst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/>
                <a:gridCol w="1131888"/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616
 тыс.чел.</a:t>
                      </a:r>
                      <a:endParaRPr lang="ru-RU" sz="1400" b="0" dirty="0" smtClean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249
 тыс.чел.</a:t>
                      </a:r>
                      <a:endParaRPr lang="ru-RU" sz="1400" b="0" dirty="0" smtClean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 77
 тыс.чел.</a:t>
                      </a:r>
                      <a:endParaRPr lang="ru-RU" sz="1400" b="0" dirty="0" smtClean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</a:t>
            </a:r>
            <a:endParaRPr lang="ru-RU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/>
                <a:cs typeface="Arial" pitchFamily="34" charset="0"/>
              </a:rPr>
              <a:t>тысячи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73665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983265815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343989723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4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Июнь 2015,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099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594690518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937107299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5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Июнь 2015,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628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271081449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84068518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6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Июнь 2015,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234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94924897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233076554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7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Июнь 2015,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291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415319642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898562075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8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Июнь 2015,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978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760937733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836783147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9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Июнь 2015,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296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dex_Theme 3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WebIndex_Theme 2</Template>
  <TotalTime>2</TotalTime>
  <Words>762</Words>
  <Application>Microsoft Office PowerPoint</Application>
  <PresentationFormat>Экран (4:3)</PresentationFormat>
  <Paragraphs>379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Verdana</vt:lpstr>
      <vt:lpstr>Wingdings</vt:lpstr>
      <vt:lpstr>WebIndex_Theme 3</vt:lpstr>
      <vt:lpstr>Grey Box Masters</vt:lpstr>
      <vt:lpstr>NO Grey Box Masters</vt:lpstr>
      <vt:lpstr>GRID LAYOUT</vt:lpstr>
      <vt:lpstr>1_3. TNS 4x3 Monitor Template</vt:lpstr>
      <vt:lpstr>Аудитория Drive.ru Июнь 2015 </vt:lpstr>
      <vt:lpstr>Аудитория Drive.ru  Июнь 2015, 12-64 лет</vt:lpstr>
      <vt:lpstr>Динамика аудитории Drive.ru </vt:lpstr>
      <vt:lpstr>Структура аудитории Drive.ru, в %. Пол / Возраст</vt:lpstr>
      <vt:lpstr>Структура аудитории Drive.ru, в %. Пол / Возраст</vt:lpstr>
      <vt:lpstr>Структура аудитории Drive.ru, в %. Род занятий</vt:lpstr>
      <vt:lpstr>Структура аудитории Drive.ru, в %. Род занятий</vt:lpstr>
      <vt:lpstr>Структура аудитории Drive.ru, в %. Уровень дохода семьи</vt:lpstr>
      <vt:lpstr>Структура аудитории Drive.ru, в %. Уровень дохода семьи</vt:lpstr>
      <vt:lpstr>Структура аудитории Drive.ru, в %. Пол / Возраст</vt:lpstr>
      <vt:lpstr>Структура аудитории Drive.ru, в %. Род занятий</vt:lpstr>
      <vt:lpstr>Структура и профиль аудитории Drive.ru </vt:lpstr>
      <vt:lpstr>Структура и профиль аудитории Drive.ru </vt:lpstr>
      <vt:lpstr>Определения и комментарии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Аудитория Drive.ru Июнь 2015 </dc:title>
  <dc:creator>Natalya Shavlova</dc:creator>
  <cp:lastModifiedBy>Анастасия Новоселова</cp:lastModifiedBy>
  <cp:revision>3</cp:revision>
  <dcterms:created xsi:type="dcterms:W3CDTF">2015-10-21T14:06:08Z</dcterms:created>
  <dcterms:modified xsi:type="dcterms:W3CDTF">2015-10-27T07:42:03Z</dcterms:modified>
</cp:coreProperties>
</file>