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909376"/>
        <c:axId val="159924608"/>
      </c:lineChart>
      <c:dateAx>
        <c:axId val="159909376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9924608"/>
        <c:crosses val="autoZero"/>
        <c:auto val="1"/>
        <c:lblOffset val="100"/>
        <c:baseTimeUnit val="months"/>
        <c:majorUnit val="1"/>
        <c:majorTimeUnit val="months"/>
      </c:dateAx>
      <c:valAx>
        <c:axId val="15992460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990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24</c:v>
                </c:pt>
                <c:pt idx="1">
                  <c:v>28.2</c:v>
                </c:pt>
                <c:pt idx="2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48.3</c:v>
                </c:pt>
                <c:pt idx="1">
                  <c:v>52</c:v>
                </c:pt>
                <c:pt idx="2">
                  <c:v>44.8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17.8</c:v>
                </c:pt>
                <c:pt idx="1">
                  <c:v>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2920704"/>
        <c:axId val="32922240"/>
      </c:barChart>
      <c:catAx>
        <c:axId val="32920704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922240"/>
        <c:crosses val="autoZero"/>
        <c:auto val="1"/>
        <c:lblAlgn val="ctr"/>
        <c:lblOffset val="100"/>
        <c:tickLblSkip val="1"/>
        <c:noMultiLvlLbl val="0"/>
      </c:catAx>
      <c:valAx>
        <c:axId val="329222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292070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39.299999999999997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4560256"/>
        <c:axId val="34582528"/>
      </c:barChart>
      <c:catAx>
        <c:axId val="345602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4582528"/>
        <c:crosses val="autoZero"/>
        <c:auto val="1"/>
        <c:lblAlgn val="ctr"/>
        <c:lblOffset val="100"/>
        <c:noMultiLvlLbl val="0"/>
      </c:catAx>
      <c:valAx>
        <c:axId val="345825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4560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24</c:v>
                </c:pt>
                <c:pt idx="1">
                  <c:v>29</c:v>
                </c:pt>
                <c:pt idx="2">
                  <c:v>39.4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48.3</c:v>
                </c:pt>
                <c:pt idx="1">
                  <c:v>50.9</c:v>
                </c:pt>
                <c:pt idx="2">
                  <c:v>48.5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17.8</c:v>
                </c:pt>
                <c:pt idx="1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4385920"/>
        <c:axId val="34387456"/>
      </c:barChart>
      <c:catAx>
        <c:axId val="34385920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387456"/>
        <c:crosses val="autoZero"/>
        <c:auto val="1"/>
        <c:lblAlgn val="ctr"/>
        <c:lblOffset val="100"/>
        <c:tickLblSkip val="1"/>
        <c:noMultiLvlLbl val="0"/>
      </c:catAx>
      <c:valAx>
        <c:axId val="343874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43859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2986240"/>
        <c:axId val="32987776"/>
      </c:barChart>
      <c:catAx>
        <c:axId val="3298624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987776"/>
        <c:crosses val="autoZero"/>
        <c:auto val="1"/>
        <c:lblAlgn val="ctr"/>
        <c:lblOffset val="100"/>
        <c:noMultiLvlLbl val="0"/>
      </c:catAx>
      <c:valAx>
        <c:axId val="329877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986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2</c:v>
                </c:pt>
                <c:pt idx="1">
                  <c:v>2.9</c:v>
                </c:pt>
                <c:pt idx="2">
                  <c:v>6.6</c:v>
                </c:pt>
                <c:pt idx="4">
                  <c:v>14.5</c:v>
                </c:pt>
                <c:pt idx="5">
                  <c:v>12.7</c:v>
                </c:pt>
                <c:pt idx="6">
                  <c:v>42.4</c:v>
                </c:pt>
                <c:pt idx="7">
                  <c:v>18.600000000000001</c:v>
                </c:pt>
                <c:pt idx="8">
                  <c:v>3</c:v>
                </c:pt>
                <c:pt idx="9">
                  <c:v>4.0999999999999996</c:v>
                </c:pt>
                <c:pt idx="10">
                  <c:v>10.3</c:v>
                </c:pt>
                <c:pt idx="12">
                  <c:v>9.4</c:v>
                </c:pt>
                <c:pt idx="13">
                  <c:v>15.8</c:v>
                </c:pt>
                <c:pt idx="14">
                  <c:v>34.9</c:v>
                </c:pt>
                <c:pt idx="15">
                  <c:v>22</c:v>
                </c:pt>
                <c:pt idx="16">
                  <c:v>5.6</c:v>
                </c:pt>
                <c:pt idx="17">
                  <c:v>5.6</c:v>
                </c:pt>
                <c:pt idx="18">
                  <c:v>12.5</c:v>
                </c:pt>
                <c:pt idx="20">
                  <c:v>9.1</c:v>
                </c:pt>
                <c:pt idx="21">
                  <c:v>18.399999999999999</c:v>
                </c:pt>
                <c:pt idx="22">
                  <c:v>27.7</c:v>
                </c:pt>
                <c:pt idx="23">
                  <c:v>20.3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4628736"/>
        <c:axId val="34630272"/>
      </c:bubbleChart>
      <c:valAx>
        <c:axId val="3462873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34630272"/>
        <c:crosses val="autoZero"/>
        <c:crossBetween val="midCat"/>
      </c:valAx>
      <c:valAx>
        <c:axId val="3463027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3462873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10.6</c:v>
                </c:pt>
                <c:pt idx="3" formatCode="0.0">
                  <c:v>11.7</c:v>
                </c:pt>
                <c:pt idx="4" formatCode="0.0">
                  <c:v>13.5</c:v>
                </c:pt>
                <c:pt idx="5" formatCode="0.0">
                  <c:v>29.6</c:v>
                </c:pt>
                <c:pt idx="6" formatCode="0.0">
                  <c:v>23.6</c:v>
                </c:pt>
                <c:pt idx="9" formatCode="0.0">
                  <c:v>9.3000000000000007</c:v>
                </c:pt>
                <c:pt idx="10" formatCode="0.0">
                  <c:v>14.6</c:v>
                </c:pt>
                <c:pt idx="11" formatCode="0.0">
                  <c:v>15.5</c:v>
                </c:pt>
                <c:pt idx="12" formatCode="0.0">
                  <c:v>31.9</c:v>
                </c:pt>
                <c:pt idx="13" formatCode="0.0">
                  <c:v>20.7</c:v>
                </c:pt>
                <c:pt idx="16" formatCode="0.0">
                  <c:v>8.4</c:v>
                </c:pt>
                <c:pt idx="17" formatCode="0.0">
                  <c:v>13.6</c:v>
                </c:pt>
                <c:pt idx="18" formatCode="0.0">
                  <c:v>16.399999999999999</c:v>
                </c:pt>
                <c:pt idx="19" formatCode="0.0">
                  <c:v>34.200000000000003</c:v>
                </c:pt>
                <c:pt idx="20" formatCode="0.0">
                  <c:v>21.2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180096"/>
        <c:axId val="10181632"/>
      </c:bubbleChart>
      <c:valAx>
        <c:axId val="1018009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0181632"/>
        <c:crosses val="autoZero"/>
        <c:crossBetween val="midCat"/>
      </c:valAx>
      <c:valAx>
        <c:axId val="1018163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018009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130.9</c:v>
                </c:pt>
                <c:pt idx="1">
                  <c:v>178.8</c:v>
                </c:pt>
                <c:pt idx="2">
                  <c:v>118.7</c:v>
                </c:pt>
                <c:pt idx="3">
                  <c:v>58.7</c:v>
                </c:pt>
                <c:pt idx="5">
                  <c:v>80.5</c:v>
                </c:pt>
                <c:pt idx="6">
                  <c:v>36.200000000000003</c:v>
                </c:pt>
                <c:pt idx="7">
                  <c:v>36.200000000000003</c:v>
                </c:pt>
                <c:pt idx="9">
                  <c:v>136.5</c:v>
                </c:pt>
                <c:pt idx="10">
                  <c:v>220.2</c:v>
                </c:pt>
                <c:pt idx="11">
                  <c:v>105.7</c:v>
                </c:pt>
                <c:pt idx="12">
                  <c:v>87.9</c:v>
                </c:pt>
                <c:pt idx="13">
                  <c:v>54.4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5294208"/>
        <c:axId val="35300096"/>
      </c:barChart>
      <c:catAx>
        <c:axId val="3529420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5300096"/>
        <c:crosses val="autoZero"/>
        <c:auto val="1"/>
        <c:lblAlgn val="ctr"/>
        <c:lblOffset val="100"/>
        <c:noMultiLvlLbl val="0"/>
      </c:catAx>
      <c:valAx>
        <c:axId val="3530009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529420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201</c:v>
                </c:pt>
                <c:pt idx="1">
                  <c:v>241</c:v>
                </c:pt>
                <c:pt idx="2">
                  <c:v>196</c:v>
                </c:pt>
                <c:pt idx="3">
                  <c:v>54</c:v>
                </c:pt>
                <c:pt idx="5">
                  <c:v>109</c:v>
                </c:pt>
                <c:pt idx="6">
                  <c:v>57</c:v>
                </c:pt>
                <c:pt idx="7">
                  <c:v>27</c:v>
                </c:pt>
                <c:pt idx="9">
                  <c:v>209</c:v>
                </c:pt>
                <c:pt idx="10">
                  <c:v>197</c:v>
                </c:pt>
                <c:pt idx="11">
                  <c:v>103</c:v>
                </c:pt>
                <c:pt idx="12">
                  <c:v>69</c:v>
                </c:pt>
                <c:pt idx="13">
                  <c:v>62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5223808"/>
        <c:axId val="35250176"/>
      </c:barChart>
      <c:catAx>
        <c:axId val="35223808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35250176"/>
        <c:crossesAt val="100"/>
        <c:auto val="1"/>
        <c:lblAlgn val="ctr"/>
        <c:lblOffset val="100"/>
        <c:noMultiLvlLbl val="0"/>
      </c:catAx>
      <c:valAx>
        <c:axId val="3525017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3522380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130.9</c:v>
                </c:pt>
                <c:pt idx="1">
                  <c:v>178.8</c:v>
                </c:pt>
                <c:pt idx="2">
                  <c:v>118.7</c:v>
                </c:pt>
                <c:pt idx="3">
                  <c:v>58.7</c:v>
                </c:pt>
                <c:pt idx="5">
                  <c:v>80.5</c:v>
                </c:pt>
                <c:pt idx="6">
                  <c:v>36.200000000000003</c:v>
                </c:pt>
                <c:pt idx="7">
                  <c:v>36.200000000000003</c:v>
                </c:pt>
                <c:pt idx="9">
                  <c:v>136.5</c:v>
                </c:pt>
                <c:pt idx="10">
                  <c:v>220.2</c:v>
                </c:pt>
                <c:pt idx="11">
                  <c:v>105.7</c:v>
                </c:pt>
                <c:pt idx="12">
                  <c:v>87.9</c:v>
                </c:pt>
                <c:pt idx="13">
                  <c:v>54.4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38208384"/>
        <c:axId val="138209920"/>
      </c:barChart>
      <c:catAx>
        <c:axId val="138208384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38209920"/>
        <c:crosses val="autoZero"/>
        <c:auto val="1"/>
        <c:lblAlgn val="ctr"/>
        <c:lblOffset val="100"/>
        <c:noMultiLvlLbl val="0"/>
      </c:catAx>
      <c:valAx>
        <c:axId val="13820992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3820838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160</c:v>
                </c:pt>
                <c:pt idx="1">
                  <c:v>202</c:v>
                </c:pt>
                <c:pt idx="2">
                  <c:v>178</c:v>
                </c:pt>
                <c:pt idx="3">
                  <c:v>80</c:v>
                </c:pt>
                <c:pt idx="5">
                  <c:v>90</c:v>
                </c:pt>
                <c:pt idx="6">
                  <c:v>49</c:v>
                </c:pt>
                <c:pt idx="7">
                  <c:v>37</c:v>
                </c:pt>
                <c:pt idx="9">
                  <c:v>156</c:v>
                </c:pt>
                <c:pt idx="10">
                  <c:v>149</c:v>
                </c:pt>
                <c:pt idx="11">
                  <c:v>84</c:v>
                </c:pt>
                <c:pt idx="12">
                  <c:v>94</c:v>
                </c:pt>
                <c:pt idx="13">
                  <c:v>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8146176"/>
        <c:axId val="138147712"/>
      </c:barChart>
      <c:catAx>
        <c:axId val="138146176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38147712"/>
        <c:crossesAt val="100"/>
        <c:auto val="1"/>
        <c:lblAlgn val="ctr"/>
        <c:lblOffset val="100"/>
        <c:noMultiLvlLbl val="0"/>
      </c:catAx>
      <c:valAx>
        <c:axId val="13814771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3814617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12.7</c:v>
                </c:pt>
                <c:pt idx="2">
                  <c:v>20.3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13.7</c:v>
                </c:pt>
                <c:pt idx="2">
                  <c:v>27.7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18.399999999999999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11.3</c:v>
                </c:pt>
                <c:pt idx="2">
                  <c:v>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11.8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13.9</c:v>
                </c:pt>
                <c:pt idx="2">
                  <c:v>12.5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11.3</c:v>
                </c:pt>
                <c:pt idx="2">
                  <c:v>5.6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15</c:v>
                </c:pt>
                <c:pt idx="2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0348416"/>
        <c:axId val="10349952"/>
      </c:barChart>
      <c:catAx>
        <c:axId val="1034841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349952"/>
        <c:crosses val="autoZero"/>
        <c:auto val="1"/>
        <c:lblAlgn val="ctr"/>
        <c:lblOffset val="100"/>
        <c:tickLblSkip val="1"/>
        <c:noMultiLvlLbl val="0"/>
      </c:catAx>
      <c:valAx>
        <c:axId val="103499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034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6.6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1992832"/>
        <c:axId val="31998720"/>
      </c:barChart>
      <c:catAx>
        <c:axId val="319928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1998720"/>
        <c:crosses val="autoZero"/>
        <c:auto val="1"/>
        <c:lblAlgn val="ctr"/>
        <c:lblOffset val="100"/>
        <c:noMultiLvlLbl val="0"/>
      </c:catAx>
      <c:valAx>
        <c:axId val="31998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1992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13.1</c:v>
                </c:pt>
                <c:pt idx="2">
                  <c:v>18.600000000000001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11.5</c:v>
                </c:pt>
                <c:pt idx="1">
                  <c:v>13.9</c:v>
                </c:pt>
                <c:pt idx="2">
                  <c:v>42.4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9.4</c:v>
                </c:pt>
                <c:pt idx="1">
                  <c:v>10.4</c:v>
                </c:pt>
                <c:pt idx="2">
                  <c:v>12.7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11.6</c:v>
                </c:pt>
                <c:pt idx="2">
                  <c:v>14.5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9.6999999999999993</c:v>
                </c:pt>
                <c:pt idx="1">
                  <c:v>10.8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11.4</c:v>
                </c:pt>
                <c:pt idx="1">
                  <c:v>13.2</c:v>
                </c:pt>
                <c:pt idx="2">
                  <c:v>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9.9</c:v>
                </c:pt>
                <c:pt idx="1">
                  <c:v>11.4</c:v>
                </c:pt>
                <c:pt idx="2">
                  <c:v>2.9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15.6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1744768"/>
        <c:axId val="31746304"/>
      </c:barChart>
      <c:catAx>
        <c:axId val="3174476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746304"/>
        <c:crosses val="autoZero"/>
        <c:auto val="1"/>
        <c:lblAlgn val="ctr"/>
        <c:lblOffset val="100"/>
        <c:tickLblSkip val="1"/>
        <c:noMultiLvlLbl val="0"/>
      </c:catAx>
      <c:valAx>
        <c:axId val="3174630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1744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8.5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1913856"/>
        <c:axId val="31915392"/>
      </c:barChart>
      <c:catAx>
        <c:axId val="3191385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1915392"/>
        <c:crosses val="autoZero"/>
        <c:auto val="1"/>
        <c:lblAlgn val="ctr"/>
        <c:lblOffset val="100"/>
        <c:noMultiLvlLbl val="0"/>
      </c:catAx>
      <c:valAx>
        <c:axId val="319153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1913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13.6</c:v>
                </c:pt>
                <c:pt idx="2">
                  <c:v>21.2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17.3</c:v>
                </c:pt>
                <c:pt idx="1">
                  <c:v>22.9</c:v>
                </c:pt>
                <c:pt idx="2">
                  <c:v>34.200000000000003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15.9</c:v>
                </c:pt>
                <c:pt idx="1">
                  <c:v>19.600000000000001</c:v>
                </c:pt>
                <c:pt idx="2">
                  <c:v>16.399999999999999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14.4</c:v>
                </c:pt>
                <c:pt idx="2">
                  <c:v>13.6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16</c:v>
                </c:pt>
                <c:pt idx="2">
                  <c:v>8.4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17.8</c:v>
                </c:pt>
                <c:pt idx="1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2117888"/>
        <c:axId val="32119424"/>
      </c:barChart>
      <c:catAx>
        <c:axId val="3211788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119424"/>
        <c:crosses val="autoZero"/>
        <c:auto val="1"/>
        <c:lblAlgn val="ctr"/>
        <c:lblOffset val="100"/>
        <c:tickLblSkip val="1"/>
        <c:noMultiLvlLbl val="0"/>
      </c:catAx>
      <c:valAx>
        <c:axId val="321194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21178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13.4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2187136"/>
        <c:axId val="32188672"/>
      </c:barChart>
      <c:catAx>
        <c:axId val="3218713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188672"/>
        <c:crosses val="autoZero"/>
        <c:auto val="1"/>
        <c:lblAlgn val="ctr"/>
        <c:lblOffset val="100"/>
        <c:noMultiLvlLbl val="0"/>
      </c:catAx>
      <c:valAx>
        <c:axId val="32188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187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10.1</c:v>
                </c:pt>
                <c:pt idx="1">
                  <c:v>13.8</c:v>
                </c:pt>
                <c:pt idx="2">
                  <c:v>23.6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17.3</c:v>
                </c:pt>
                <c:pt idx="1">
                  <c:v>24</c:v>
                </c:pt>
                <c:pt idx="2">
                  <c:v>29.6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15.9</c:v>
                </c:pt>
                <c:pt idx="1">
                  <c:v>19.2</c:v>
                </c:pt>
                <c:pt idx="2">
                  <c:v>13.5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19.899999999999999</c:v>
                </c:pt>
                <c:pt idx="1">
                  <c:v>14</c:v>
                </c:pt>
                <c:pt idx="2">
                  <c:v>11.7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15.9</c:v>
                </c:pt>
                <c:pt idx="2">
                  <c:v>10.6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17.8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2366592"/>
        <c:axId val="32368128"/>
      </c:barChart>
      <c:catAx>
        <c:axId val="3236659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368128"/>
        <c:crosses val="autoZero"/>
        <c:auto val="1"/>
        <c:lblAlgn val="ctr"/>
        <c:lblOffset val="100"/>
        <c:tickLblSkip val="1"/>
        <c:noMultiLvlLbl val="0"/>
      </c:catAx>
      <c:valAx>
        <c:axId val="323681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23665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2853376"/>
        <c:axId val="32863360"/>
      </c:barChart>
      <c:catAx>
        <c:axId val="3285337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2863360"/>
        <c:crosses val="autoZero"/>
        <c:auto val="1"/>
        <c:lblAlgn val="ctr"/>
        <c:lblOffset val="100"/>
        <c:noMultiLvlLbl val="0"/>
      </c:catAx>
      <c:valAx>
        <c:axId val="328633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853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2AC5B-326A-4D21-9369-A32E11A593C6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0FF0-4FFD-4CFD-8203-E39D1011F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4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97512F0-1782-47F4-B781-C0A779EDA39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C97512F0-1782-47F4-B781-C0A779EDA39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97512F0-1782-47F4-B781-C0A779EDA39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7512F0-1782-47F4-B781-C0A779EDA39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97512F0-1782-47F4-B781-C0A779EDA3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926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750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212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2015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9714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C97512F0-1782-47F4-B781-C0A779EDA394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Апрель 2015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6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3924706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Апрель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8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2588864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Апрель 2015,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29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3763881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89918353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Апрель 2015, Monthly Reach в тыс.чел., 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4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5337064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0487606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>
                <a:latin typeface="Arial"/>
              </a:rPr>
              <a:t>Россия 0+, Апрель 2015, Monthly Reach в тыс.чел., 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6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52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Апрель 2015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2528874"/>
              </p:ext>
            </p:extLst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644.9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550.6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270.7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11.3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77.6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53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37910668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645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271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78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3904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6480762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7881090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0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8458939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3918878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9203892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92057151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1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4758610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3105257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2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967122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9267506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2015,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0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6694589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5622819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Апрель 2015,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62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</TotalTime>
  <Words>752</Words>
  <Application>Microsoft Office PowerPoint</Application>
  <PresentationFormat>Экран (4:3)</PresentationFormat>
  <Paragraphs>369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Апрель 2015 </vt:lpstr>
      <vt:lpstr>Аудитория Drive.ru  Апрель 2015,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Апрель 2015 </dc:title>
  <dc:creator>Наталья Шавлова</dc:creator>
  <cp:lastModifiedBy>Наталья Шавлова</cp:lastModifiedBy>
  <cp:revision>5</cp:revision>
  <dcterms:created xsi:type="dcterms:W3CDTF">2015-05-26T11:17:13Z</dcterms:created>
  <dcterms:modified xsi:type="dcterms:W3CDTF">2015-05-26T12:25:11Z</dcterms:modified>
</cp:coreProperties>
</file>