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3.xml" ContentType="application/vnd.openxmlformats-officedocument.theme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2" r:id="rId2"/>
    <p:sldMasterId id="2147483690" r:id="rId3"/>
    <p:sldMasterId id="2147483704" r:id="rId4"/>
    <p:sldMasterId id="2147483706" r:id="rId5"/>
  </p:sldMasterIdLst>
  <p:notesMasterIdLst>
    <p:notesMasterId r:id="rId20"/>
  </p:notesMasterIdLst>
  <p:sldIdLst>
    <p:sldId id="256" r:id="rId6"/>
    <p:sldId id="269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-1158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8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9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3171056713595602"/>
          <c:y val="3.0805612351265669E-2"/>
          <c:w val="0.79604777592293363"/>
          <c:h val="0.83675707357077134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Monthly Reach</c:v>
                </c:pt>
              </c:strCache>
            </c:strRef>
          </c:tx>
          <c:spPr>
            <a:ln w="38100"/>
          </c:spPr>
          <c:marker>
            <c:symbol val="circle"/>
            <c:size val="5"/>
            <c:spPr>
              <a:ln w="38100"/>
            </c:spPr>
          </c:marker>
          <c:cat>
            <c:numRef>
              <c:f>Лист1!$A$2:$A$49</c:f>
              <c:numCache>
                <c:formatCode>[$-419]mmm\ \'yy;@</c:formatCode>
                <c:ptCount val="48"/>
                <c:pt idx="0">
                  <c:v>41214</c:v>
                </c:pt>
                <c:pt idx="1">
                  <c:v>41244</c:v>
                </c:pt>
                <c:pt idx="2">
                  <c:v>41275</c:v>
                </c:pt>
                <c:pt idx="3">
                  <c:v>41306</c:v>
                </c:pt>
                <c:pt idx="4">
                  <c:v>41334</c:v>
                </c:pt>
                <c:pt idx="5">
                  <c:v>41365</c:v>
                </c:pt>
                <c:pt idx="6">
                  <c:v>41395</c:v>
                </c:pt>
                <c:pt idx="7">
                  <c:v>41426</c:v>
                </c:pt>
                <c:pt idx="8">
                  <c:v>41456</c:v>
                </c:pt>
                <c:pt idx="9">
                  <c:v>41487</c:v>
                </c:pt>
                <c:pt idx="10">
                  <c:v>41518</c:v>
                </c:pt>
                <c:pt idx="11">
                  <c:v>41548</c:v>
                </c:pt>
                <c:pt idx="12">
                  <c:v>41579</c:v>
                </c:pt>
                <c:pt idx="13">
                  <c:v>41609</c:v>
                </c:pt>
                <c:pt idx="14">
                  <c:v>41640</c:v>
                </c:pt>
                <c:pt idx="15">
                  <c:v>41671</c:v>
                </c:pt>
                <c:pt idx="16">
                  <c:v>41699</c:v>
                </c:pt>
                <c:pt idx="17">
                  <c:v>41730</c:v>
                </c:pt>
                <c:pt idx="18">
                  <c:v>41760</c:v>
                </c:pt>
                <c:pt idx="19">
                  <c:v>41791</c:v>
                </c:pt>
                <c:pt idx="20">
                  <c:v>41821</c:v>
                </c:pt>
                <c:pt idx="21">
                  <c:v>41852</c:v>
                </c:pt>
                <c:pt idx="22">
                  <c:v>41883</c:v>
                </c:pt>
                <c:pt idx="23">
                  <c:v>41913</c:v>
                </c:pt>
                <c:pt idx="24">
                  <c:v>41944</c:v>
                </c:pt>
                <c:pt idx="25">
                  <c:v>41974</c:v>
                </c:pt>
                <c:pt idx="26">
                  <c:v>42005</c:v>
                </c:pt>
              </c:numCache>
            </c:numRef>
          </c:cat>
          <c:val>
            <c:numRef>
              <c:f>Лист1!$B$2:$B$49</c:f>
              <c:numCache>
                <c:formatCode>0.0</c:formatCode>
                <c:ptCount val="48"/>
                <c:pt idx="0">
                  <c:v>843.9</c:v>
                </c:pt>
                <c:pt idx="1">
                  <c:v>843.5</c:v>
                </c:pt>
                <c:pt idx="2">
                  <c:v>1062.2</c:v>
                </c:pt>
                <c:pt idx="3">
                  <c:v>953</c:v>
                </c:pt>
                <c:pt idx="4">
                  <c:v>1234.9000000000001</c:v>
                </c:pt>
                <c:pt idx="5">
                  <c:v>994</c:v>
                </c:pt>
                <c:pt idx="6">
                  <c:v>915.3</c:v>
                </c:pt>
                <c:pt idx="7">
                  <c:v>883.9</c:v>
                </c:pt>
                <c:pt idx="8">
                  <c:v>738.6</c:v>
                </c:pt>
                <c:pt idx="9">
                  <c:v>740.4</c:v>
                </c:pt>
                <c:pt idx="10">
                  <c:v>877.4</c:v>
                </c:pt>
                <c:pt idx="11">
                  <c:v>836</c:v>
                </c:pt>
                <c:pt idx="12">
                  <c:v>743</c:v>
                </c:pt>
                <c:pt idx="13">
                  <c:v>604.79999999999995</c:v>
                </c:pt>
                <c:pt idx="14">
                  <c:v>811.7</c:v>
                </c:pt>
                <c:pt idx="15">
                  <c:v>888.3</c:v>
                </c:pt>
                <c:pt idx="16">
                  <c:v>734</c:v>
                </c:pt>
                <c:pt idx="17">
                  <c:v>669.3</c:v>
                </c:pt>
                <c:pt idx="18">
                  <c:v>647</c:v>
                </c:pt>
                <c:pt idx="19">
                  <c:v>583.70000000000005</c:v>
                </c:pt>
                <c:pt idx="20">
                  <c:v>600.1</c:v>
                </c:pt>
                <c:pt idx="21">
                  <c:v>569.4</c:v>
                </c:pt>
                <c:pt idx="22">
                  <c:v>593.79999999999995</c:v>
                </c:pt>
                <c:pt idx="23">
                  <c:v>702.3</c:v>
                </c:pt>
                <c:pt idx="24">
                  <c:v>681.3</c:v>
                </c:pt>
                <c:pt idx="25">
                  <c:v>680.3</c:v>
                </c:pt>
                <c:pt idx="26">
                  <c:v>679.1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Average Weekly Reach</c:v>
                </c:pt>
              </c:strCache>
            </c:strRef>
          </c:tx>
          <c:spPr>
            <a:ln w="38100"/>
          </c:spPr>
          <c:marker>
            <c:symbol val="circle"/>
            <c:size val="5"/>
            <c:spPr>
              <a:ln w="38100"/>
            </c:spPr>
          </c:marker>
          <c:cat>
            <c:numRef>
              <c:f>Лист1!$A$2:$A$49</c:f>
              <c:numCache>
                <c:formatCode>[$-419]mmm\ \'yy;@</c:formatCode>
                <c:ptCount val="48"/>
                <c:pt idx="0">
                  <c:v>41214</c:v>
                </c:pt>
                <c:pt idx="1">
                  <c:v>41244</c:v>
                </c:pt>
                <c:pt idx="2">
                  <c:v>41275</c:v>
                </c:pt>
                <c:pt idx="3">
                  <c:v>41306</c:v>
                </c:pt>
                <c:pt idx="4">
                  <c:v>41334</c:v>
                </c:pt>
                <c:pt idx="5">
                  <c:v>41365</c:v>
                </c:pt>
                <c:pt idx="6">
                  <c:v>41395</c:v>
                </c:pt>
                <c:pt idx="7">
                  <c:v>41426</c:v>
                </c:pt>
                <c:pt idx="8">
                  <c:v>41456</c:v>
                </c:pt>
                <c:pt idx="9">
                  <c:v>41487</c:v>
                </c:pt>
                <c:pt idx="10">
                  <c:v>41518</c:v>
                </c:pt>
                <c:pt idx="11">
                  <c:v>41548</c:v>
                </c:pt>
                <c:pt idx="12">
                  <c:v>41579</c:v>
                </c:pt>
                <c:pt idx="13">
                  <c:v>41609</c:v>
                </c:pt>
                <c:pt idx="14">
                  <c:v>41640</c:v>
                </c:pt>
                <c:pt idx="15">
                  <c:v>41671</c:v>
                </c:pt>
                <c:pt idx="16">
                  <c:v>41699</c:v>
                </c:pt>
                <c:pt idx="17">
                  <c:v>41730</c:v>
                </c:pt>
                <c:pt idx="18">
                  <c:v>41760</c:v>
                </c:pt>
                <c:pt idx="19">
                  <c:v>41791</c:v>
                </c:pt>
                <c:pt idx="20">
                  <c:v>41821</c:v>
                </c:pt>
                <c:pt idx="21">
                  <c:v>41852</c:v>
                </c:pt>
                <c:pt idx="22">
                  <c:v>41883</c:v>
                </c:pt>
                <c:pt idx="23">
                  <c:v>41913</c:v>
                </c:pt>
                <c:pt idx="24">
                  <c:v>41944</c:v>
                </c:pt>
                <c:pt idx="25">
                  <c:v>41974</c:v>
                </c:pt>
                <c:pt idx="26">
                  <c:v>42005</c:v>
                </c:pt>
              </c:numCache>
            </c:numRef>
          </c:cat>
          <c:val>
            <c:numRef>
              <c:f>Лист1!$C$2:$C$49</c:f>
              <c:numCache>
                <c:formatCode>0.0</c:formatCode>
                <c:ptCount val="48"/>
                <c:pt idx="0">
                  <c:v>332.9</c:v>
                </c:pt>
                <c:pt idx="1">
                  <c:v>342.4</c:v>
                </c:pt>
                <c:pt idx="2">
                  <c:v>435.3</c:v>
                </c:pt>
                <c:pt idx="3">
                  <c:v>419.4</c:v>
                </c:pt>
                <c:pt idx="4">
                  <c:v>483.8</c:v>
                </c:pt>
                <c:pt idx="5">
                  <c:v>368.1</c:v>
                </c:pt>
                <c:pt idx="6">
                  <c:v>329.3</c:v>
                </c:pt>
                <c:pt idx="7">
                  <c:v>286.3</c:v>
                </c:pt>
                <c:pt idx="8">
                  <c:v>293.89999999999998</c:v>
                </c:pt>
                <c:pt idx="9">
                  <c:v>278.89999999999998</c:v>
                </c:pt>
                <c:pt idx="10">
                  <c:v>310</c:v>
                </c:pt>
                <c:pt idx="11">
                  <c:v>279.8</c:v>
                </c:pt>
                <c:pt idx="12">
                  <c:v>280.5</c:v>
                </c:pt>
                <c:pt idx="13">
                  <c:v>246</c:v>
                </c:pt>
                <c:pt idx="14">
                  <c:v>290.5</c:v>
                </c:pt>
                <c:pt idx="15">
                  <c:v>318.8</c:v>
                </c:pt>
                <c:pt idx="16">
                  <c:v>273.89999999999998</c:v>
                </c:pt>
                <c:pt idx="17">
                  <c:v>245.9</c:v>
                </c:pt>
                <c:pt idx="18">
                  <c:v>234.6</c:v>
                </c:pt>
                <c:pt idx="19">
                  <c:v>214</c:v>
                </c:pt>
                <c:pt idx="20">
                  <c:v>213.2</c:v>
                </c:pt>
                <c:pt idx="21">
                  <c:v>218.3</c:v>
                </c:pt>
                <c:pt idx="22">
                  <c:v>234.4</c:v>
                </c:pt>
                <c:pt idx="23">
                  <c:v>261.5</c:v>
                </c:pt>
                <c:pt idx="24">
                  <c:v>257.3</c:v>
                </c:pt>
                <c:pt idx="25">
                  <c:v>269.60000000000002</c:v>
                </c:pt>
                <c:pt idx="26">
                  <c:v>237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Average Daily Reach</c:v>
                </c:pt>
              </c:strCache>
            </c:strRef>
          </c:tx>
          <c:spPr>
            <a:ln w="38100"/>
          </c:spPr>
          <c:marker>
            <c:symbol val="circle"/>
            <c:size val="5"/>
            <c:spPr>
              <a:ln w="38100"/>
            </c:spPr>
          </c:marker>
          <c:cat>
            <c:numRef>
              <c:f>Лист1!$A$2:$A$49</c:f>
              <c:numCache>
                <c:formatCode>[$-419]mmm\ \'yy;@</c:formatCode>
                <c:ptCount val="48"/>
                <c:pt idx="0">
                  <c:v>41214</c:v>
                </c:pt>
                <c:pt idx="1">
                  <c:v>41244</c:v>
                </c:pt>
                <c:pt idx="2">
                  <c:v>41275</c:v>
                </c:pt>
                <c:pt idx="3">
                  <c:v>41306</c:v>
                </c:pt>
                <c:pt idx="4">
                  <c:v>41334</c:v>
                </c:pt>
                <c:pt idx="5">
                  <c:v>41365</c:v>
                </c:pt>
                <c:pt idx="6">
                  <c:v>41395</c:v>
                </c:pt>
                <c:pt idx="7">
                  <c:v>41426</c:v>
                </c:pt>
                <c:pt idx="8">
                  <c:v>41456</c:v>
                </c:pt>
                <c:pt idx="9">
                  <c:v>41487</c:v>
                </c:pt>
                <c:pt idx="10">
                  <c:v>41518</c:v>
                </c:pt>
                <c:pt idx="11">
                  <c:v>41548</c:v>
                </c:pt>
                <c:pt idx="12">
                  <c:v>41579</c:v>
                </c:pt>
                <c:pt idx="13">
                  <c:v>41609</c:v>
                </c:pt>
                <c:pt idx="14">
                  <c:v>41640</c:v>
                </c:pt>
                <c:pt idx="15">
                  <c:v>41671</c:v>
                </c:pt>
                <c:pt idx="16">
                  <c:v>41699</c:v>
                </c:pt>
                <c:pt idx="17">
                  <c:v>41730</c:v>
                </c:pt>
                <c:pt idx="18">
                  <c:v>41760</c:v>
                </c:pt>
                <c:pt idx="19">
                  <c:v>41791</c:v>
                </c:pt>
                <c:pt idx="20">
                  <c:v>41821</c:v>
                </c:pt>
                <c:pt idx="21">
                  <c:v>41852</c:v>
                </c:pt>
                <c:pt idx="22">
                  <c:v>41883</c:v>
                </c:pt>
                <c:pt idx="23">
                  <c:v>41913</c:v>
                </c:pt>
                <c:pt idx="24">
                  <c:v>41944</c:v>
                </c:pt>
                <c:pt idx="25">
                  <c:v>41974</c:v>
                </c:pt>
                <c:pt idx="26">
                  <c:v>42005</c:v>
                </c:pt>
              </c:numCache>
            </c:numRef>
          </c:cat>
          <c:val>
            <c:numRef>
              <c:f>Лист1!$D$2:$D$49</c:f>
              <c:numCache>
                <c:formatCode>0.0</c:formatCode>
                <c:ptCount val="48"/>
                <c:pt idx="0">
                  <c:v>100.4</c:v>
                </c:pt>
                <c:pt idx="1">
                  <c:v>118.3</c:v>
                </c:pt>
                <c:pt idx="2">
                  <c:v>138.5</c:v>
                </c:pt>
                <c:pt idx="3">
                  <c:v>146.69999999999999</c:v>
                </c:pt>
                <c:pt idx="4">
                  <c:v>147.69999999999999</c:v>
                </c:pt>
                <c:pt idx="5">
                  <c:v>115.2</c:v>
                </c:pt>
                <c:pt idx="6">
                  <c:v>80</c:v>
                </c:pt>
                <c:pt idx="7">
                  <c:v>80.3</c:v>
                </c:pt>
                <c:pt idx="8">
                  <c:v>80.400000000000006</c:v>
                </c:pt>
                <c:pt idx="9">
                  <c:v>79.2</c:v>
                </c:pt>
                <c:pt idx="10">
                  <c:v>80.400000000000006</c:v>
                </c:pt>
                <c:pt idx="11">
                  <c:v>71</c:v>
                </c:pt>
                <c:pt idx="12">
                  <c:v>78.5</c:v>
                </c:pt>
                <c:pt idx="13">
                  <c:v>68.599999999999994</c:v>
                </c:pt>
                <c:pt idx="14">
                  <c:v>74.8</c:v>
                </c:pt>
                <c:pt idx="15">
                  <c:v>83.9</c:v>
                </c:pt>
                <c:pt idx="16">
                  <c:v>76.3</c:v>
                </c:pt>
                <c:pt idx="17">
                  <c:v>67.8</c:v>
                </c:pt>
                <c:pt idx="18">
                  <c:v>64.400000000000006</c:v>
                </c:pt>
                <c:pt idx="19">
                  <c:v>59.5</c:v>
                </c:pt>
                <c:pt idx="20">
                  <c:v>62.9</c:v>
                </c:pt>
                <c:pt idx="21">
                  <c:v>63.2</c:v>
                </c:pt>
                <c:pt idx="22">
                  <c:v>69.099999999999994</c:v>
                </c:pt>
                <c:pt idx="23">
                  <c:v>76.3</c:v>
                </c:pt>
                <c:pt idx="24">
                  <c:v>67.7</c:v>
                </c:pt>
                <c:pt idx="25">
                  <c:v>76.400000000000006</c:v>
                </c:pt>
                <c:pt idx="26">
                  <c:v>72.400000000000006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7595520"/>
        <c:axId val="137693440"/>
      </c:lineChart>
      <c:dateAx>
        <c:axId val="137595520"/>
        <c:scaling>
          <c:orientation val="minMax"/>
        </c:scaling>
        <c:delete val="0"/>
        <c:axPos val="b"/>
        <c:numFmt formatCode="[$-419]mmm\ \'yy;@" sourceLinked="1"/>
        <c:majorTickMark val="out"/>
        <c:minorTickMark val="none"/>
        <c:tickLblPos val="nextTo"/>
        <c:txPr>
          <a:bodyPr rot="-5400000" vert="horz"/>
          <a:lstStyle/>
          <a:p>
            <a:pPr>
              <a:defRPr sz="1000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37693440"/>
        <c:crosses val="autoZero"/>
        <c:auto val="1"/>
        <c:lblOffset val="100"/>
        <c:baseTimeUnit val="months"/>
        <c:majorUnit val="1"/>
        <c:majorTimeUnit val="months"/>
      </c:dateAx>
      <c:valAx>
        <c:axId val="137693440"/>
        <c:scaling>
          <c:orientation val="minMax"/>
        </c:scaling>
        <c:delete val="0"/>
        <c:axPos val="l"/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3759552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4602121617885404E-2"/>
          <c:y val="0.10682157670272002"/>
          <c:w val="0.91079575676422964"/>
          <c:h val="0.86476383141788093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Выше среднего</c:v>
                </c:pt>
              </c:strCache>
            </c:strRef>
          </c:tx>
          <c:spPr>
            <a:solidFill>
              <a:schemeClr val="bg2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26.2</c:v>
                </c:pt>
                <c:pt idx="1">
                  <c:v>31.8</c:v>
                </c:pt>
                <c:pt idx="2">
                  <c:v>38.799999999999997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Лист1!$C$2:$C$4</c:f>
              <c:numCache>
                <c:formatCode>0.0</c:formatCode>
                <c:ptCount val="3"/>
                <c:pt idx="0">
                  <c:v>45.8</c:v>
                </c:pt>
                <c:pt idx="1">
                  <c:v>48.7</c:v>
                </c:pt>
                <c:pt idx="2">
                  <c:v>35.4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Ниже среднего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Лист1!$D$2:$D$4</c:f>
              <c:numCache>
                <c:formatCode>0.0</c:formatCode>
                <c:ptCount val="3"/>
                <c:pt idx="0">
                  <c:v>17.899999999999999</c:v>
                </c:pt>
                <c:pt idx="1">
                  <c:v>6.4</c:v>
                </c:pt>
                <c:pt idx="2">
                  <c:v>6.5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48"/>
        <c:overlap val="100"/>
        <c:serLines/>
        <c:axId val="171606016"/>
        <c:axId val="171770624"/>
      </c:barChart>
      <c:catAx>
        <c:axId val="171606016"/>
        <c:scaling>
          <c:orientation val="minMax"/>
        </c:scaling>
        <c:delete val="0"/>
        <c:axPos val="t"/>
        <c:majorTickMark val="none"/>
        <c:minorTickMark val="none"/>
        <c:tickLblPos val="nextTo"/>
        <c:txPr>
          <a:bodyPr rot="0"/>
          <a:lstStyle/>
          <a:p>
            <a:pPr>
              <a:defRPr sz="1100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71770624"/>
        <c:crosses val="autoZero"/>
        <c:auto val="1"/>
        <c:lblAlgn val="ctr"/>
        <c:lblOffset val="100"/>
        <c:tickLblSkip val="1"/>
        <c:noMultiLvlLbl val="0"/>
      </c:catAx>
      <c:valAx>
        <c:axId val="171770624"/>
        <c:scaling>
          <c:orientation val="maxMin"/>
        </c:scaling>
        <c:delete val="1"/>
        <c:axPos val="l"/>
        <c:numFmt formatCode="0%" sourceLinked="1"/>
        <c:majorTickMark val="out"/>
        <c:minorTickMark val="none"/>
        <c:tickLblPos val="none"/>
        <c:crossAx val="171606016"/>
        <c:crosses val="autoZero"/>
        <c:crossBetween val="between"/>
      </c:valAx>
    </c:plotArea>
    <c:plotVisOnly val="1"/>
    <c:dispBlanksAs val="gap"/>
    <c:showDLblsOverMax val="0"/>
  </c:chart>
  <c:spPr>
    <a:ln w="12700">
      <a:solidFill>
        <a:schemeClr val="tx1"/>
      </a:solidFill>
      <a:prstDash val="sysDot"/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1243807565554954"/>
          <c:y val="0.10704327967443429"/>
          <c:w val="0.66616626971744042"/>
          <c:h val="0.86454212844615907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Выше среднего</c:v>
                </c:pt>
              </c:strCache>
            </c:strRef>
          </c:tx>
          <c:spPr>
            <a:solidFill>
              <a:schemeClr val="bg2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Лист1!$B$2</c:f>
              <c:numCache>
                <c:formatCode>0.0</c:formatCode>
                <c:ptCount val="1"/>
                <c:pt idx="0">
                  <c:v>39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Лист1!$C$2</c:f>
              <c:numCache>
                <c:formatCode>0.0</c:formatCode>
                <c:ptCount val="1"/>
                <c:pt idx="0">
                  <c:v>35.299999999999997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Ниже среднего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Лист1!$D$2</c:f>
              <c:numCache>
                <c:formatCode>0.0</c:formatCode>
                <c:ptCount val="1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10"/>
        <c:overlap val="100"/>
        <c:serLines>
          <c:spPr>
            <a:ln>
              <a:solidFill>
                <a:schemeClr val="bg1">
                  <a:lumMod val="50000"/>
                </a:schemeClr>
              </a:solidFill>
              <a:prstDash val="sysDot"/>
            </a:ln>
          </c:spPr>
        </c:serLines>
        <c:axId val="173356544"/>
        <c:axId val="173358080"/>
      </c:barChart>
      <c:catAx>
        <c:axId val="173356544"/>
        <c:scaling>
          <c:orientation val="maxMin"/>
        </c:scaling>
        <c:delete val="0"/>
        <c:axPos val="l"/>
        <c:majorTickMark val="none"/>
        <c:minorTickMark val="none"/>
        <c:tickLblPos val="nextTo"/>
        <c:txPr>
          <a:bodyPr/>
          <a:lstStyle/>
          <a:p>
            <a:pPr>
              <a:defRPr sz="900"/>
            </a:pPr>
            <a:endParaRPr lang="ru-RU"/>
          </a:p>
        </c:txPr>
        <c:crossAx val="173358080"/>
        <c:crosses val="autoZero"/>
        <c:auto val="1"/>
        <c:lblAlgn val="ctr"/>
        <c:lblOffset val="100"/>
        <c:noMultiLvlLbl val="0"/>
      </c:catAx>
      <c:valAx>
        <c:axId val="173358080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one"/>
        <c:crossAx val="173356544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3.2375676694674123E-2"/>
          <c:y val="2.5831447163097258E-2"/>
          <c:w val="0.91512917291718965"/>
          <c:h val="4.9792453474920541E-2"/>
        </c:manualLayout>
      </c:layout>
      <c:overlay val="0"/>
      <c:txPr>
        <a:bodyPr/>
        <a:lstStyle/>
        <a:p>
          <a:pPr>
            <a:defRPr sz="110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4602121617885404E-2"/>
          <c:y val="0.10682157670272002"/>
          <c:w val="0.91079575676422964"/>
          <c:h val="0.86476383141788093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Выше среднего</c:v>
                </c:pt>
              </c:strCache>
            </c:strRef>
          </c:tx>
          <c:spPr>
            <a:solidFill>
              <a:schemeClr val="bg2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26.2</c:v>
                </c:pt>
                <c:pt idx="1">
                  <c:v>32.1</c:v>
                </c:pt>
                <c:pt idx="2">
                  <c:v>43.3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Лист1!$C$2:$C$4</c:f>
              <c:numCache>
                <c:formatCode>0.0</c:formatCode>
                <c:ptCount val="3"/>
                <c:pt idx="0">
                  <c:v>45.8</c:v>
                </c:pt>
                <c:pt idx="1">
                  <c:v>48</c:v>
                </c:pt>
                <c:pt idx="2">
                  <c:v>34.1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Ниже среднего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Лист1!$D$2:$D$4</c:f>
              <c:numCache>
                <c:formatCode>0.0</c:formatCode>
                <c:ptCount val="3"/>
                <c:pt idx="0">
                  <c:v>17.899999999999999</c:v>
                </c:pt>
                <c:pt idx="1">
                  <c:v>6.1</c:v>
                </c:pt>
                <c:pt idx="2">
                  <c:v>11.8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48"/>
        <c:overlap val="100"/>
        <c:serLines/>
        <c:axId val="174029824"/>
        <c:axId val="174177280"/>
      </c:barChart>
      <c:catAx>
        <c:axId val="174029824"/>
        <c:scaling>
          <c:orientation val="minMax"/>
        </c:scaling>
        <c:delete val="0"/>
        <c:axPos val="t"/>
        <c:majorTickMark val="none"/>
        <c:minorTickMark val="none"/>
        <c:tickLblPos val="nextTo"/>
        <c:txPr>
          <a:bodyPr rot="0"/>
          <a:lstStyle/>
          <a:p>
            <a:pPr>
              <a:defRPr sz="1100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74177280"/>
        <c:crosses val="autoZero"/>
        <c:auto val="1"/>
        <c:lblAlgn val="ctr"/>
        <c:lblOffset val="100"/>
        <c:tickLblSkip val="1"/>
        <c:noMultiLvlLbl val="0"/>
      </c:catAx>
      <c:valAx>
        <c:axId val="174177280"/>
        <c:scaling>
          <c:orientation val="maxMin"/>
        </c:scaling>
        <c:delete val="1"/>
        <c:axPos val="l"/>
        <c:numFmt formatCode="0%" sourceLinked="1"/>
        <c:majorTickMark val="out"/>
        <c:minorTickMark val="none"/>
        <c:tickLblPos val="none"/>
        <c:crossAx val="174029824"/>
        <c:crosses val="autoZero"/>
        <c:crossBetween val="between"/>
      </c:valAx>
    </c:plotArea>
    <c:plotVisOnly val="1"/>
    <c:dispBlanksAs val="gap"/>
    <c:showDLblsOverMax val="0"/>
  </c:chart>
  <c:spPr>
    <a:ln w="12700">
      <a:solidFill>
        <a:schemeClr val="tx1"/>
      </a:solidFill>
      <a:prstDash val="sysDot"/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1243807565554954"/>
          <c:y val="0.10704327967443429"/>
          <c:w val="0.66616626971744042"/>
          <c:h val="0.86454212844615907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Выше среднего</c:v>
                </c:pt>
              </c:strCache>
            </c:strRef>
          </c:tx>
          <c:spPr>
            <a:solidFill>
              <a:schemeClr val="bg2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Лист1!$B$2</c:f>
              <c:numCache>
                <c:formatCode>0.0</c:formatCode>
                <c:ptCount val="1"/>
                <c:pt idx="0">
                  <c:v>52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Лист1!$C$2</c:f>
              <c:numCache>
                <c:formatCode>0.0</c:formatCode>
                <c:ptCount val="1"/>
                <c:pt idx="0">
                  <c:v>33.6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Ниже среднего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Лист1!$D$2</c:f>
              <c:numCache>
                <c:formatCode>0.0</c:formatCode>
                <c:ptCount val="1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10"/>
        <c:overlap val="100"/>
        <c:serLines>
          <c:spPr>
            <a:ln>
              <a:solidFill>
                <a:schemeClr val="bg1">
                  <a:lumMod val="50000"/>
                </a:schemeClr>
              </a:solidFill>
              <a:prstDash val="sysDot"/>
            </a:ln>
          </c:spPr>
        </c:serLines>
        <c:axId val="175214976"/>
        <c:axId val="175216512"/>
      </c:barChart>
      <c:catAx>
        <c:axId val="175214976"/>
        <c:scaling>
          <c:orientation val="maxMin"/>
        </c:scaling>
        <c:delete val="0"/>
        <c:axPos val="l"/>
        <c:majorTickMark val="none"/>
        <c:minorTickMark val="none"/>
        <c:tickLblPos val="nextTo"/>
        <c:txPr>
          <a:bodyPr/>
          <a:lstStyle/>
          <a:p>
            <a:pPr>
              <a:defRPr sz="900"/>
            </a:pPr>
            <a:endParaRPr lang="ru-RU"/>
          </a:p>
        </c:txPr>
        <c:crossAx val="175216512"/>
        <c:crosses val="autoZero"/>
        <c:auto val="1"/>
        <c:lblAlgn val="ctr"/>
        <c:lblOffset val="100"/>
        <c:noMultiLvlLbl val="0"/>
      </c:catAx>
      <c:valAx>
        <c:axId val="175216512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one"/>
        <c:crossAx val="175214976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3.2375676694674123E-2"/>
          <c:y val="2.5831447163097258E-2"/>
          <c:w val="0.91512917291718965"/>
          <c:h val="4.9792453474920541E-2"/>
        </c:manualLayout>
      </c:layout>
      <c:overlay val="0"/>
      <c:txPr>
        <a:bodyPr/>
        <a:lstStyle/>
        <a:p>
          <a:pPr>
            <a:defRPr sz="110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165977690288667"/>
          <c:y val="0.1160402065391567"/>
          <c:w val="0.81805555555555565"/>
          <c:h val="0.85549004547211793"/>
        </c:manualLayout>
      </c:layout>
      <c:bubbleChart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Значения Y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bg2"/>
              </a:solidFill>
            </c:spPr>
          </c:dPt>
          <c:dPt>
            <c:idx val="1"/>
            <c:invertIfNegative val="0"/>
            <c:bubble3D val="0"/>
            <c:spPr>
              <a:solidFill>
                <a:schemeClr val="accent3"/>
              </a:solidFill>
            </c:spPr>
          </c:dPt>
          <c:dPt>
            <c:idx val="2"/>
            <c:invertIfNegative val="0"/>
            <c:bubble3D val="0"/>
            <c:spPr>
              <a:solidFill>
                <a:schemeClr val="accent2"/>
              </a:solidFill>
            </c:spPr>
          </c:dPt>
          <c:dPt>
            <c:idx val="3"/>
            <c:invertIfNegative val="0"/>
            <c:bubble3D val="0"/>
            <c:spPr>
              <a:solidFill>
                <a:schemeClr val="accent1"/>
              </a:solidFill>
            </c:spPr>
          </c:dPt>
          <c:dPt>
            <c:idx val="4"/>
            <c:invertIfNegative val="0"/>
            <c:bubble3D val="0"/>
            <c:spPr>
              <a:solidFill>
                <a:schemeClr val="tx2"/>
              </a:solidFill>
            </c:spPr>
          </c:dPt>
          <c:dPt>
            <c:idx val="5"/>
            <c:invertIfNegative val="0"/>
            <c:bubble3D val="0"/>
            <c:spPr>
              <a:solidFill>
                <a:schemeClr val="accent6"/>
              </a:solidFill>
            </c:spPr>
          </c:dPt>
          <c:dPt>
            <c:idx val="6"/>
            <c:invertIfNegative val="0"/>
            <c:bubble3D val="0"/>
            <c:spPr>
              <a:solidFill>
                <a:schemeClr val="accent5"/>
              </a:solidFill>
            </c:spPr>
          </c:dPt>
          <c:dPt>
            <c:idx val="7"/>
            <c:invertIfNegative val="0"/>
            <c:bubble3D val="0"/>
            <c:spPr>
              <a:solidFill>
                <a:schemeClr val="accent4"/>
              </a:solidFill>
            </c:spPr>
          </c:dPt>
          <c:dPt>
            <c:idx val="8"/>
            <c:invertIfNegative val="0"/>
            <c:bubble3D val="0"/>
            <c:spPr>
              <a:solidFill>
                <a:schemeClr val="bg2"/>
              </a:solidFill>
            </c:spPr>
          </c:dPt>
          <c:dPt>
            <c:idx val="9"/>
            <c:invertIfNegative val="0"/>
            <c:bubble3D val="0"/>
            <c:spPr>
              <a:solidFill>
                <a:schemeClr val="accent3"/>
              </a:solidFill>
            </c:spPr>
          </c:dPt>
          <c:dPt>
            <c:idx val="10"/>
            <c:invertIfNegative val="0"/>
            <c:bubble3D val="0"/>
            <c:spPr>
              <a:solidFill>
                <a:schemeClr val="accent2"/>
              </a:solidFill>
            </c:spPr>
          </c:dPt>
          <c:dPt>
            <c:idx val="11"/>
            <c:invertIfNegative val="0"/>
            <c:bubble3D val="0"/>
            <c:spPr>
              <a:solidFill>
                <a:schemeClr val="accent1"/>
              </a:solidFill>
            </c:spPr>
          </c:dPt>
          <c:dPt>
            <c:idx val="12"/>
            <c:invertIfNegative val="0"/>
            <c:bubble3D val="0"/>
            <c:spPr>
              <a:solidFill>
                <a:schemeClr val="tx2"/>
              </a:solidFill>
            </c:spPr>
          </c:dPt>
          <c:dPt>
            <c:idx val="13"/>
            <c:invertIfNegative val="0"/>
            <c:bubble3D val="0"/>
            <c:spPr>
              <a:solidFill>
                <a:schemeClr val="accent6"/>
              </a:solidFill>
            </c:spPr>
          </c:dPt>
          <c:dPt>
            <c:idx val="14"/>
            <c:invertIfNegative val="0"/>
            <c:bubble3D val="0"/>
            <c:spPr>
              <a:solidFill>
                <a:schemeClr val="accent5"/>
              </a:solidFill>
            </c:spPr>
          </c:dPt>
          <c:dPt>
            <c:idx val="15"/>
            <c:invertIfNegative val="0"/>
            <c:bubble3D val="0"/>
            <c:spPr>
              <a:solidFill>
                <a:schemeClr val="accent4"/>
              </a:solidFill>
            </c:spPr>
          </c:dPt>
          <c:dPt>
            <c:idx val="16"/>
            <c:invertIfNegative val="0"/>
            <c:bubble3D val="0"/>
            <c:spPr>
              <a:solidFill>
                <a:schemeClr val="bg2"/>
              </a:solidFill>
            </c:spPr>
          </c:dPt>
          <c:dPt>
            <c:idx val="17"/>
            <c:invertIfNegative val="0"/>
            <c:bubble3D val="0"/>
            <c:spPr>
              <a:solidFill>
                <a:schemeClr val="accent3"/>
              </a:solidFill>
            </c:spPr>
          </c:dPt>
          <c:dPt>
            <c:idx val="18"/>
            <c:invertIfNegative val="0"/>
            <c:bubble3D val="0"/>
            <c:spPr>
              <a:solidFill>
                <a:schemeClr val="accent2"/>
              </a:solidFill>
            </c:spPr>
          </c:dPt>
          <c:dPt>
            <c:idx val="19"/>
            <c:invertIfNegative val="0"/>
            <c:bubble3D val="0"/>
            <c:spPr>
              <a:solidFill>
                <a:schemeClr val="accent1"/>
              </a:solidFill>
            </c:spPr>
          </c:dPt>
          <c:dPt>
            <c:idx val="20"/>
            <c:invertIfNegative val="0"/>
            <c:bubble3D val="0"/>
            <c:spPr>
              <a:solidFill>
                <a:schemeClr val="tx2"/>
              </a:solidFill>
            </c:spPr>
          </c:dPt>
          <c:dPt>
            <c:idx val="21"/>
            <c:invertIfNegative val="0"/>
            <c:bubble3D val="0"/>
            <c:spPr>
              <a:solidFill>
                <a:schemeClr val="accent6"/>
              </a:solidFill>
            </c:spPr>
          </c:dPt>
          <c:dPt>
            <c:idx val="22"/>
            <c:invertIfNegative val="0"/>
            <c:bubble3D val="0"/>
            <c:spPr>
              <a:solidFill>
                <a:schemeClr val="accent5"/>
              </a:solidFill>
            </c:spPr>
          </c:dPt>
          <c:dPt>
            <c:idx val="23"/>
            <c:invertIfNegative val="0"/>
            <c:bubble3D val="0"/>
            <c:spPr>
              <a:solidFill>
                <a:schemeClr val="accent4"/>
              </a:solidFill>
            </c:spPr>
          </c:dPt>
          <c:dPt>
            <c:idx val="24"/>
            <c:invertIfNegative val="0"/>
            <c:bubble3D val="0"/>
            <c:spPr>
              <a:solidFill>
                <a:schemeClr val="bg2"/>
              </a:solidFill>
            </c:spPr>
          </c:dPt>
          <c:dPt>
            <c:idx val="25"/>
            <c:invertIfNegative val="0"/>
            <c:bubble3D val="0"/>
            <c:spPr>
              <a:solidFill>
                <a:schemeClr val="accent3"/>
              </a:solidFill>
            </c:spPr>
          </c:dPt>
          <c:dPt>
            <c:idx val="26"/>
            <c:invertIfNegative val="0"/>
            <c:bubble3D val="0"/>
            <c:spPr>
              <a:solidFill>
                <a:schemeClr val="accent2"/>
              </a:solidFill>
            </c:spPr>
          </c:dPt>
          <c:dPt>
            <c:idx val="27"/>
            <c:invertIfNegative val="0"/>
            <c:bubble3D val="0"/>
            <c:spPr>
              <a:solidFill>
                <a:schemeClr val="accent1"/>
              </a:solidFill>
            </c:spPr>
          </c:dPt>
          <c:dPt>
            <c:idx val="28"/>
            <c:invertIfNegative val="0"/>
            <c:bubble3D val="0"/>
            <c:spPr>
              <a:solidFill>
                <a:schemeClr val="accent6"/>
              </a:solidFill>
            </c:spPr>
          </c:dPt>
          <c:dPt>
            <c:idx val="29"/>
            <c:invertIfNegative val="0"/>
            <c:bubble3D val="0"/>
            <c:spPr>
              <a:solidFill>
                <a:schemeClr val="accent5"/>
              </a:solidFill>
            </c:spPr>
          </c:dPt>
          <c:dPt>
            <c:idx val="30"/>
            <c:invertIfNegative val="0"/>
            <c:bubble3D val="0"/>
            <c:spPr>
              <a:solidFill>
                <a:schemeClr val="accent4"/>
              </a:solidFill>
            </c:spPr>
          </c:dPt>
          <c:dPt>
            <c:idx val="31"/>
            <c:invertIfNegative val="0"/>
            <c:bubble3D val="0"/>
            <c:spPr>
              <a:solidFill>
                <a:schemeClr val="bg2"/>
              </a:solidFill>
            </c:spPr>
          </c:dPt>
          <c:dPt>
            <c:idx val="32"/>
            <c:invertIfNegative val="0"/>
            <c:bubble3D val="0"/>
            <c:spPr>
              <a:solidFill>
                <a:schemeClr val="accent3"/>
              </a:solidFill>
            </c:spPr>
          </c:dPt>
          <c:dPt>
            <c:idx val="33"/>
            <c:invertIfNegative val="0"/>
            <c:bubble3D val="0"/>
            <c:spPr>
              <a:solidFill>
                <a:schemeClr val="accent2"/>
              </a:solidFill>
            </c:spPr>
          </c:dPt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3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4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5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6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7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8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9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1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1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1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13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14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15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16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17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18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19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2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2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2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23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0"/>
            <c:showBubbleSize val="1"/>
            <c:showLeaderLines val="0"/>
          </c:dLbls>
          <c:xVal>
            <c:numRef>
              <c:f>Лист1!$A$2:$A$25</c:f>
              <c:numCache>
                <c:formatCode>General</c:formatCode>
                <c:ptCount val="24"/>
                <c:pt idx="0">
                  <c:v>1</c:v>
                </c:pt>
                <c:pt idx="1">
                  <c:v>6</c:v>
                </c:pt>
                <c:pt idx="2">
                  <c:v>12</c:v>
                </c:pt>
                <c:pt idx="3">
                  <c:v>18</c:v>
                </c:pt>
                <c:pt idx="4">
                  <c:v>24</c:v>
                </c:pt>
                <c:pt idx="5">
                  <c:v>30</c:v>
                </c:pt>
                <c:pt idx="6">
                  <c:v>36</c:v>
                </c:pt>
                <c:pt idx="7">
                  <c:v>42</c:v>
                </c:pt>
                <c:pt idx="8">
                  <c:v>1</c:v>
                </c:pt>
                <c:pt idx="9">
                  <c:v>6</c:v>
                </c:pt>
                <c:pt idx="10">
                  <c:v>12</c:v>
                </c:pt>
                <c:pt idx="11">
                  <c:v>18</c:v>
                </c:pt>
                <c:pt idx="12">
                  <c:v>24</c:v>
                </c:pt>
                <c:pt idx="13">
                  <c:v>30</c:v>
                </c:pt>
                <c:pt idx="14">
                  <c:v>36</c:v>
                </c:pt>
                <c:pt idx="15">
                  <c:v>42</c:v>
                </c:pt>
                <c:pt idx="16">
                  <c:v>1</c:v>
                </c:pt>
                <c:pt idx="17">
                  <c:v>6</c:v>
                </c:pt>
                <c:pt idx="18">
                  <c:v>12</c:v>
                </c:pt>
                <c:pt idx="19">
                  <c:v>18</c:v>
                </c:pt>
                <c:pt idx="20">
                  <c:v>24</c:v>
                </c:pt>
                <c:pt idx="21">
                  <c:v>30</c:v>
                </c:pt>
                <c:pt idx="22">
                  <c:v>36</c:v>
                </c:pt>
                <c:pt idx="23">
                  <c:v>42</c:v>
                </c:pt>
              </c:numCache>
            </c:numRef>
          </c:xVal>
          <c:yVal>
            <c:numRef>
              <c:f>Лист1!$B$2:$B$25</c:f>
              <c:numCache>
                <c:formatCode>General</c:formatCode>
                <c:ptCount val="2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2</c:v>
                </c:pt>
                <c:pt idx="9">
                  <c:v>2</c:v>
                </c:pt>
                <c:pt idx="10">
                  <c:v>2</c:v>
                </c:pt>
                <c:pt idx="11">
                  <c:v>2</c:v>
                </c:pt>
                <c:pt idx="12">
                  <c:v>2</c:v>
                </c:pt>
                <c:pt idx="13">
                  <c:v>2</c:v>
                </c:pt>
                <c:pt idx="14">
                  <c:v>2</c:v>
                </c:pt>
                <c:pt idx="15">
                  <c:v>2</c:v>
                </c:pt>
                <c:pt idx="16">
                  <c:v>3</c:v>
                </c:pt>
                <c:pt idx="17">
                  <c:v>3</c:v>
                </c:pt>
                <c:pt idx="18">
                  <c:v>3</c:v>
                </c:pt>
                <c:pt idx="19">
                  <c:v>3</c:v>
                </c:pt>
                <c:pt idx="20">
                  <c:v>3</c:v>
                </c:pt>
                <c:pt idx="21">
                  <c:v>3</c:v>
                </c:pt>
                <c:pt idx="22">
                  <c:v>3</c:v>
                </c:pt>
                <c:pt idx="23">
                  <c:v>3</c:v>
                </c:pt>
              </c:numCache>
            </c:numRef>
          </c:yVal>
          <c:bubbleSize>
            <c:numRef>
              <c:f>Лист1!$C$2:$C$25</c:f>
              <c:numCache>
                <c:formatCode>0.0</c:formatCode>
                <c:ptCount val="24"/>
                <c:pt idx="0">
                  <c:v>2.6</c:v>
                </c:pt>
                <c:pt idx="1">
                  <c:v>4.5999999999999996</c:v>
                </c:pt>
                <c:pt idx="2">
                  <c:v>13.4</c:v>
                </c:pt>
                <c:pt idx="4">
                  <c:v>6.7</c:v>
                </c:pt>
                <c:pt idx="5">
                  <c:v>16.100000000000001</c:v>
                </c:pt>
                <c:pt idx="6">
                  <c:v>37.299999999999997</c:v>
                </c:pt>
                <c:pt idx="7">
                  <c:v>19</c:v>
                </c:pt>
                <c:pt idx="8">
                  <c:v>4.9000000000000004</c:v>
                </c:pt>
                <c:pt idx="9">
                  <c:v>4.2</c:v>
                </c:pt>
                <c:pt idx="10">
                  <c:v>10.7</c:v>
                </c:pt>
                <c:pt idx="12">
                  <c:v>6.2</c:v>
                </c:pt>
                <c:pt idx="13">
                  <c:v>14.4</c:v>
                </c:pt>
                <c:pt idx="14">
                  <c:v>36.4</c:v>
                </c:pt>
                <c:pt idx="15">
                  <c:v>22.5</c:v>
                </c:pt>
                <c:pt idx="16">
                  <c:v>6.3</c:v>
                </c:pt>
                <c:pt idx="17">
                  <c:v>5.0999999999999996</c:v>
                </c:pt>
                <c:pt idx="18">
                  <c:v>8.6999999999999993</c:v>
                </c:pt>
                <c:pt idx="20">
                  <c:v>7.6</c:v>
                </c:pt>
                <c:pt idx="21">
                  <c:v>14.5</c:v>
                </c:pt>
                <c:pt idx="22">
                  <c:v>34.4</c:v>
                </c:pt>
                <c:pt idx="23">
                  <c:v>22.4</c:v>
                </c:pt>
              </c:numCache>
            </c:numRef>
          </c:bubbleSize>
          <c:bubble3D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bubbleScale val="100"/>
        <c:showNegBubbles val="0"/>
        <c:axId val="181954048"/>
        <c:axId val="182122368"/>
      </c:bubbleChart>
      <c:valAx>
        <c:axId val="181954048"/>
        <c:scaling>
          <c:orientation val="maxMin"/>
          <c:max val="46"/>
          <c:min val="-3"/>
        </c:scaling>
        <c:delete val="1"/>
        <c:axPos val="b"/>
        <c:numFmt formatCode="General" sourceLinked="1"/>
        <c:majorTickMark val="out"/>
        <c:minorTickMark val="none"/>
        <c:tickLblPos val="none"/>
        <c:crossAx val="182122368"/>
        <c:crosses val="autoZero"/>
        <c:crossBetween val="midCat"/>
      </c:valAx>
      <c:valAx>
        <c:axId val="182122368"/>
        <c:scaling>
          <c:orientation val="minMax"/>
        </c:scaling>
        <c:delete val="1"/>
        <c:axPos val="r"/>
        <c:majorGridlines/>
        <c:numFmt formatCode="General" sourceLinked="1"/>
        <c:majorTickMark val="out"/>
        <c:minorTickMark val="none"/>
        <c:tickLblPos val="none"/>
        <c:crossAx val="181954048"/>
        <c:crosses val="autoZero"/>
        <c:crossBetween val="midCat"/>
        <c:majorUnit val="1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165977690288667"/>
          <c:y val="0.1160402065391567"/>
          <c:w val="0.81944444444444464"/>
          <c:h val="0.85549004547211793"/>
        </c:manualLayout>
      </c:layout>
      <c:bubbleChart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Значения Y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</c:spPr>
          </c:dPt>
          <c:dPt>
            <c:idx val="1"/>
            <c:invertIfNegative val="0"/>
            <c:bubble3D val="0"/>
            <c:spPr>
              <a:solidFill>
                <a:schemeClr val="accent1"/>
              </a:solidFill>
            </c:spPr>
          </c:dPt>
          <c:dPt>
            <c:idx val="2"/>
            <c:invertIfNegative val="0"/>
            <c:bubble3D val="0"/>
            <c:spPr>
              <a:solidFill>
                <a:srgbClr val="99CF00"/>
              </a:solidFill>
            </c:spPr>
          </c:dPt>
          <c:dPt>
            <c:idx val="3"/>
            <c:invertIfNegative val="0"/>
            <c:bubble3D val="0"/>
            <c:spPr>
              <a:solidFill>
                <a:schemeClr val="accent4"/>
              </a:solidFill>
            </c:spPr>
          </c:dPt>
          <c:dPt>
            <c:idx val="4"/>
            <c:invertIfNegative val="0"/>
            <c:bubble3D val="0"/>
            <c:spPr>
              <a:solidFill>
                <a:schemeClr val="accent5"/>
              </a:solidFill>
            </c:spPr>
          </c:dPt>
          <c:dPt>
            <c:idx val="5"/>
            <c:invertIfNegative val="0"/>
            <c:bubble3D val="0"/>
            <c:spPr>
              <a:solidFill>
                <a:schemeClr val="bg2"/>
              </a:solidFill>
            </c:spPr>
          </c:dPt>
          <c:dPt>
            <c:idx val="6"/>
            <c:invertIfNegative val="0"/>
            <c:bubble3D val="0"/>
            <c:spPr>
              <a:solidFill>
                <a:srgbClr val="D60093"/>
              </a:solidFill>
            </c:spPr>
          </c:dPt>
          <c:dPt>
            <c:idx val="7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</c:spPr>
          </c:dPt>
          <c:dPt>
            <c:idx val="8"/>
            <c:invertIfNegative val="0"/>
            <c:bubble3D val="0"/>
            <c:spPr>
              <a:solidFill>
                <a:schemeClr val="accent1"/>
              </a:solidFill>
            </c:spPr>
          </c:dPt>
          <c:dPt>
            <c:idx val="9"/>
            <c:invertIfNegative val="0"/>
            <c:bubble3D val="0"/>
            <c:spPr>
              <a:solidFill>
                <a:srgbClr val="99CF00"/>
              </a:solidFill>
            </c:spPr>
          </c:dPt>
          <c:dPt>
            <c:idx val="10"/>
            <c:invertIfNegative val="0"/>
            <c:bubble3D val="0"/>
            <c:spPr>
              <a:solidFill>
                <a:schemeClr val="accent4"/>
              </a:solidFill>
            </c:spPr>
          </c:dPt>
          <c:dPt>
            <c:idx val="11"/>
            <c:invertIfNegative val="0"/>
            <c:bubble3D val="0"/>
            <c:spPr>
              <a:solidFill>
                <a:schemeClr val="accent5"/>
              </a:solidFill>
            </c:spPr>
          </c:dPt>
          <c:dPt>
            <c:idx val="12"/>
            <c:invertIfNegative val="0"/>
            <c:bubble3D val="0"/>
            <c:spPr>
              <a:solidFill>
                <a:schemeClr val="bg2"/>
              </a:solidFill>
            </c:spPr>
          </c:dPt>
          <c:dPt>
            <c:idx val="13"/>
            <c:invertIfNegative val="0"/>
            <c:bubble3D val="0"/>
            <c:spPr>
              <a:solidFill>
                <a:srgbClr val="D60093"/>
              </a:solidFill>
            </c:spPr>
          </c:dPt>
          <c:dPt>
            <c:idx val="14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</c:spPr>
          </c:dPt>
          <c:dPt>
            <c:idx val="15"/>
            <c:invertIfNegative val="0"/>
            <c:bubble3D val="0"/>
            <c:spPr>
              <a:solidFill>
                <a:schemeClr val="accent1"/>
              </a:solidFill>
            </c:spPr>
          </c:dPt>
          <c:dPt>
            <c:idx val="16"/>
            <c:invertIfNegative val="0"/>
            <c:bubble3D val="0"/>
            <c:spPr>
              <a:solidFill>
                <a:srgbClr val="99CF00"/>
              </a:solidFill>
            </c:spPr>
          </c:dPt>
          <c:dPt>
            <c:idx val="17"/>
            <c:invertIfNegative val="0"/>
            <c:bubble3D val="0"/>
            <c:spPr>
              <a:solidFill>
                <a:schemeClr val="accent4"/>
              </a:solidFill>
            </c:spPr>
          </c:dPt>
          <c:dPt>
            <c:idx val="18"/>
            <c:invertIfNegative val="0"/>
            <c:bubble3D val="0"/>
            <c:spPr>
              <a:solidFill>
                <a:schemeClr val="accent5"/>
              </a:solidFill>
            </c:spPr>
          </c:dPt>
          <c:dPt>
            <c:idx val="19"/>
            <c:invertIfNegative val="0"/>
            <c:bubble3D val="0"/>
            <c:spPr>
              <a:solidFill>
                <a:schemeClr val="bg2"/>
              </a:solidFill>
            </c:spPr>
          </c:dPt>
          <c:dPt>
            <c:idx val="20"/>
            <c:invertIfNegative val="0"/>
            <c:bubble3D val="0"/>
            <c:spPr>
              <a:solidFill>
                <a:srgbClr val="D60093"/>
              </a:solidFill>
            </c:spPr>
          </c:dPt>
          <c:dPt>
            <c:idx val="21"/>
            <c:invertIfNegative val="0"/>
            <c:bubble3D val="0"/>
            <c:spPr>
              <a:solidFill>
                <a:schemeClr val="accent6"/>
              </a:solidFill>
            </c:spPr>
          </c:dPt>
          <c:dPt>
            <c:idx val="22"/>
            <c:invertIfNegative val="0"/>
            <c:bubble3D val="0"/>
            <c:spPr>
              <a:solidFill>
                <a:schemeClr val="accent5"/>
              </a:solidFill>
            </c:spPr>
          </c:dPt>
          <c:dPt>
            <c:idx val="23"/>
            <c:invertIfNegative val="0"/>
            <c:bubble3D val="0"/>
            <c:spPr>
              <a:solidFill>
                <a:schemeClr val="accent4"/>
              </a:solidFill>
            </c:spPr>
          </c:dPt>
          <c:dPt>
            <c:idx val="24"/>
            <c:invertIfNegative val="0"/>
            <c:bubble3D val="0"/>
            <c:spPr>
              <a:solidFill>
                <a:schemeClr val="bg2"/>
              </a:solidFill>
            </c:spPr>
          </c:dPt>
          <c:dPt>
            <c:idx val="25"/>
            <c:invertIfNegative val="0"/>
            <c:bubble3D val="0"/>
            <c:spPr>
              <a:solidFill>
                <a:schemeClr val="accent3"/>
              </a:solidFill>
            </c:spPr>
          </c:dPt>
          <c:dPt>
            <c:idx val="26"/>
            <c:invertIfNegative val="0"/>
            <c:bubble3D val="0"/>
            <c:spPr>
              <a:solidFill>
                <a:schemeClr val="accent2"/>
              </a:solidFill>
            </c:spPr>
          </c:dPt>
          <c:dPt>
            <c:idx val="27"/>
            <c:invertIfNegative val="0"/>
            <c:bubble3D val="0"/>
            <c:spPr>
              <a:solidFill>
                <a:schemeClr val="accent1"/>
              </a:solidFill>
            </c:spPr>
          </c:dPt>
          <c:dPt>
            <c:idx val="28"/>
            <c:invertIfNegative val="0"/>
            <c:bubble3D val="0"/>
            <c:spPr>
              <a:solidFill>
                <a:schemeClr val="accent6"/>
              </a:solidFill>
            </c:spPr>
          </c:dPt>
          <c:dPt>
            <c:idx val="29"/>
            <c:invertIfNegative val="0"/>
            <c:bubble3D val="0"/>
            <c:spPr>
              <a:solidFill>
                <a:schemeClr val="accent5"/>
              </a:solidFill>
            </c:spPr>
          </c:dPt>
          <c:dPt>
            <c:idx val="30"/>
            <c:invertIfNegative val="0"/>
            <c:bubble3D val="0"/>
            <c:spPr>
              <a:solidFill>
                <a:schemeClr val="accent4"/>
              </a:solidFill>
            </c:spPr>
          </c:dPt>
          <c:dPt>
            <c:idx val="31"/>
            <c:invertIfNegative val="0"/>
            <c:bubble3D val="0"/>
            <c:spPr>
              <a:solidFill>
                <a:schemeClr val="bg2"/>
              </a:solidFill>
            </c:spPr>
          </c:dPt>
          <c:dPt>
            <c:idx val="32"/>
            <c:invertIfNegative val="0"/>
            <c:bubble3D val="0"/>
            <c:spPr>
              <a:solidFill>
                <a:schemeClr val="accent3"/>
              </a:solidFill>
            </c:spPr>
          </c:dPt>
          <c:dPt>
            <c:idx val="33"/>
            <c:invertIfNegative val="0"/>
            <c:bubble3D val="0"/>
            <c:spPr>
              <a:solidFill>
                <a:schemeClr val="accent2"/>
              </a:solidFill>
            </c:spPr>
          </c:dPt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3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4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5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6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7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8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9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1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1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1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13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14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15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16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17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18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19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2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0"/>
            <c:showBubbleSize val="1"/>
            <c:showLeaderLines val="0"/>
          </c:dLbls>
          <c:xVal>
            <c:numRef>
              <c:f>Лист1!$A$2:$A$22</c:f>
              <c:numCache>
                <c:formatCode>General</c:formatCode>
                <c:ptCount val="21"/>
                <c:pt idx="0">
                  <c:v>1</c:v>
                </c:pt>
                <c:pt idx="1">
                  <c:v>7</c:v>
                </c:pt>
                <c:pt idx="2">
                  <c:v>14</c:v>
                </c:pt>
                <c:pt idx="3">
                  <c:v>21</c:v>
                </c:pt>
                <c:pt idx="4">
                  <c:v>28</c:v>
                </c:pt>
                <c:pt idx="5">
                  <c:v>35</c:v>
                </c:pt>
                <c:pt idx="6">
                  <c:v>42</c:v>
                </c:pt>
                <c:pt idx="7">
                  <c:v>1</c:v>
                </c:pt>
                <c:pt idx="8">
                  <c:v>7</c:v>
                </c:pt>
                <c:pt idx="9">
                  <c:v>14</c:v>
                </c:pt>
                <c:pt idx="10">
                  <c:v>21</c:v>
                </c:pt>
                <c:pt idx="11">
                  <c:v>28</c:v>
                </c:pt>
                <c:pt idx="12">
                  <c:v>35</c:v>
                </c:pt>
                <c:pt idx="13">
                  <c:v>42</c:v>
                </c:pt>
                <c:pt idx="14">
                  <c:v>1</c:v>
                </c:pt>
                <c:pt idx="15">
                  <c:v>7</c:v>
                </c:pt>
                <c:pt idx="16">
                  <c:v>14</c:v>
                </c:pt>
                <c:pt idx="17">
                  <c:v>21</c:v>
                </c:pt>
                <c:pt idx="18">
                  <c:v>28</c:v>
                </c:pt>
                <c:pt idx="19">
                  <c:v>35</c:v>
                </c:pt>
                <c:pt idx="20">
                  <c:v>42</c:v>
                </c:pt>
              </c:numCache>
            </c:numRef>
          </c:xVal>
          <c:yVal>
            <c:numRef>
              <c:f>Лист1!$B$2:$B$22</c:f>
              <c:numCache>
                <c:formatCode>General</c:formatCode>
                <c:ptCount val="21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2</c:v>
                </c:pt>
                <c:pt idx="8">
                  <c:v>2</c:v>
                </c:pt>
                <c:pt idx="9">
                  <c:v>2</c:v>
                </c:pt>
                <c:pt idx="10">
                  <c:v>2</c:v>
                </c:pt>
                <c:pt idx="11">
                  <c:v>2</c:v>
                </c:pt>
                <c:pt idx="12">
                  <c:v>2</c:v>
                </c:pt>
                <c:pt idx="13">
                  <c:v>2</c:v>
                </c:pt>
                <c:pt idx="14">
                  <c:v>3</c:v>
                </c:pt>
                <c:pt idx="15">
                  <c:v>3</c:v>
                </c:pt>
                <c:pt idx="16">
                  <c:v>3</c:v>
                </c:pt>
                <c:pt idx="17">
                  <c:v>3</c:v>
                </c:pt>
                <c:pt idx="18">
                  <c:v>3</c:v>
                </c:pt>
                <c:pt idx="19">
                  <c:v>3</c:v>
                </c:pt>
                <c:pt idx="20">
                  <c:v>3</c:v>
                </c:pt>
              </c:numCache>
            </c:numRef>
          </c:yVal>
          <c:bubbleSize>
            <c:numRef>
              <c:f>Лист1!$C$2:$C$22</c:f>
              <c:numCache>
                <c:formatCode>General</c:formatCode>
                <c:ptCount val="21"/>
                <c:pt idx="0" formatCode="0.0">
                  <c:v>6.7</c:v>
                </c:pt>
                <c:pt idx="2" formatCode="0.0">
                  <c:v>9.1999999999999993</c:v>
                </c:pt>
                <c:pt idx="3" formatCode="0.0">
                  <c:v>11.5</c:v>
                </c:pt>
                <c:pt idx="4" formatCode="0.0">
                  <c:v>12.9</c:v>
                </c:pt>
                <c:pt idx="5" formatCode="0.0">
                  <c:v>32.299999999999997</c:v>
                </c:pt>
                <c:pt idx="6" formatCode="0.0">
                  <c:v>15.5</c:v>
                </c:pt>
                <c:pt idx="7" formatCode="0.0">
                  <c:v>7.3</c:v>
                </c:pt>
                <c:pt idx="9" formatCode="0.0">
                  <c:v>11.8</c:v>
                </c:pt>
                <c:pt idx="10" formatCode="0.0">
                  <c:v>12.4</c:v>
                </c:pt>
                <c:pt idx="11" formatCode="0.0">
                  <c:v>12.4</c:v>
                </c:pt>
                <c:pt idx="12" formatCode="0.0">
                  <c:v>31.1</c:v>
                </c:pt>
                <c:pt idx="13" formatCode="0.0">
                  <c:v>17.899999999999999</c:v>
                </c:pt>
                <c:pt idx="14" formatCode="0.0">
                  <c:v>7.5</c:v>
                </c:pt>
                <c:pt idx="16" formatCode="0.0">
                  <c:v>13.5</c:v>
                </c:pt>
                <c:pt idx="17" formatCode="0.0">
                  <c:v>11.6</c:v>
                </c:pt>
                <c:pt idx="18" formatCode="0.0">
                  <c:v>8.5</c:v>
                </c:pt>
                <c:pt idx="19" formatCode="0.0">
                  <c:v>34.799999999999997</c:v>
                </c:pt>
                <c:pt idx="20" formatCode="0.0">
                  <c:v>20</c:v>
                </c:pt>
              </c:numCache>
            </c:numRef>
          </c:bubbleSize>
          <c:bubble3D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bubbleScale val="100"/>
        <c:showNegBubbles val="0"/>
        <c:axId val="205905920"/>
        <c:axId val="205908992"/>
      </c:bubbleChart>
      <c:valAx>
        <c:axId val="205905920"/>
        <c:scaling>
          <c:orientation val="maxMin"/>
          <c:max val="46"/>
          <c:min val="-3"/>
        </c:scaling>
        <c:delete val="1"/>
        <c:axPos val="b"/>
        <c:numFmt formatCode="General" sourceLinked="1"/>
        <c:majorTickMark val="out"/>
        <c:minorTickMark val="none"/>
        <c:tickLblPos val="none"/>
        <c:crossAx val="205908992"/>
        <c:crosses val="autoZero"/>
        <c:crossBetween val="midCat"/>
      </c:valAx>
      <c:valAx>
        <c:axId val="205908992"/>
        <c:scaling>
          <c:orientation val="minMax"/>
        </c:scaling>
        <c:delete val="1"/>
        <c:axPos val="r"/>
        <c:majorGridlines/>
        <c:numFmt formatCode="General" sourceLinked="1"/>
        <c:majorTickMark val="out"/>
        <c:minorTickMark val="none"/>
        <c:tickLblPos val="none"/>
        <c:crossAx val="205905920"/>
        <c:crosses val="autoZero"/>
        <c:crossBetween val="midCat"/>
        <c:majorUnit val="1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8025686789151388"/>
          <c:y val="2.8414591879406599E-2"/>
          <c:w val="0.58616290809903637"/>
          <c:h val="0.943170816241196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Monthly Reach</c:v>
                </c:pt>
              </c:strCache>
            </c:strRef>
          </c:tx>
          <c:spPr>
            <a:solidFill>
              <a:schemeClr val="lt1"/>
            </a:solidFill>
            <a:ln w="25400" cap="flat" cmpd="sng" algn="ctr">
              <a:solidFill>
                <a:schemeClr val="accent5"/>
              </a:solidFill>
              <a:prstDash val="solid"/>
            </a:ln>
            <a:effectLst/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delete val="1"/>
            </c:dLbl>
            <c:dLbl>
              <c:idx val="9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4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900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Лист1!$A$2:$A$16</c:f>
              <c:strCache>
                <c:ptCount val="15"/>
                <c:pt idx="0">
                  <c:v>М 12-24</c:v>
                </c:pt>
                <c:pt idx="1">
                  <c:v>М 25-34</c:v>
                </c:pt>
                <c:pt idx="2">
                  <c:v>М 35-44</c:v>
                </c:pt>
                <c:pt idx="3">
                  <c:v>М 45-64</c:v>
                </c:pt>
                <c:pt idx="4">
                  <c:v>Ж 12-24</c:v>
                </c:pt>
                <c:pt idx="5">
                  <c:v>Ж 25-34</c:v>
                </c:pt>
                <c:pt idx="6">
                  <c:v>Ж 35-44</c:v>
                </c:pt>
                <c:pt idx="7">
                  <c:v>Ж 45-64</c:v>
                </c:pt>
                <c:pt idx="9">
                  <c:v>Руководители</c:v>
                </c:pt>
                <c:pt idx="10">
                  <c:v>Специалисты</c:v>
                </c:pt>
                <c:pt idx="11">
                  <c:v>Служащие</c:v>
                </c:pt>
                <c:pt idx="12">
                  <c:v>Рабочие</c:v>
                </c:pt>
                <c:pt idx="13">
                  <c:v>Учащиеся</c:v>
                </c:pt>
                <c:pt idx="14">
                  <c:v>Домохозяйки</c:v>
                </c:pt>
              </c:strCache>
            </c:strRef>
          </c:cat>
          <c:val>
            <c:numRef>
              <c:f>Лист1!$B$2:$B$16</c:f>
              <c:numCache>
                <c:formatCode>0.0</c:formatCode>
                <c:ptCount val="15"/>
                <c:pt idx="0">
                  <c:v>152.30000000000001</c:v>
                </c:pt>
                <c:pt idx="1">
                  <c:v>233.7</c:v>
                </c:pt>
                <c:pt idx="2">
                  <c:v>98.7</c:v>
                </c:pt>
                <c:pt idx="3">
                  <c:v>51.7</c:v>
                </c:pt>
                <c:pt idx="5">
                  <c:v>59</c:v>
                </c:pt>
                <c:pt idx="6">
                  <c:v>34.4</c:v>
                </c:pt>
                <c:pt idx="7">
                  <c:v>42.9</c:v>
                </c:pt>
                <c:pt idx="9">
                  <c:v>136.1</c:v>
                </c:pt>
                <c:pt idx="10">
                  <c:v>236.4</c:v>
                </c:pt>
                <c:pt idx="11">
                  <c:v>57.6</c:v>
                </c:pt>
                <c:pt idx="12">
                  <c:v>79</c:v>
                </c:pt>
                <c:pt idx="13">
                  <c:v>91.4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5"/>
        <c:axId val="229685888"/>
        <c:axId val="229976704"/>
      </c:barChart>
      <c:catAx>
        <c:axId val="229685888"/>
        <c:scaling>
          <c:orientation val="maxMin"/>
        </c:scaling>
        <c:delete val="0"/>
        <c:axPos val="l"/>
        <c:majorTickMark val="none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200"/>
            </a:pPr>
            <a:endParaRPr lang="ru-RU"/>
          </a:p>
        </c:txPr>
        <c:crossAx val="229976704"/>
        <c:crosses val="autoZero"/>
        <c:auto val="1"/>
        <c:lblAlgn val="ctr"/>
        <c:lblOffset val="100"/>
        <c:noMultiLvlLbl val="0"/>
      </c:catAx>
      <c:valAx>
        <c:axId val="229976704"/>
        <c:scaling>
          <c:orientation val="minMax"/>
          <c:min val="0"/>
        </c:scaling>
        <c:delete val="1"/>
        <c:axPos val="b"/>
        <c:numFmt formatCode="0.0" sourceLinked="1"/>
        <c:majorTickMark val="out"/>
        <c:minorTickMark val="none"/>
        <c:tickLblPos val="none"/>
        <c:crossAx val="229685888"/>
        <c:crosses val="max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9140103780578334"/>
          <c:y val="2.8414591879406599E-2"/>
          <c:w val="0.57598220904373609"/>
          <c:h val="0.9431708162411991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Affinity Index</c:v>
                </c:pt>
              </c:strCache>
            </c:strRef>
          </c:tx>
          <c:spPr>
            <a:solidFill>
              <a:srgbClr val="4655A5"/>
            </a:solidFill>
            <a:ln w="28575">
              <a:solidFill>
                <a:schemeClr val="accent5"/>
              </a:solidFill>
            </a:ln>
          </c:spPr>
          <c:invertIfNegative val="1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4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Лист1!$A$2:$A$16</c:f>
              <c:strCache>
                <c:ptCount val="15"/>
                <c:pt idx="0">
                  <c:v>М 12-24</c:v>
                </c:pt>
                <c:pt idx="1">
                  <c:v>М 25-34</c:v>
                </c:pt>
                <c:pt idx="2">
                  <c:v>М 35-44</c:v>
                </c:pt>
                <c:pt idx="3">
                  <c:v>М 45-64</c:v>
                </c:pt>
                <c:pt idx="4">
                  <c:v>Ж 12-24</c:v>
                </c:pt>
                <c:pt idx="5">
                  <c:v>Ж 25-34</c:v>
                </c:pt>
                <c:pt idx="6">
                  <c:v>Ж 35-44</c:v>
                </c:pt>
                <c:pt idx="7">
                  <c:v>Ж 45-64</c:v>
                </c:pt>
                <c:pt idx="9">
                  <c:v>Руководители</c:v>
                </c:pt>
                <c:pt idx="10">
                  <c:v>Специалисты</c:v>
                </c:pt>
                <c:pt idx="11">
                  <c:v>Служащие</c:v>
                </c:pt>
                <c:pt idx="12">
                  <c:v>Рабочие</c:v>
                </c:pt>
                <c:pt idx="13">
                  <c:v>Учащиеся</c:v>
                </c:pt>
                <c:pt idx="14">
                  <c:v>Домохозяйки</c:v>
                </c:pt>
              </c:strCache>
            </c:strRef>
          </c:cat>
          <c:val>
            <c:numRef>
              <c:f>Лист1!$B$2:$B$16</c:f>
              <c:numCache>
                <c:formatCode>0</c:formatCode>
                <c:ptCount val="15"/>
                <c:pt idx="0">
                  <c:v>207</c:v>
                </c:pt>
                <c:pt idx="1">
                  <c:v>308</c:v>
                </c:pt>
                <c:pt idx="2">
                  <c:v>159</c:v>
                </c:pt>
                <c:pt idx="3">
                  <c:v>45</c:v>
                </c:pt>
                <c:pt idx="5">
                  <c:v>77</c:v>
                </c:pt>
                <c:pt idx="6">
                  <c:v>53</c:v>
                </c:pt>
                <c:pt idx="7">
                  <c:v>30</c:v>
                </c:pt>
                <c:pt idx="9">
                  <c:v>198</c:v>
                </c:pt>
                <c:pt idx="10">
                  <c:v>206</c:v>
                </c:pt>
                <c:pt idx="11">
                  <c:v>56</c:v>
                </c:pt>
                <c:pt idx="12">
                  <c:v>60</c:v>
                </c:pt>
                <c:pt idx="13">
                  <c:v>94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 w="28575">
                    <a:solidFill>
                      <a:schemeClr val="accent5"/>
                    </a:solidFill>
                  </a:ln>
                </c14:spPr>
              </c14:invertSolidFillFmt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6"/>
        <c:axId val="236019712"/>
        <c:axId val="236021248"/>
      </c:barChart>
      <c:catAx>
        <c:axId val="236019712"/>
        <c:scaling>
          <c:orientation val="maxMin"/>
        </c:scaling>
        <c:delete val="0"/>
        <c:axPos val="l"/>
        <c:majorTickMark val="none"/>
        <c:minorTickMark val="none"/>
        <c:tickLblPos val="none"/>
        <c:txPr>
          <a:bodyPr/>
          <a:lstStyle/>
          <a:p>
            <a:pPr>
              <a:defRPr sz="1200"/>
            </a:pPr>
            <a:endParaRPr lang="ru-RU"/>
          </a:p>
        </c:txPr>
        <c:crossAx val="236021248"/>
        <c:crossesAt val="100"/>
        <c:auto val="1"/>
        <c:lblAlgn val="ctr"/>
        <c:lblOffset val="100"/>
        <c:noMultiLvlLbl val="0"/>
      </c:catAx>
      <c:valAx>
        <c:axId val="236021248"/>
        <c:scaling>
          <c:orientation val="minMax"/>
          <c:max val="350"/>
          <c:min val="-150"/>
        </c:scaling>
        <c:delete val="1"/>
        <c:axPos val="t"/>
        <c:numFmt formatCode="0" sourceLinked="1"/>
        <c:majorTickMark val="out"/>
        <c:minorTickMark val="none"/>
        <c:tickLblPos val="none"/>
        <c:crossAx val="236019712"/>
        <c:crossesAt val="1"/>
        <c:crossBetween val="between"/>
        <c:majorUnit val="10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8025686789151388"/>
          <c:y val="2.8414591879406599E-2"/>
          <c:w val="0.58616290809903637"/>
          <c:h val="0.943170816241196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Monthly Reach</c:v>
                </c:pt>
              </c:strCache>
            </c:strRef>
          </c:tx>
          <c:spPr>
            <a:solidFill>
              <a:schemeClr val="lt1"/>
            </a:solidFill>
            <a:ln w="25400" cap="flat" cmpd="sng" algn="ctr">
              <a:solidFill>
                <a:schemeClr val="accent5"/>
              </a:solidFill>
              <a:prstDash val="solid"/>
            </a:ln>
            <a:effectLst/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delete val="1"/>
            </c:dLbl>
            <c:dLbl>
              <c:idx val="9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4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900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Лист1!$A$2:$A$16</c:f>
              <c:strCache>
                <c:ptCount val="15"/>
                <c:pt idx="0">
                  <c:v>М 12-24</c:v>
                </c:pt>
                <c:pt idx="1">
                  <c:v>М 25-34</c:v>
                </c:pt>
                <c:pt idx="2">
                  <c:v>М 35-44</c:v>
                </c:pt>
                <c:pt idx="3">
                  <c:v>М 45-64</c:v>
                </c:pt>
                <c:pt idx="4">
                  <c:v>Ж 12-24</c:v>
                </c:pt>
                <c:pt idx="5">
                  <c:v>Ж 25-34</c:v>
                </c:pt>
                <c:pt idx="6">
                  <c:v>Ж 35-44</c:v>
                </c:pt>
                <c:pt idx="7">
                  <c:v>Ж 45-64</c:v>
                </c:pt>
                <c:pt idx="9">
                  <c:v>Руководители</c:v>
                </c:pt>
                <c:pt idx="10">
                  <c:v>Специалисты</c:v>
                </c:pt>
                <c:pt idx="11">
                  <c:v>Служащие</c:v>
                </c:pt>
                <c:pt idx="12">
                  <c:v>Рабочие</c:v>
                </c:pt>
                <c:pt idx="13">
                  <c:v>Учащиеся</c:v>
                </c:pt>
                <c:pt idx="14">
                  <c:v>Домохозяйки</c:v>
                </c:pt>
              </c:strCache>
            </c:strRef>
          </c:cat>
          <c:val>
            <c:numRef>
              <c:f>Лист1!$B$2:$B$16</c:f>
              <c:numCache>
                <c:formatCode>0.0</c:formatCode>
                <c:ptCount val="15"/>
                <c:pt idx="0">
                  <c:v>152.30000000000001</c:v>
                </c:pt>
                <c:pt idx="1">
                  <c:v>233.7</c:v>
                </c:pt>
                <c:pt idx="2">
                  <c:v>98.7</c:v>
                </c:pt>
                <c:pt idx="3">
                  <c:v>51.7</c:v>
                </c:pt>
                <c:pt idx="5">
                  <c:v>59</c:v>
                </c:pt>
                <c:pt idx="6">
                  <c:v>34.4</c:v>
                </c:pt>
                <c:pt idx="7">
                  <c:v>42.9</c:v>
                </c:pt>
                <c:pt idx="9">
                  <c:v>136.1</c:v>
                </c:pt>
                <c:pt idx="10">
                  <c:v>236.4</c:v>
                </c:pt>
                <c:pt idx="11">
                  <c:v>57.6</c:v>
                </c:pt>
                <c:pt idx="12">
                  <c:v>79</c:v>
                </c:pt>
                <c:pt idx="13">
                  <c:v>91.4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5"/>
        <c:axId val="238851200"/>
        <c:axId val="238853120"/>
      </c:barChart>
      <c:catAx>
        <c:axId val="238851200"/>
        <c:scaling>
          <c:orientation val="maxMin"/>
        </c:scaling>
        <c:delete val="0"/>
        <c:axPos val="l"/>
        <c:majorTickMark val="none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200"/>
            </a:pPr>
            <a:endParaRPr lang="ru-RU"/>
          </a:p>
        </c:txPr>
        <c:crossAx val="238853120"/>
        <c:crosses val="autoZero"/>
        <c:auto val="1"/>
        <c:lblAlgn val="ctr"/>
        <c:lblOffset val="100"/>
        <c:noMultiLvlLbl val="0"/>
      </c:catAx>
      <c:valAx>
        <c:axId val="238853120"/>
        <c:scaling>
          <c:orientation val="minMax"/>
          <c:min val="0"/>
        </c:scaling>
        <c:delete val="1"/>
        <c:axPos val="b"/>
        <c:numFmt formatCode="0.0" sourceLinked="1"/>
        <c:majorTickMark val="out"/>
        <c:minorTickMark val="none"/>
        <c:tickLblPos val="none"/>
        <c:crossAx val="238851200"/>
        <c:crosses val="max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9140103780578334"/>
          <c:y val="2.8414591879406599E-2"/>
          <c:w val="0.57598220904373609"/>
          <c:h val="0.9431708162411991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Affinity Internet</c:v>
                </c:pt>
              </c:strCache>
            </c:strRef>
          </c:tx>
          <c:spPr>
            <a:solidFill>
              <a:srgbClr val="4655A5"/>
            </a:solidFill>
            <a:ln w="28575">
              <a:solidFill>
                <a:schemeClr val="accent5"/>
              </a:solidFill>
            </a:ln>
          </c:spPr>
          <c:invertIfNegative val="1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4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Лист1!$A$2:$A$16</c:f>
              <c:strCache>
                <c:ptCount val="15"/>
                <c:pt idx="0">
                  <c:v>М 12-24</c:v>
                </c:pt>
                <c:pt idx="1">
                  <c:v>М 25-34</c:v>
                </c:pt>
                <c:pt idx="2">
                  <c:v>М 35-44</c:v>
                </c:pt>
                <c:pt idx="3">
                  <c:v>М 45-64</c:v>
                </c:pt>
                <c:pt idx="4">
                  <c:v>Ж 12-24</c:v>
                </c:pt>
                <c:pt idx="5">
                  <c:v>Ж 25-34</c:v>
                </c:pt>
                <c:pt idx="6">
                  <c:v>Ж 35-44</c:v>
                </c:pt>
                <c:pt idx="7">
                  <c:v>Ж 45-64</c:v>
                </c:pt>
                <c:pt idx="9">
                  <c:v>Руководители</c:v>
                </c:pt>
                <c:pt idx="10">
                  <c:v>Специалисты</c:v>
                </c:pt>
                <c:pt idx="11">
                  <c:v>Служащие</c:v>
                </c:pt>
                <c:pt idx="12">
                  <c:v>Рабочие</c:v>
                </c:pt>
                <c:pt idx="13">
                  <c:v>Учащиеся</c:v>
                </c:pt>
                <c:pt idx="14">
                  <c:v>Домохозяйки</c:v>
                </c:pt>
              </c:strCache>
            </c:strRef>
          </c:cat>
          <c:val>
            <c:numRef>
              <c:f>Лист1!$B$2:$B$16</c:f>
              <c:numCache>
                <c:formatCode>0</c:formatCode>
                <c:ptCount val="15"/>
                <c:pt idx="0">
                  <c:v>167</c:v>
                </c:pt>
                <c:pt idx="1">
                  <c:v>255</c:v>
                </c:pt>
                <c:pt idx="2">
                  <c:v>143</c:v>
                </c:pt>
                <c:pt idx="3">
                  <c:v>70</c:v>
                </c:pt>
                <c:pt idx="5">
                  <c:v>64</c:v>
                </c:pt>
                <c:pt idx="6">
                  <c:v>46</c:v>
                </c:pt>
                <c:pt idx="7">
                  <c:v>43</c:v>
                </c:pt>
                <c:pt idx="9">
                  <c:v>144</c:v>
                </c:pt>
                <c:pt idx="10">
                  <c:v>152</c:v>
                </c:pt>
                <c:pt idx="11">
                  <c:v>45</c:v>
                </c:pt>
                <c:pt idx="12">
                  <c:v>83</c:v>
                </c:pt>
                <c:pt idx="13">
                  <c:v>79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 w="28575">
                    <a:solidFill>
                      <a:schemeClr val="accent5"/>
                    </a:solidFill>
                  </a:ln>
                </c14:spPr>
              </c14:invertSolidFillFmt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6"/>
        <c:axId val="239426944"/>
        <c:axId val="239456256"/>
      </c:barChart>
      <c:catAx>
        <c:axId val="239426944"/>
        <c:scaling>
          <c:orientation val="maxMin"/>
        </c:scaling>
        <c:delete val="0"/>
        <c:axPos val="l"/>
        <c:majorTickMark val="none"/>
        <c:minorTickMark val="none"/>
        <c:tickLblPos val="none"/>
        <c:txPr>
          <a:bodyPr/>
          <a:lstStyle/>
          <a:p>
            <a:pPr>
              <a:defRPr sz="1200"/>
            </a:pPr>
            <a:endParaRPr lang="ru-RU"/>
          </a:p>
        </c:txPr>
        <c:crossAx val="239456256"/>
        <c:crossesAt val="100"/>
        <c:auto val="1"/>
        <c:lblAlgn val="ctr"/>
        <c:lblOffset val="100"/>
        <c:noMultiLvlLbl val="0"/>
      </c:catAx>
      <c:valAx>
        <c:axId val="239456256"/>
        <c:scaling>
          <c:orientation val="minMax"/>
          <c:max val="350"/>
          <c:min val="-150"/>
        </c:scaling>
        <c:delete val="1"/>
        <c:axPos val="t"/>
        <c:numFmt formatCode="0" sourceLinked="1"/>
        <c:majorTickMark val="out"/>
        <c:minorTickMark val="none"/>
        <c:tickLblPos val="none"/>
        <c:crossAx val="239426944"/>
        <c:crossesAt val="1"/>
        <c:crossBetween val="between"/>
        <c:majorUnit val="10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4602121617885404E-2"/>
          <c:y val="0.10704551704387359"/>
          <c:w val="0.91079575676422964"/>
          <c:h val="0.89295448295612645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 12-24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10.8</c:v>
                </c:pt>
                <c:pt idx="1">
                  <c:v>13.4</c:v>
                </c:pt>
                <c:pt idx="2">
                  <c:v>22.4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М 25-34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Лист1!$C$2:$C$4</c:f>
              <c:numCache>
                <c:formatCode>0.0</c:formatCode>
                <c:ptCount val="3"/>
                <c:pt idx="0">
                  <c:v>11.2</c:v>
                </c:pt>
                <c:pt idx="1">
                  <c:v>13.5</c:v>
                </c:pt>
                <c:pt idx="2">
                  <c:v>34.4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М 35-44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Лист1!$D$2:$D$4</c:f>
              <c:numCache>
                <c:formatCode>0.0</c:formatCode>
                <c:ptCount val="3"/>
                <c:pt idx="0">
                  <c:v>9.1</c:v>
                </c:pt>
                <c:pt idx="1">
                  <c:v>10.199999999999999</c:v>
                </c:pt>
                <c:pt idx="2">
                  <c:v>14.5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М 45-64</c:v>
                </c:pt>
              </c:strCache>
            </c:strRef>
          </c:tx>
          <c:spPr>
            <a:solidFill>
              <a:schemeClr val="tx2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Лист1!$E$2:$E$4</c:f>
              <c:numCache>
                <c:formatCode>0.0</c:formatCode>
                <c:ptCount val="3"/>
                <c:pt idx="0">
                  <c:v>16.8</c:v>
                </c:pt>
                <c:pt idx="1">
                  <c:v>10.9</c:v>
                </c:pt>
                <c:pt idx="2">
                  <c:v>7.6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Ж 12-24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Лист1!$F$2:$F$4</c:f>
              <c:numCache>
                <c:formatCode>0.0</c:formatCode>
                <c:ptCount val="3"/>
                <c:pt idx="0">
                  <c:v>10.4</c:v>
                </c:pt>
                <c:pt idx="1">
                  <c:v>12.9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Ж 25-34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Лист1!$G$2:$G$4</c:f>
              <c:numCache>
                <c:formatCode>0.0</c:formatCode>
                <c:ptCount val="3"/>
                <c:pt idx="0">
                  <c:v>11.2</c:v>
                </c:pt>
                <c:pt idx="1">
                  <c:v>13.6</c:v>
                </c:pt>
                <c:pt idx="2">
                  <c:v>8.6999999999999993</c:v>
                </c:pt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Ж 35-44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Лист1!$H$2:$H$4</c:f>
              <c:numCache>
                <c:formatCode>0.0</c:formatCode>
                <c:ptCount val="3"/>
                <c:pt idx="0">
                  <c:v>9.6</c:v>
                </c:pt>
                <c:pt idx="1">
                  <c:v>10.9</c:v>
                </c:pt>
                <c:pt idx="2">
                  <c:v>5.0999999999999996</c:v>
                </c:pt>
              </c:numCache>
            </c:numRef>
          </c:val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Ж 45-64</c:v>
                </c:pt>
              </c:strCache>
            </c:strRef>
          </c:tx>
          <c:spPr>
            <a:solidFill>
              <a:schemeClr val="bg2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Лист1!$I$2:$I$4</c:f>
              <c:numCache>
                <c:formatCode>0.0</c:formatCode>
                <c:ptCount val="3"/>
                <c:pt idx="0">
                  <c:v>20.8</c:v>
                </c:pt>
                <c:pt idx="1">
                  <c:v>14.6</c:v>
                </c:pt>
                <c:pt idx="2">
                  <c:v>6.3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6"/>
        <c:overlap val="100"/>
        <c:serLines/>
        <c:axId val="141740672"/>
        <c:axId val="141763712"/>
      </c:barChart>
      <c:catAx>
        <c:axId val="141740672"/>
        <c:scaling>
          <c:orientation val="minMax"/>
        </c:scaling>
        <c:delete val="0"/>
        <c:axPos val="t"/>
        <c:majorTickMark val="none"/>
        <c:minorTickMark val="none"/>
        <c:tickLblPos val="nextTo"/>
        <c:spPr>
          <a:ln w="12700"/>
        </c:spPr>
        <c:txPr>
          <a:bodyPr rot="0"/>
          <a:lstStyle/>
          <a:p>
            <a:pPr>
              <a:defRPr sz="1100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41763712"/>
        <c:crosses val="autoZero"/>
        <c:auto val="1"/>
        <c:lblAlgn val="ctr"/>
        <c:lblOffset val="100"/>
        <c:tickLblSkip val="1"/>
        <c:noMultiLvlLbl val="0"/>
      </c:catAx>
      <c:valAx>
        <c:axId val="141763712"/>
        <c:scaling>
          <c:orientation val="maxMin"/>
        </c:scaling>
        <c:delete val="1"/>
        <c:axPos val="l"/>
        <c:numFmt formatCode="0%" sourceLinked="1"/>
        <c:majorTickMark val="out"/>
        <c:minorTickMark val="none"/>
        <c:tickLblPos val="none"/>
        <c:crossAx val="14174067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ln>
      <a:solidFill>
        <a:schemeClr val="tx1"/>
      </a:solidFill>
      <a:prstDash val="sysDot"/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1308895279463256"/>
          <c:y val="0.10704327967443429"/>
          <c:w val="0.66551557017103768"/>
          <c:h val="0.86454212844615907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 12-24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9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Лист1!$B$2</c:f>
              <c:numCache>
                <c:formatCode>0.0</c:formatCode>
                <c:ptCount val="1"/>
                <c:pt idx="0">
                  <c:v>21.5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М 25-34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Лист1!$C$2</c:f>
              <c:numCache>
                <c:formatCode>0.0</c:formatCode>
                <c:ptCount val="1"/>
                <c:pt idx="0">
                  <c:v>32.200000000000003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М 35-44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10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10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Лист1!$D$2</c:f>
              <c:numCache>
                <c:formatCode>0.0</c:formatCode>
                <c:ptCount val="1"/>
                <c:pt idx="0">
                  <c:v>15.5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М 45-64</c:v>
                </c:pt>
              </c:strCache>
            </c:strRef>
          </c:tx>
          <c:spPr>
            <a:solidFill>
              <a:schemeClr val="tx2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Лист1!$E$2</c:f>
              <c:numCache>
                <c:formatCode>0.0</c:formatCode>
                <c:ptCount val="1"/>
                <c:pt idx="0">
                  <c:v>9.1999999999999993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Ж 12-24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9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Лист1!$F$2</c:f>
              <c:numCache>
                <c:formatCode>0.0</c:formatCode>
                <c:ptCount val="1"/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Ж 25-34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Лист1!$G$2</c:f>
              <c:numCache>
                <c:formatCode>0.0</c:formatCode>
                <c:ptCount val="1"/>
                <c:pt idx="0">
                  <c:v>8.3000000000000007</c:v>
                </c:pt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Ж 35-44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Лист1!$H$2</c:f>
              <c:numCache>
                <c:formatCode>0.0</c:formatCode>
                <c:ptCount val="1"/>
                <c:pt idx="0">
                  <c:v>4.5</c:v>
                </c:pt>
              </c:numCache>
            </c:numRef>
          </c:val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Ж 45-64</c:v>
                </c:pt>
              </c:strCache>
            </c:strRef>
          </c:tx>
          <c:spPr>
            <a:solidFill>
              <a:schemeClr val="bg2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Лист1!$I$2</c:f>
              <c:numCache>
                <c:formatCode>0.0</c:formatCode>
                <c:ptCount val="1"/>
                <c:pt idx="0">
                  <c:v>7.6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10"/>
        <c:overlap val="100"/>
        <c:serLines>
          <c:spPr>
            <a:ln>
              <a:solidFill>
                <a:schemeClr val="bg1">
                  <a:lumMod val="50000"/>
                </a:schemeClr>
              </a:solidFill>
              <a:prstDash val="sysDot"/>
            </a:ln>
          </c:spPr>
        </c:serLines>
        <c:axId val="143856384"/>
        <c:axId val="143857920"/>
      </c:barChart>
      <c:catAx>
        <c:axId val="143856384"/>
        <c:scaling>
          <c:orientation val="maxMin"/>
        </c:scaling>
        <c:delete val="0"/>
        <c:axPos val="l"/>
        <c:majorTickMark val="none"/>
        <c:minorTickMark val="none"/>
        <c:tickLblPos val="nextTo"/>
        <c:txPr>
          <a:bodyPr/>
          <a:lstStyle/>
          <a:p>
            <a:pPr>
              <a:defRPr sz="900"/>
            </a:pPr>
            <a:endParaRPr lang="ru-RU"/>
          </a:p>
        </c:txPr>
        <c:crossAx val="143857920"/>
        <c:crosses val="autoZero"/>
        <c:auto val="1"/>
        <c:lblAlgn val="ctr"/>
        <c:lblOffset val="100"/>
        <c:noMultiLvlLbl val="0"/>
      </c:catAx>
      <c:valAx>
        <c:axId val="143857920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one"/>
        <c:crossAx val="143856384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9.0217076849498905E-3"/>
          <c:y val="1.8082013014167952E-2"/>
          <c:w val="0.97970115770886657"/>
          <c:h val="7.2328052056671352E-2"/>
        </c:manualLayout>
      </c:layout>
      <c:overlay val="0"/>
      <c:txPr>
        <a:bodyPr/>
        <a:lstStyle/>
        <a:p>
          <a:pPr>
            <a:defRPr sz="110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4602121617885404E-2"/>
          <c:y val="0.10704551704387359"/>
          <c:w val="0.91079575676422964"/>
          <c:h val="0.89295448295612645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 12-24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10.8</c:v>
                </c:pt>
                <c:pt idx="1">
                  <c:v>13.9</c:v>
                </c:pt>
                <c:pt idx="2">
                  <c:v>19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М 25-34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Лист1!$C$2:$C$4</c:f>
              <c:numCache>
                <c:formatCode>0.0</c:formatCode>
                <c:ptCount val="3"/>
                <c:pt idx="0">
                  <c:v>11.2</c:v>
                </c:pt>
                <c:pt idx="1">
                  <c:v>13.5</c:v>
                </c:pt>
                <c:pt idx="2">
                  <c:v>37.299999999999997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М 35-44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Лист1!$D$2:$D$4</c:f>
              <c:numCache>
                <c:formatCode>0.0</c:formatCode>
                <c:ptCount val="3"/>
                <c:pt idx="0">
                  <c:v>9.1</c:v>
                </c:pt>
                <c:pt idx="1">
                  <c:v>10.4</c:v>
                </c:pt>
                <c:pt idx="2">
                  <c:v>16.100000000000001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М 45-64</c:v>
                </c:pt>
              </c:strCache>
            </c:strRef>
          </c:tx>
          <c:spPr>
            <a:solidFill>
              <a:schemeClr val="tx2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Лист1!$E$2:$E$4</c:f>
              <c:numCache>
                <c:formatCode>0.0</c:formatCode>
                <c:ptCount val="3"/>
                <c:pt idx="0">
                  <c:v>16.8</c:v>
                </c:pt>
                <c:pt idx="1">
                  <c:v>10.9</c:v>
                </c:pt>
                <c:pt idx="2">
                  <c:v>6.7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Ж 12-24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Лист1!$F$2:$F$4</c:f>
              <c:numCache>
                <c:formatCode>0.0</c:formatCode>
                <c:ptCount val="3"/>
                <c:pt idx="0">
                  <c:v>10.4</c:v>
                </c:pt>
                <c:pt idx="1">
                  <c:v>12.2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Ж 25-34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Лист1!$G$2:$G$4</c:f>
              <c:numCache>
                <c:formatCode>0.0</c:formatCode>
                <c:ptCount val="3"/>
                <c:pt idx="0">
                  <c:v>11.2</c:v>
                </c:pt>
                <c:pt idx="1">
                  <c:v>13.2</c:v>
                </c:pt>
                <c:pt idx="2">
                  <c:v>13.4</c:v>
                </c:pt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Ж 35-44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Лист1!$H$2:$H$4</c:f>
              <c:numCache>
                <c:formatCode>0.0</c:formatCode>
                <c:ptCount val="3"/>
                <c:pt idx="0">
                  <c:v>9.6</c:v>
                </c:pt>
                <c:pt idx="1">
                  <c:v>10.7</c:v>
                </c:pt>
                <c:pt idx="2">
                  <c:v>4.5999999999999996</c:v>
                </c:pt>
              </c:numCache>
            </c:numRef>
          </c:val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Ж 45-64</c:v>
                </c:pt>
              </c:strCache>
            </c:strRef>
          </c:tx>
          <c:spPr>
            <a:solidFill>
              <a:schemeClr val="bg2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Лист1!$I$2:$I$4</c:f>
              <c:numCache>
                <c:formatCode>0.0</c:formatCode>
                <c:ptCount val="3"/>
                <c:pt idx="0">
                  <c:v>20.8</c:v>
                </c:pt>
                <c:pt idx="1">
                  <c:v>15.2</c:v>
                </c:pt>
                <c:pt idx="2">
                  <c:v>2.6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6"/>
        <c:overlap val="100"/>
        <c:serLines/>
        <c:axId val="155205632"/>
        <c:axId val="155208704"/>
      </c:barChart>
      <c:catAx>
        <c:axId val="155205632"/>
        <c:scaling>
          <c:orientation val="minMax"/>
        </c:scaling>
        <c:delete val="0"/>
        <c:axPos val="t"/>
        <c:majorTickMark val="none"/>
        <c:minorTickMark val="none"/>
        <c:tickLblPos val="nextTo"/>
        <c:spPr>
          <a:ln w="12700"/>
        </c:spPr>
        <c:txPr>
          <a:bodyPr rot="0"/>
          <a:lstStyle/>
          <a:p>
            <a:pPr>
              <a:defRPr sz="1100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55208704"/>
        <c:crosses val="autoZero"/>
        <c:auto val="1"/>
        <c:lblAlgn val="ctr"/>
        <c:lblOffset val="100"/>
        <c:tickLblSkip val="1"/>
        <c:noMultiLvlLbl val="0"/>
      </c:catAx>
      <c:valAx>
        <c:axId val="155208704"/>
        <c:scaling>
          <c:orientation val="maxMin"/>
        </c:scaling>
        <c:delete val="1"/>
        <c:axPos val="l"/>
        <c:numFmt formatCode="0%" sourceLinked="1"/>
        <c:majorTickMark val="out"/>
        <c:minorTickMark val="none"/>
        <c:tickLblPos val="none"/>
        <c:crossAx val="15520563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ln>
      <a:solidFill>
        <a:schemeClr val="tx1"/>
      </a:solidFill>
      <a:prstDash val="sysDot"/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1308895279463256"/>
          <c:y val="0.10704327967443429"/>
          <c:w val="0.66551557017103768"/>
          <c:h val="0.86454212844615907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 12-24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9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Лист1!$B$2</c:f>
              <c:numCache>
                <c:formatCode>0.0</c:formatCode>
                <c:ptCount val="1"/>
                <c:pt idx="0">
                  <c:v>18.7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М 25-34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Лист1!$C$2</c:f>
              <c:numCache>
                <c:formatCode>0.0</c:formatCode>
                <c:ptCount val="1"/>
                <c:pt idx="0">
                  <c:v>43.8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М 35-44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10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10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Лист1!$D$2</c:f>
              <c:numCache>
                <c:formatCode>0.0</c:formatCode>
                <c:ptCount val="1"/>
                <c:pt idx="0">
                  <c:v>16.2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М 45-64</c:v>
                </c:pt>
              </c:strCache>
            </c:strRef>
          </c:tx>
          <c:spPr>
            <a:solidFill>
              <a:schemeClr val="tx2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Лист1!$E$2</c:f>
              <c:numCache>
                <c:formatCode>0.0</c:formatCode>
                <c:ptCount val="1"/>
                <c:pt idx="0">
                  <c:v>8.4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Ж 12-24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9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Лист1!$F$2</c:f>
              <c:numCache>
                <c:formatCode>0.0</c:formatCode>
                <c:ptCount val="1"/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Ж 25-34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Лист1!$G$2</c:f>
              <c:numCache>
                <c:formatCode>0.0</c:formatCode>
                <c:ptCount val="1"/>
                <c:pt idx="0">
                  <c:v>3.9</c:v>
                </c:pt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Ж 35-44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Лист1!$H$2</c:f>
              <c:numCache>
                <c:formatCode>0.0</c:formatCode>
                <c:ptCount val="1"/>
                <c:pt idx="0">
                  <c:v>5.3</c:v>
                </c:pt>
              </c:numCache>
            </c:numRef>
          </c:val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Ж 45-64</c:v>
                </c:pt>
              </c:strCache>
            </c:strRef>
          </c:tx>
          <c:spPr>
            <a:solidFill>
              <a:schemeClr val="bg2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Лист1!$I$2</c:f>
              <c:numCache>
                <c:formatCode>0.0</c:formatCode>
                <c:ptCount val="1"/>
                <c:pt idx="0">
                  <c:v>3.3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10"/>
        <c:overlap val="100"/>
        <c:serLines>
          <c:spPr>
            <a:ln>
              <a:solidFill>
                <a:schemeClr val="bg1">
                  <a:lumMod val="50000"/>
                </a:schemeClr>
              </a:solidFill>
              <a:prstDash val="sysDot"/>
            </a:ln>
          </c:spPr>
        </c:serLines>
        <c:axId val="157656960"/>
        <c:axId val="157711360"/>
      </c:barChart>
      <c:catAx>
        <c:axId val="157656960"/>
        <c:scaling>
          <c:orientation val="maxMin"/>
        </c:scaling>
        <c:delete val="0"/>
        <c:axPos val="l"/>
        <c:majorTickMark val="none"/>
        <c:minorTickMark val="none"/>
        <c:tickLblPos val="nextTo"/>
        <c:txPr>
          <a:bodyPr/>
          <a:lstStyle/>
          <a:p>
            <a:pPr>
              <a:defRPr sz="900"/>
            </a:pPr>
            <a:endParaRPr lang="ru-RU"/>
          </a:p>
        </c:txPr>
        <c:crossAx val="157711360"/>
        <c:crosses val="autoZero"/>
        <c:auto val="1"/>
        <c:lblAlgn val="ctr"/>
        <c:lblOffset val="100"/>
        <c:noMultiLvlLbl val="0"/>
      </c:catAx>
      <c:valAx>
        <c:axId val="157711360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one"/>
        <c:crossAx val="157656960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9.0217076849498905E-3"/>
          <c:y val="1.8082013014167952E-2"/>
          <c:w val="0.97970115770886657"/>
          <c:h val="7.2328052056671352E-2"/>
        </c:manualLayout>
      </c:layout>
      <c:overlay val="0"/>
      <c:txPr>
        <a:bodyPr/>
        <a:lstStyle/>
        <a:p>
          <a:pPr>
            <a:defRPr sz="110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4602121617885404E-2"/>
          <c:y val="0.10682157670272002"/>
          <c:w val="0.91079575676422964"/>
          <c:h val="0.86476383141788093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руководители</c:v>
                </c:pt>
              </c:strCache>
            </c:strRef>
          </c:tx>
          <c:spPr>
            <a:solidFill>
              <a:srgbClr val="D60093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10.1</c:v>
                </c:pt>
                <c:pt idx="1">
                  <c:v>13.9</c:v>
                </c:pt>
                <c:pt idx="2">
                  <c:v>20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специалисты</c:v>
                </c:pt>
              </c:strCache>
            </c:strRef>
          </c:tx>
          <c:spPr>
            <a:solidFill>
              <a:schemeClr val="bg2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Лист1!$C$2:$C$4</c:f>
              <c:numCache>
                <c:formatCode>0.0</c:formatCode>
                <c:ptCount val="3"/>
                <c:pt idx="0">
                  <c:v>16.899999999999999</c:v>
                </c:pt>
                <c:pt idx="1">
                  <c:v>22.9</c:v>
                </c:pt>
                <c:pt idx="2">
                  <c:v>34.799999999999997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служащие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Лист1!$D$2:$D$4</c:f>
              <c:numCache>
                <c:formatCode>0.0</c:formatCode>
                <c:ptCount val="3"/>
                <c:pt idx="0">
                  <c:v>15.3</c:v>
                </c:pt>
                <c:pt idx="1">
                  <c:v>18.899999999999999</c:v>
                </c:pt>
                <c:pt idx="2">
                  <c:v>8.5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рабочие</c:v>
                </c:pt>
              </c:strCache>
            </c:strRef>
          </c:tx>
          <c:spPr>
            <a:solidFill>
              <a:srgbClr val="3399CC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Лист1!$E$2:$E$4</c:f>
              <c:numCache>
                <c:formatCode>0.0</c:formatCode>
                <c:ptCount val="3"/>
                <c:pt idx="0">
                  <c:v>19.3</c:v>
                </c:pt>
                <c:pt idx="1">
                  <c:v>14</c:v>
                </c:pt>
                <c:pt idx="2">
                  <c:v>11.6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учащиеся</c:v>
                </c:pt>
              </c:strCache>
            </c:strRef>
          </c:tx>
          <c:spPr>
            <a:solidFill>
              <a:srgbClr val="99CF00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Лист1!$F$2:$F$4</c:f>
              <c:numCache>
                <c:formatCode>0.0</c:formatCode>
                <c:ptCount val="3"/>
                <c:pt idx="0">
                  <c:v>14.3</c:v>
                </c:pt>
                <c:pt idx="1">
                  <c:v>17</c:v>
                </c:pt>
                <c:pt idx="2">
                  <c:v>13.5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домохозяйки</c:v>
                </c:pt>
              </c:strCache>
            </c:strRef>
          </c:tx>
          <c:spPr>
            <a:solidFill>
              <a:srgbClr val="FF9900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Лист1!$G$2:$G$4</c:f>
              <c:numCache>
                <c:formatCode>0.0</c:formatCode>
                <c:ptCount val="3"/>
                <c:pt idx="0">
                  <c:v>4.5999999999999996</c:v>
                </c:pt>
                <c:pt idx="1">
                  <c:v>5.5</c:v>
                </c:pt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др. неработающие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Лист1!$H$2:$H$4</c:f>
              <c:numCache>
                <c:formatCode>0.0</c:formatCode>
                <c:ptCount val="3"/>
                <c:pt idx="0">
                  <c:v>18.899999999999999</c:v>
                </c:pt>
                <c:pt idx="1">
                  <c:v>7.5</c:v>
                </c:pt>
                <c:pt idx="2">
                  <c:v>7.5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7"/>
        <c:overlap val="100"/>
        <c:serLines/>
        <c:axId val="138437760"/>
        <c:axId val="138440064"/>
      </c:barChart>
      <c:catAx>
        <c:axId val="138437760"/>
        <c:scaling>
          <c:orientation val="minMax"/>
        </c:scaling>
        <c:delete val="0"/>
        <c:axPos val="t"/>
        <c:majorTickMark val="none"/>
        <c:minorTickMark val="none"/>
        <c:tickLblPos val="nextTo"/>
        <c:spPr>
          <a:ln>
            <a:solidFill>
              <a:schemeClr val="tx1"/>
            </a:solidFill>
          </a:ln>
        </c:spPr>
        <c:txPr>
          <a:bodyPr rot="0"/>
          <a:lstStyle/>
          <a:p>
            <a:pPr>
              <a:defRPr sz="1100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38440064"/>
        <c:crosses val="autoZero"/>
        <c:auto val="1"/>
        <c:lblAlgn val="ctr"/>
        <c:lblOffset val="100"/>
        <c:tickLblSkip val="1"/>
        <c:noMultiLvlLbl val="0"/>
      </c:catAx>
      <c:valAx>
        <c:axId val="138440064"/>
        <c:scaling>
          <c:orientation val="maxMin"/>
        </c:scaling>
        <c:delete val="1"/>
        <c:axPos val="l"/>
        <c:numFmt formatCode="0%" sourceLinked="1"/>
        <c:majorTickMark val="out"/>
        <c:minorTickMark val="none"/>
        <c:tickLblPos val="none"/>
        <c:crossAx val="138437760"/>
        <c:crosses val="autoZero"/>
        <c:crossBetween val="between"/>
      </c:valAx>
    </c:plotArea>
    <c:plotVisOnly val="1"/>
    <c:dispBlanksAs val="gap"/>
    <c:showDLblsOverMax val="0"/>
  </c:chart>
  <c:spPr>
    <a:ln w="12700">
      <a:solidFill>
        <a:schemeClr val="tx1"/>
      </a:solidFill>
      <a:prstDash val="sysDot"/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0588025101711935"/>
          <c:y val="0.10704327967443429"/>
          <c:w val="0.64430670024439762"/>
          <c:h val="0.86454212844615907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руководители</c:v>
                </c:pt>
              </c:strCache>
            </c:strRef>
          </c:tx>
          <c:spPr>
            <a:solidFill>
              <a:srgbClr val="D60093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Лист1!$B$2</c:f>
              <c:numCache>
                <c:formatCode>0.0</c:formatCode>
                <c:ptCount val="1"/>
                <c:pt idx="0">
                  <c:v>18.5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специалисты</c:v>
                </c:pt>
              </c:strCache>
            </c:strRef>
          </c:tx>
          <c:spPr>
            <a:solidFill>
              <a:schemeClr val="bg2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Лист1!$C$2</c:f>
              <c:numCache>
                <c:formatCode>0.0</c:formatCode>
                <c:ptCount val="1"/>
                <c:pt idx="0">
                  <c:v>37.200000000000003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служащие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Лист1!$D$2</c:f>
              <c:numCache>
                <c:formatCode>0.0</c:formatCode>
                <c:ptCount val="1"/>
                <c:pt idx="0">
                  <c:v>9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рабочие</c:v>
                </c:pt>
              </c:strCache>
            </c:strRef>
          </c:tx>
          <c:spPr>
            <a:solidFill>
              <a:srgbClr val="3399CC"/>
            </a:solidFill>
            <a:ln>
              <a:noFill/>
            </a:ln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Лист1!$E$2</c:f>
              <c:numCache>
                <c:formatCode>0.0</c:formatCode>
                <c:ptCount val="1"/>
                <c:pt idx="0">
                  <c:v>12.7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учащиеся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Лист1!$F$2</c:f>
              <c:numCache>
                <c:formatCode>0.0</c:formatCode>
                <c:ptCount val="1"/>
                <c:pt idx="0">
                  <c:v>12.8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домохозяйки</c:v>
                </c:pt>
              </c:strCache>
            </c:strRef>
          </c:tx>
          <c:spPr>
            <a:solidFill>
              <a:srgbClr val="FF9900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Лист1!$G$2</c:f>
              <c:numCache>
                <c:formatCode>0.0</c:formatCode>
                <c:ptCount val="1"/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др. неработающие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Лист1!$H$2</c:f>
              <c:numCache>
                <c:formatCode>0.0</c:formatCode>
                <c:ptCount val="1"/>
                <c:pt idx="0">
                  <c:v>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10"/>
        <c:overlap val="100"/>
        <c:serLines>
          <c:spPr>
            <a:ln>
              <a:solidFill>
                <a:schemeClr val="bg1">
                  <a:lumMod val="50000"/>
                </a:schemeClr>
              </a:solidFill>
              <a:prstDash val="sysDot"/>
            </a:ln>
          </c:spPr>
        </c:serLines>
        <c:axId val="158276992"/>
        <c:axId val="158313088"/>
      </c:barChart>
      <c:catAx>
        <c:axId val="158276992"/>
        <c:scaling>
          <c:orientation val="maxMin"/>
        </c:scaling>
        <c:delete val="0"/>
        <c:axPos val="l"/>
        <c:majorTickMark val="none"/>
        <c:minorTickMark val="none"/>
        <c:tickLblPos val="nextTo"/>
        <c:txPr>
          <a:bodyPr/>
          <a:lstStyle/>
          <a:p>
            <a:pPr>
              <a:defRPr sz="900"/>
            </a:pPr>
            <a:endParaRPr lang="ru-RU"/>
          </a:p>
        </c:txPr>
        <c:crossAx val="158313088"/>
        <c:crosses val="autoZero"/>
        <c:auto val="1"/>
        <c:lblAlgn val="ctr"/>
        <c:lblOffset val="100"/>
        <c:noMultiLvlLbl val="0"/>
      </c:catAx>
      <c:valAx>
        <c:axId val="158313088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one"/>
        <c:crossAx val="158276992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3.2905790817500016E-2"/>
          <c:y val="1.549886829785836E-2"/>
          <c:w val="0.96630747365013592"/>
          <c:h val="7.2328052056671352E-2"/>
        </c:manualLayout>
      </c:layout>
      <c:overlay val="0"/>
      <c:txPr>
        <a:bodyPr/>
        <a:lstStyle/>
        <a:p>
          <a:pPr>
            <a:defRPr sz="110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4602121617885404E-2"/>
          <c:y val="0.10682157670272002"/>
          <c:w val="0.91079575676422964"/>
          <c:h val="0.86476383141788093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руководители</c:v>
                </c:pt>
              </c:strCache>
            </c:strRef>
          </c:tx>
          <c:spPr>
            <a:solidFill>
              <a:srgbClr val="D60093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10.1</c:v>
                </c:pt>
                <c:pt idx="1">
                  <c:v>13.5</c:v>
                </c:pt>
                <c:pt idx="2">
                  <c:v>15.5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специалисты</c:v>
                </c:pt>
              </c:strCache>
            </c:strRef>
          </c:tx>
          <c:spPr>
            <a:solidFill>
              <a:schemeClr val="bg2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Лист1!$C$2:$C$4</c:f>
              <c:numCache>
                <c:formatCode>0.0</c:formatCode>
                <c:ptCount val="3"/>
                <c:pt idx="0">
                  <c:v>16.899999999999999</c:v>
                </c:pt>
                <c:pt idx="1">
                  <c:v>23.3</c:v>
                </c:pt>
                <c:pt idx="2">
                  <c:v>32.299999999999997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служащие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Лист1!$D$2:$D$4</c:f>
              <c:numCache>
                <c:formatCode>0.0</c:formatCode>
                <c:ptCount val="3"/>
                <c:pt idx="0">
                  <c:v>15.3</c:v>
                </c:pt>
                <c:pt idx="1">
                  <c:v>18.399999999999999</c:v>
                </c:pt>
                <c:pt idx="2">
                  <c:v>12.9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рабочие</c:v>
                </c:pt>
              </c:strCache>
            </c:strRef>
          </c:tx>
          <c:spPr>
            <a:solidFill>
              <a:srgbClr val="3399CC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Лист1!$E$2:$E$4</c:f>
              <c:numCache>
                <c:formatCode>0.0</c:formatCode>
                <c:ptCount val="3"/>
                <c:pt idx="0">
                  <c:v>19.3</c:v>
                </c:pt>
                <c:pt idx="1">
                  <c:v>14.2</c:v>
                </c:pt>
                <c:pt idx="2">
                  <c:v>11.5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учащиеся</c:v>
                </c:pt>
              </c:strCache>
            </c:strRef>
          </c:tx>
          <c:spPr>
            <a:solidFill>
              <a:srgbClr val="99CF00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Лист1!$F$2:$F$4</c:f>
              <c:numCache>
                <c:formatCode>0.0</c:formatCode>
                <c:ptCount val="3"/>
                <c:pt idx="0">
                  <c:v>14.3</c:v>
                </c:pt>
                <c:pt idx="1">
                  <c:v>17.100000000000001</c:v>
                </c:pt>
                <c:pt idx="2">
                  <c:v>9.1999999999999993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домохозяйки</c:v>
                </c:pt>
              </c:strCache>
            </c:strRef>
          </c:tx>
          <c:spPr>
            <a:solidFill>
              <a:srgbClr val="FF9900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Лист1!$G$2:$G$4</c:f>
              <c:numCache>
                <c:formatCode>0.0</c:formatCode>
                <c:ptCount val="3"/>
                <c:pt idx="0">
                  <c:v>4.5999999999999996</c:v>
                </c:pt>
                <c:pt idx="1">
                  <c:v>5.7</c:v>
                </c:pt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др. неработающие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Лист1!$H$2:$H$4</c:f>
              <c:numCache>
                <c:formatCode>0.0</c:formatCode>
                <c:ptCount val="3"/>
                <c:pt idx="0">
                  <c:v>18.899999999999999</c:v>
                </c:pt>
                <c:pt idx="1">
                  <c:v>7.5</c:v>
                </c:pt>
                <c:pt idx="2">
                  <c:v>6.7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7"/>
        <c:overlap val="100"/>
        <c:serLines/>
        <c:axId val="166081664"/>
        <c:axId val="166083200"/>
      </c:barChart>
      <c:catAx>
        <c:axId val="166081664"/>
        <c:scaling>
          <c:orientation val="minMax"/>
        </c:scaling>
        <c:delete val="0"/>
        <c:axPos val="t"/>
        <c:majorTickMark val="none"/>
        <c:minorTickMark val="none"/>
        <c:tickLblPos val="nextTo"/>
        <c:spPr>
          <a:ln>
            <a:solidFill>
              <a:schemeClr val="tx1"/>
            </a:solidFill>
          </a:ln>
        </c:spPr>
        <c:txPr>
          <a:bodyPr rot="0"/>
          <a:lstStyle/>
          <a:p>
            <a:pPr>
              <a:defRPr sz="1100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66083200"/>
        <c:crosses val="autoZero"/>
        <c:auto val="1"/>
        <c:lblAlgn val="ctr"/>
        <c:lblOffset val="100"/>
        <c:tickLblSkip val="1"/>
        <c:noMultiLvlLbl val="0"/>
      </c:catAx>
      <c:valAx>
        <c:axId val="166083200"/>
        <c:scaling>
          <c:orientation val="maxMin"/>
        </c:scaling>
        <c:delete val="1"/>
        <c:axPos val="l"/>
        <c:numFmt formatCode="0%" sourceLinked="1"/>
        <c:majorTickMark val="out"/>
        <c:minorTickMark val="none"/>
        <c:tickLblPos val="none"/>
        <c:crossAx val="166081664"/>
        <c:crosses val="autoZero"/>
        <c:crossBetween val="between"/>
      </c:valAx>
    </c:plotArea>
    <c:plotVisOnly val="1"/>
    <c:dispBlanksAs val="gap"/>
    <c:showDLblsOverMax val="0"/>
  </c:chart>
  <c:spPr>
    <a:ln w="12700">
      <a:solidFill>
        <a:schemeClr val="tx1"/>
      </a:solidFill>
      <a:prstDash val="sysDot"/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0588025101711935"/>
          <c:y val="0.10704327967443429"/>
          <c:w val="0.64430670024439762"/>
          <c:h val="0.86454212844615907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руководители</c:v>
                </c:pt>
              </c:strCache>
            </c:strRef>
          </c:tx>
          <c:spPr>
            <a:solidFill>
              <a:srgbClr val="D60093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Лист1!$B$2</c:f>
              <c:numCache>
                <c:formatCode>0.0</c:formatCode>
                <c:ptCount val="1"/>
                <c:pt idx="0">
                  <c:v>14.2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специалисты</c:v>
                </c:pt>
              </c:strCache>
            </c:strRef>
          </c:tx>
          <c:spPr>
            <a:solidFill>
              <a:schemeClr val="bg2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Лист1!$C$2</c:f>
              <c:numCache>
                <c:formatCode>0.0</c:formatCode>
                <c:ptCount val="1"/>
                <c:pt idx="0">
                  <c:v>39.299999999999997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служащие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Лист1!$D$2</c:f>
              <c:numCache>
                <c:formatCode>0.0</c:formatCode>
                <c:ptCount val="1"/>
                <c:pt idx="0">
                  <c:v>15.7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рабочие</c:v>
                </c:pt>
              </c:strCache>
            </c:strRef>
          </c:tx>
          <c:spPr>
            <a:solidFill>
              <a:srgbClr val="3399CC"/>
            </a:solidFill>
            <a:ln>
              <a:noFill/>
            </a:ln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Лист1!$E$2</c:f>
              <c:numCache>
                <c:formatCode>0.0</c:formatCode>
                <c:ptCount val="1"/>
                <c:pt idx="0">
                  <c:v>13.8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учащиеся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Лист1!$F$2</c:f>
              <c:numCache>
                <c:formatCode>0.0</c:formatCode>
                <c:ptCount val="1"/>
                <c:pt idx="0">
                  <c:v>7.2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домохозяйки</c:v>
                </c:pt>
              </c:strCache>
            </c:strRef>
          </c:tx>
          <c:spPr>
            <a:solidFill>
              <a:srgbClr val="FF9900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Лист1!$G$2</c:f>
              <c:numCache>
                <c:formatCode>0.0</c:formatCode>
                <c:ptCount val="1"/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др. неработающие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Лист1!$H$2</c:f>
              <c:numCache>
                <c:formatCode>0.0</c:formatCode>
                <c:ptCount val="1"/>
                <c:pt idx="0">
                  <c:v>7.7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10"/>
        <c:overlap val="100"/>
        <c:serLines>
          <c:spPr>
            <a:ln>
              <a:solidFill>
                <a:schemeClr val="bg1">
                  <a:lumMod val="50000"/>
                </a:schemeClr>
              </a:solidFill>
              <a:prstDash val="sysDot"/>
            </a:ln>
          </c:spPr>
        </c:serLines>
        <c:axId val="170234240"/>
        <c:axId val="170337792"/>
      </c:barChart>
      <c:catAx>
        <c:axId val="170234240"/>
        <c:scaling>
          <c:orientation val="maxMin"/>
        </c:scaling>
        <c:delete val="0"/>
        <c:axPos val="l"/>
        <c:majorTickMark val="none"/>
        <c:minorTickMark val="none"/>
        <c:tickLblPos val="nextTo"/>
        <c:txPr>
          <a:bodyPr/>
          <a:lstStyle/>
          <a:p>
            <a:pPr>
              <a:defRPr sz="900"/>
            </a:pPr>
            <a:endParaRPr lang="ru-RU"/>
          </a:p>
        </c:txPr>
        <c:crossAx val="170337792"/>
        <c:crosses val="autoZero"/>
        <c:auto val="1"/>
        <c:lblAlgn val="ctr"/>
        <c:lblOffset val="100"/>
        <c:noMultiLvlLbl val="0"/>
      </c:catAx>
      <c:valAx>
        <c:axId val="170337792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one"/>
        <c:crossAx val="170234240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3.2905790817500016E-2"/>
          <c:y val="1.549886829785836E-2"/>
          <c:w val="0.96630747365013592"/>
          <c:h val="7.2328052056671352E-2"/>
        </c:manualLayout>
      </c:layout>
      <c:overlay val="0"/>
      <c:txPr>
        <a:bodyPr/>
        <a:lstStyle/>
        <a:p>
          <a:pPr>
            <a:defRPr sz="110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BB04E7-6B97-4CA8-901C-940A1D32EDC7}" type="datetimeFigureOut">
              <a:rPr lang="ru-RU" smtClean="0"/>
              <a:t>27.02.2015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8EB1D5-067E-4286-B438-05D5D07B49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57294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EC141AC-F09D-45BD-B9B5-7F5BB41346B7}" type="slidenum">
              <a:rPr lang="ru-RU">
                <a:solidFill>
                  <a:prstClr val="black"/>
                </a:solidFill>
              </a:rPr>
              <a:pPr/>
              <a:t>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21506" name="Rectangle 7"/>
          <p:cNvSpPr txBox="1">
            <a:spLocks noGrp="1" noChangeArrowheads="1"/>
          </p:cNvSpPr>
          <p:nvPr/>
        </p:nvSpPr>
        <p:spPr bwMode="auto">
          <a:xfrm>
            <a:off x="3884614" y="8685215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E2791773-2094-4607-991E-D3D0430CAD66}" type="slidenum">
              <a:rPr lang="ru-RU" sz="1200">
                <a:solidFill>
                  <a:prstClr val="black"/>
                </a:solidFill>
              </a:rPr>
              <a:pPr algn="r"/>
              <a:t>14</a:t>
            </a:fld>
            <a:endParaRPr lang="ru-RU" sz="1200">
              <a:solidFill>
                <a:prstClr val="black"/>
              </a:solidFill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1" y="4343401"/>
            <a:ext cx="5029200" cy="411480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\\PSTUDIOTERM\Clients\TNS Global\TNS_002 Templates\4. Design\4. Active\PPT Files\19 Jan Redesign\Reference\Property Images\RGB_MASTER_A0_landscape_01_lefttoright.jpg"/>
          <p:cNvPicPr>
            <a:picLocks noChangeAspect="1" noChangeArrowheads="1"/>
          </p:cNvPicPr>
          <p:nvPr/>
        </p:nvPicPr>
        <p:blipFill>
          <a:blip r:embed="rId2" cstate="print"/>
          <a:srcRect l="2" t="28748" r="43660" b="3511"/>
          <a:stretch>
            <a:fillRect/>
          </a:stretch>
        </p:blipFill>
        <p:spPr bwMode="auto">
          <a:xfrm>
            <a:off x="2390775" y="0"/>
            <a:ext cx="6753225" cy="574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1" y="2057400"/>
            <a:ext cx="5073650" cy="2400300"/>
          </a:xfrm>
        </p:spPr>
        <p:txBody>
          <a:bodyPr tIns="205200"/>
          <a:lstStyle>
            <a:lvl1pPr>
              <a:defRPr sz="32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ndrewA\Desktop\Email ATT\RGB_MASTER_A0_portrait_01_righttoleft.jpg"/>
          <p:cNvPicPr>
            <a:picLocks noChangeAspect="1" noChangeArrowheads="1"/>
          </p:cNvPicPr>
          <p:nvPr/>
        </p:nvPicPr>
        <p:blipFill>
          <a:blip r:embed="rId2" cstate="print"/>
          <a:srcRect t="23637" r="10527" b="3641"/>
          <a:stretch>
            <a:fillRect/>
          </a:stretch>
        </p:blipFill>
        <p:spPr bwMode="auto">
          <a:xfrm>
            <a:off x="3990975" y="0"/>
            <a:ext cx="4970463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790700"/>
            <a:ext cx="5073651" cy="1638299"/>
          </a:xfrm>
        </p:spPr>
        <p:txBody>
          <a:bodyPr tIns="1800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ndrewA\Desktop\Email ATT\RGB_MASTER_A0_portrait_02_righttoleft.jpg"/>
          <p:cNvPicPr>
            <a:picLocks noChangeAspect="1" noChangeArrowheads="1"/>
          </p:cNvPicPr>
          <p:nvPr/>
        </p:nvPicPr>
        <p:blipFill>
          <a:blip r:embed="rId2" cstate="print"/>
          <a:srcRect t="20052" r="19759" b="3525"/>
          <a:stretch>
            <a:fillRect/>
          </a:stretch>
        </p:blipFill>
        <p:spPr bwMode="auto">
          <a:xfrm>
            <a:off x="4633913" y="0"/>
            <a:ext cx="4221162" cy="568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028700"/>
            <a:ext cx="5073650" cy="2400300"/>
          </a:xfrm>
        </p:spPr>
        <p:txBody>
          <a:bodyPr tIns="2052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ndrewA\Desktop\Email ATT\RGB_MASTER_A0_portrait_02_righttoleft.jpg"/>
          <p:cNvPicPr>
            <a:picLocks noChangeAspect="1" noChangeArrowheads="1"/>
          </p:cNvPicPr>
          <p:nvPr/>
        </p:nvPicPr>
        <p:blipFill>
          <a:blip r:embed="rId2" cstate="print"/>
          <a:srcRect t="20052" r="19759" b="3525"/>
          <a:stretch>
            <a:fillRect/>
          </a:stretch>
        </p:blipFill>
        <p:spPr bwMode="auto">
          <a:xfrm>
            <a:off x="4633913" y="0"/>
            <a:ext cx="4221162" cy="568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790700"/>
            <a:ext cx="5073651" cy="1638299"/>
          </a:xfrm>
        </p:spPr>
        <p:txBody>
          <a:bodyPr tIns="1800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ndrewA\Desktop\Email ATT\RGB_MASTER_A0_portrait_03_straight.jpg"/>
          <p:cNvPicPr>
            <a:picLocks noChangeAspect="1" noChangeArrowheads="1"/>
          </p:cNvPicPr>
          <p:nvPr/>
        </p:nvPicPr>
        <p:blipFill>
          <a:blip r:embed="rId2" cstate="print"/>
          <a:srcRect t="22479" r="7985" b="3545"/>
          <a:stretch>
            <a:fillRect/>
          </a:stretch>
        </p:blipFill>
        <p:spPr bwMode="auto">
          <a:xfrm>
            <a:off x="4056063" y="0"/>
            <a:ext cx="5087937" cy="578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028700"/>
            <a:ext cx="5073650" cy="2400300"/>
          </a:xfrm>
        </p:spPr>
        <p:txBody>
          <a:bodyPr tIns="2052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ndrewA\Desktop\Email ATT\RGB_MASTER_A0_portrait_03_straight.jpg"/>
          <p:cNvPicPr>
            <a:picLocks noChangeAspect="1" noChangeArrowheads="1"/>
          </p:cNvPicPr>
          <p:nvPr/>
        </p:nvPicPr>
        <p:blipFill>
          <a:blip r:embed="rId2" cstate="print"/>
          <a:srcRect t="22479" r="7985" b="3545"/>
          <a:stretch>
            <a:fillRect/>
          </a:stretch>
        </p:blipFill>
        <p:spPr bwMode="auto">
          <a:xfrm>
            <a:off x="4056063" y="0"/>
            <a:ext cx="5087937" cy="578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790700"/>
            <a:ext cx="5073651" cy="1638299"/>
          </a:xfrm>
        </p:spPr>
        <p:txBody>
          <a:bodyPr tIns="1800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ndrewA\Desktop\Email ATT\RGB_MASTER_A0_square.jpg"/>
          <p:cNvPicPr>
            <a:picLocks noChangeAspect="1" noChangeArrowheads="1"/>
          </p:cNvPicPr>
          <p:nvPr/>
        </p:nvPicPr>
        <p:blipFill>
          <a:blip r:embed="rId2" cstate="print"/>
          <a:srcRect l="6485" t="24747" r="23618" b="899"/>
          <a:stretch>
            <a:fillRect/>
          </a:stretch>
        </p:blipFill>
        <p:spPr bwMode="auto">
          <a:xfrm>
            <a:off x="2105025" y="0"/>
            <a:ext cx="7038975" cy="568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028700"/>
            <a:ext cx="5073650" cy="2400300"/>
          </a:xfrm>
        </p:spPr>
        <p:txBody>
          <a:bodyPr tIns="2052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ndrewA\Desktop\Email ATT\RGB_MASTER_A0_square.jpg"/>
          <p:cNvPicPr>
            <a:picLocks noChangeAspect="1" noChangeArrowheads="1"/>
          </p:cNvPicPr>
          <p:nvPr/>
        </p:nvPicPr>
        <p:blipFill>
          <a:blip r:embed="rId2" cstate="print"/>
          <a:srcRect l="6485" t="24747" r="23618" b="899"/>
          <a:stretch>
            <a:fillRect/>
          </a:stretch>
        </p:blipFill>
        <p:spPr bwMode="auto">
          <a:xfrm>
            <a:off x="2105025" y="0"/>
            <a:ext cx="7038975" cy="568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790700"/>
            <a:ext cx="5073651" cy="1638299"/>
          </a:xfrm>
        </p:spPr>
        <p:txBody>
          <a:bodyPr tIns="1800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6" name="Picture Placeholder 6"/>
          <p:cNvSpPr>
            <a:spLocks noGrp="1"/>
          </p:cNvSpPr>
          <p:nvPr>
            <p:ph type="pic" sz="quarter" idx="19"/>
          </p:nvPr>
        </p:nvSpPr>
        <p:spPr>
          <a:xfrm>
            <a:off x="285750" y="1285875"/>
            <a:ext cx="8569325" cy="453707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3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AU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fld id="{CA8B223C-13D6-4134-ADFB-2D006F2739A5}" type="slidenum">
              <a:rPr lang="ru-RU" smtClean="0"/>
              <a:t>‹#›</a:t>
            </a:fld>
            <a:endParaRPr lang="ru-RU"/>
          </a:p>
        </p:txBody>
      </p:sp>
      <p:sp>
        <p:nvSpPr>
          <p:cNvPr id="5" name="Footer Placeholder 70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 Titl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6"/>
          <p:cNvSpPr>
            <a:spLocks noGrp="1"/>
          </p:cNvSpPr>
          <p:nvPr>
            <p:ph type="pic" sz="quarter" idx="19"/>
          </p:nvPr>
        </p:nvSpPr>
        <p:spPr>
          <a:xfrm>
            <a:off x="2826327" y="2974846"/>
            <a:ext cx="6028747" cy="2595692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ru-RU" noProof="0" smtClean="0"/>
              <a:t>Вставка рисунка</a:t>
            </a:r>
            <a:endParaRPr lang="en-AU" noProof="0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-1" y="2301945"/>
            <a:ext cx="5073651" cy="1638299"/>
          </a:xfrm>
        </p:spPr>
        <p:txBody>
          <a:bodyPr tIns="1800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52077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fld id="{CA8B223C-13D6-4134-ADFB-2D006F2739A5}" type="slidenum">
              <a:rPr lang="ru-RU" smtClean="0"/>
              <a:t>‹#›</a:t>
            </a:fld>
            <a:endParaRPr lang="ru-RU"/>
          </a:p>
        </p:txBody>
      </p:sp>
      <p:sp>
        <p:nvSpPr>
          <p:cNvPr id="6" name="Footer Placeholder 70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292225" y="5570538"/>
            <a:ext cx="7562850" cy="368300"/>
          </a:xfrm>
          <a:prstGeom prst="rect">
            <a:avLst/>
          </a:prstGeo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CA8B223C-13D6-4134-ADFB-2D006F2739A5}" type="slidenum">
              <a:rPr lang="ru-RU" smtClean="0"/>
              <a:t>‹#›</a:t>
            </a:fld>
            <a:endParaRPr lang="ru-RU"/>
          </a:p>
        </p:txBody>
      </p:sp>
      <p:sp>
        <p:nvSpPr>
          <p:cNvPr id="5" name="Footer Placeholder 70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\\PSTUDIOTERM\Clients\TNS Global\TNS_002 Templates\4. Design\4. Active\PPT Files\19 Jan Redesign\Reference\Property Images\RGB_MASTER_A0_landscape_01_lefttoright.jpg"/>
          <p:cNvPicPr>
            <a:picLocks noChangeAspect="1" noChangeArrowheads="1"/>
          </p:cNvPicPr>
          <p:nvPr/>
        </p:nvPicPr>
        <p:blipFill>
          <a:blip r:embed="rId2" cstate="print"/>
          <a:srcRect l="2" t="28748" r="43660" b="3394"/>
          <a:stretch>
            <a:fillRect/>
          </a:stretch>
        </p:blipFill>
        <p:spPr bwMode="auto">
          <a:xfrm>
            <a:off x="2390775" y="0"/>
            <a:ext cx="6753225" cy="575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790700"/>
            <a:ext cx="5073651" cy="1638299"/>
          </a:xfrm>
        </p:spPr>
        <p:txBody>
          <a:bodyPr tIns="1800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A8B223C-13D6-4134-ADFB-2D006F2739A5}" type="slidenum">
              <a:rPr lang="ru-RU" smtClean="0"/>
              <a:t>‹#›</a:t>
            </a:fld>
            <a:endParaRPr lang="ru-RU"/>
          </a:p>
        </p:txBody>
      </p:sp>
      <p:sp>
        <p:nvSpPr>
          <p:cNvPr id="3" name="Footer Placeholder 7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ouble Object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6317" y="0"/>
            <a:ext cx="9420792" cy="1284288"/>
          </a:xfrm>
        </p:spPr>
        <p:txBody>
          <a:bodyPr/>
          <a:lstStyle>
            <a:lvl1pPr marL="266700" indent="0">
              <a:defRPr sz="18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66700" y="1031839"/>
            <a:ext cx="6769100" cy="491652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1"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6591301" y="1184275"/>
            <a:ext cx="2554316" cy="4386263"/>
          </a:xfrm>
          <a:prstGeom prst="rect">
            <a:avLst/>
          </a:prstGeom>
        </p:spPr>
        <p:txBody>
          <a:bodyPr lIns="237600">
            <a:noAutofit/>
          </a:bodyPr>
          <a:lstStyle>
            <a:lvl1pPr>
              <a:defRPr b="1"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fld id="{CA8B223C-13D6-4134-ADFB-2D006F2739A5}" type="slidenum">
              <a:rPr lang="ru-RU" smtClean="0"/>
              <a:t>‹#›</a:t>
            </a:fld>
            <a:endParaRPr lang="ru-RU"/>
          </a:p>
        </p:txBody>
      </p:sp>
      <p:sp>
        <p:nvSpPr>
          <p:cNvPr id="8" name="Footer Placeholder 70"/>
          <p:cNvSpPr>
            <a:spLocks noGrp="1"/>
          </p:cNvSpPr>
          <p:nvPr>
            <p:ph type="ftr" sz="quarter" idx="19"/>
          </p:nvPr>
        </p:nvSpPr>
        <p:spPr>
          <a:xfrm>
            <a:off x="785813" y="5946775"/>
            <a:ext cx="8069262" cy="377825"/>
          </a:xfrm>
        </p:spPr>
        <p:txBody>
          <a:bodyPr/>
          <a:lstStyle>
            <a:lvl1pPr>
              <a:defRPr lang="en-US" sz="1000" b="0" kern="1200" smtClean="0">
                <a:solidFill>
                  <a:srgbClr val="333333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endParaRPr lang="ru-RU"/>
          </a:p>
        </p:txBody>
      </p:sp>
      <p:sp>
        <p:nvSpPr>
          <p:cNvPr id="9" name="Содержимое 9"/>
          <p:cNvSpPr>
            <a:spLocks noGrp="1"/>
          </p:cNvSpPr>
          <p:nvPr>
            <p:ph sz="quarter" idx="20"/>
          </p:nvPr>
        </p:nvSpPr>
        <p:spPr>
          <a:xfrm>
            <a:off x="180120" y="565150"/>
            <a:ext cx="8954355" cy="431800"/>
          </a:xfrm>
          <a:prstGeom prst="rect">
            <a:avLst/>
          </a:prstGeom>
        </p:spPr>
        <p:txBody>
          <a:bodyPr/>
          <a:lstStyle>
            <a:lvl1pPr marL="0" indent="0" algn="l">
              <a:tabLst/>
              <a:defRPr sz="14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Double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5750" y="0"/>
            <a:ext cx="9429750" cy="1031875"/>
          </a:xfrm>
        </p:spPr>
        <p:txBody>
          <a:bodyPr/>
          <a:lstStyle>
            <a:lvl1pPr marL="266700" indent="0">
              <a:defRPr sz="18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409274" y="1031839"/>
            <a:ext cx="3131840" cy="491652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3514725" y="1031839"/>
            <a:ext cx="5630892" cy="4916524"/>
          </a:xfrm>
          <a:prstGeom prst="rect">
            <a:avLst/>
          </a:prstGeom>
        </p:spPr>
        <p:txBody>
          <a:bodyPr lIns="23760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FA5AE4-D704-4654-811A-D59D20CB9D07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8" name="Footer Placeholder 70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TNS Presentation Title</a:t>
            </a:r>
            <a:endParaRPr lang="en-US" dirty="0"/>
          </a:p>
        </p:txBody>
      </p:sp>
      <p:sp>
        <p:nvSpPr>
          <p:cNvPr id="11" name="Содержимое 9"/>
          <p:cNvSpPr>
            <a:spLocks noGrp="1"/>
          </p:cNvSpPr>
          <p:nvPr>
            <p:ph sz="quarter" idx="20"/>
          </p:nvPr>
        </p:nvSpPr>
        <p:spPr>
          <a:xfrm>
            <a:off x="0" y="393700"/>
            <a:ext cx="9144000" cy="431800"/>
          </a:xfrm>
          <a:prstGeom prst="rect">
            <a:avLst/>
          </a:prstGeom>
        </p:spPr>
        <p:txBody>
          <a:bodyPr/>
          <a:lstStyle>
            <a:lvl1pPr marL="0" indent="0" algn="l">
              <a:tabLst/>
              <a:defRPr sz="14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cxnSp>
        <p:nvCxnSpPr>
          <p:cNvPr id="9" name="Straight Connector 69"/>
          <p:cNvCxnSpPr/>
          <p:nvPr userDrawn="1"/>
        </p:nvCxnSpPr>
        <p:spPr>
          <a:xfrm>
            <a:off x="282575" y="6004525"/>
            <a:ext cx="85725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 descr="\\PSTUDIOTERM\Clients\TNS Global\TNS_002 Templates\4. Design\1. Assets\Logos\TNS_LOGOS\final brand jpgs\TNS_logo_rgb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2575" y="6072188"/>
            <a:ext cx="5048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 userDrawn="1"/>
        </p:nvSpPr>
        <p:spPr>
          <a:xfrm>
            <a:off x="1292225" y="6324600"/>
            <a:ext cx="754063" cy="530225"/>
          </a:xfrm>
          <a:prstGeom prst="rect">
            <a:avLst/>
          </a:prstGeom>
          <a:noFill/>
        </p:spPr>
        <p:txBody>
          <a:bodyPr lIns="0" tIns="0" rIns="0" bIns="266400" anchor="b"/>
          <a:lstStyle/>
          <a:p>
            <a:pPr>
              <a:defRPr/>
            </a:pPr>
            <a:r>
              <a:rPr lang="en-AU" sz="750" b="0" dirty="0">
                <a:solidFill>
                  <a:srgbClr val="333333"/>
                </a:solidFill>
                <a:latin typeface="+mn-lt"/>
              </a:rPr>
              <a:t>©TNS </a:t>
            </a:r>
            <a:r>
              <a:rPr lang="en-AU" sz="750" b="0" dirty="0" smtClean="0">
                <a:solidFill>
                  <a:srgbClr val="333333"/>
                </a:solidFill>
                <a:latin typeface="+mn-lt"/>
              </a:rPr>
              <a:t>2015</a:t>
            </a:r>
            <a:endParaRPr lang="en-AU" sz="750" b="0" dirty="0">
              <a:solidFill>
                <a:srgbClr val="333333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3672077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Single Obje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5750" y="0"/>
            <a:ext cx="9429750" cy="1031875"/>
          </a:xfrm>
        </p:spPr>
        <p:txBody>
          <a:bodyPr/>
          <a:lstStyle>
            <a:lvl1pPr marL="266700" indent="0">
              <a:defRPr sz="1800"/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033671"/>
            <a:ext cx="7593496" cy="4905168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8902EC-E81F-4E4C-90CF-51A3A730FADD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6" name="Footer Placeholder 70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 sz="1000"/>
            </a:lvl1pPr>
          </a:lstStyle>
          <a:p>
            <a:pPr>
              <a:defRPr/>
            </a:pPr>
            <a:r>
              <a:rPr lang="en-US" smtClean="0"/>
              <a:t>TNS Presentation Title</a:t>
            </a:r>
            <a:endParaRPr lang="en-US" dirty="0"/>
          </a:p>
        </p:txBody>
      </p:sp>
      <p:sp>
        <p:nvSpPr>
          <p:cNvPr id="8" name="Содержимое 9"/>
          <p:cNvSpPr>
            <a:spLocks noGrp="1"/>
          </p:cNvSpPr>
          <p:nvPr>
            <p:ph sz="quarter" idx="20"/>
          </p:nvPr>
        </p:nvSpPr>
        <p:spPr>
          <a:xfrm>
            <a:off x="0" y="393700"/>
            <a:ext cx="9144000" cy="431800"/>
          </a:xfrm>
          <a:prstGeom prst="rect">
            <a:avLst/>
          </a:prstGeom>
        </p:spPr>
        <p:txBody>
          <a:bodyPr/>
          <a:lstStyle>
            <a:lvl1pPr marL="0" indent="0" algn="l">
              <a:tabLst/>
              <a:defRPr sz="14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21"/>
          </p:nvPr>
        </p:nvSpPr>
        <p:spPr>
          <a:xfrm>
            <a:off x="6798365" y="1133061"/>
            <a:ext cx="2067338" cy="4691270"/>
          </a:xfrm>
          <a:prstGeom prst="rect">
            <a:avLst/>
          </a:prstGeom>
          <a:ln w="12700">
            <a:solidFill>
              <a:schemeClr val="accent5"/>
            </a:solidFill>
            <a:prstDash val="sysDot"/>
          </a:ln>
        </p:spPr>
        <p:txBody>
          <a:bodyPr anchor="t"/>
          <a:lstStyle>
            <a:lvl1pPr marL="0" indent="0" algn="ctr">
              <a:defRPr sz="1800"/>
            </a:lvl1pPr>
            <a:lvl2pPr marL="0" indent="0" algn="ctr">
              <a:defRPr sz="1800"/>
            </a:lvl2pPr>
            <a:lvl3pPr algn="ctr">
              <a:defRPr sz="1800"/>
            </a:lvl3pPr>
            <a:lvl4pPr algn="ctr">
              <a:defRPr sz="1800"/>
            </a:lvl4pPr>
            <a:lvl5pPr algn="ctr">
              <a:defRPr sz="1800"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pic>
        <p:nvPicPr>
          <p:cNvPr id="9" name="Picture 2" descr="\\PSTUDIOTERM\Clients\TNS Global\TNS_002 Templates\4. Design\1. Assets\Logos\TNS_LOGOS\final brand jpgs\TNS_logo_rgb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2575" y="6072188"/>
            <a:ext cx="5048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 userDrawn="1"/>
        </p:nvSpPr>
        <p:spPr>
          <a:xfrm>
            <a:off x="1292225" y="6324600"/>
            <a:ext cx="754063" cy="530225"/>
          </a:xfrm>
          <a:prstGeom prst="rect">
            <a:avLst/>
          </a:prstGeom>
          <a:noFill/>
        </p:spPr>
        <p:txBody>
          <a:bodyPr lIns="0" tIns="0" rIns="0" bIns="266400" anchor="b"/>
          <a:lstStyle/>
          <a:p>
            <a:pPr>
              <a:defRPr/>
            </a:pPr>
            <a:r>
              <a:rPr lang="en-AU" sz="750" b="0" dirty="0">
                <a:solidFill>
                  <a:srgbClr val="333333"/>
                </a:solidFill>
                <a:latin typeface="+mn-lt"/>
              </a:rPr>
              <a:t>©TNS </a:t>
            </a:r>
            <a:r>
              <a:rPr lang="en-AU" sz="750" b="0" dirty="0" smtClean="0">
                <a:solidFill>
                  <a:srgbClr val="333333"/>
                </a:solidFill>
                <a:latin typeface="+mn-lt"/>
              </a:rPr>
              <a:t>2015</a:t>
            </a:r>
            <a:endParaRPr lang="en-AU" sz="750" b="0" dirty="0">
              <a:solidFill>
                <a:srgbClr val="333333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8531243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Double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6317" y="0"/>
            <a:ext cx="9430317" cy="1284288"/>
          </a:xfrm>
        </p:spPr>
        <p:txBody>
          <a:bodyPr/>
          <a:lstStyle>
            <a:lvl1pPr marL="266700" indent="0">
              <a:defRPr sz="18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85750" y="1031839"/>
            <a:ext cx="4286250" cy="491652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4572000" y="1031839"/>
            <a:ext cx="4283075" cy="4916524"/>
          </a:xfrm>
          <a:prstGeom prst="rect">
            <a:avLst/>
          </a:prstGeom>
        </p:spPr>
        <p:txBody>
          <a:bodyPr lIns="23760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FA5AE4-D704-4654-811A-D59D20CB9D07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8" name="Footer Placeholder 70"/>
          <p:cNvSpPr>
            <a:spLocks noGrp="1"/>
          </p:cNvSpPr>
          <p:nvPr>
            <p:ph type="ftr" sz="quarter" idx="19"/>
          </p:nvPr>
        </p:nvSpPr>
        <p:spPr>
          <a:xfrm>
            <a:off x="785813" y="5946775"/>
            <a:ext cx="8069262" cy="377825"/>
          </a:xfrm>
        </p:spPr>
        <p:txBody>
          <a:bodyPr/>
          <a:lstStyle>
            <a:lvl1pPr marL="0" indent="0"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/>
              <a:t>TNS Presentation Title</a:t>
            </a:r>
            <a:endParaRPr lang="en-US" dirty="0"/>
          </a:p>
        </p:txBody>
      </p:sp>
      <p:sp>
        <p:nvSpPr>
          <p:cNvPr id="11" name="Содержимое 9"/>
          <p:cNvSpPr>
            <a:spLocks noGrp="1"/>
          </p:cNvSpPr>
          <p:nvPr>
            <p:ph sz="quarter" idx="20"/>
          </p:nvPr>
        </p:nvSpPr>
        <p:spPr>
          <a:xfrm>
            <a:off x="-15871" y="378973"/>
            <a:ext cx="9159871" cy="431800"/>
          </a:xfrm>
          <a:prstGeom prst="rect">
            <a:avLst/>
          </a:prstGeom>
        </p:spPr>
        <p:txBody>
          <a:bodyPr/>
          <a:lstStyle>
            <a:lvl1pPr marL="0" indent="0" algn="l">
              <a:tabLst/>
              <a:defRPr sz="16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21"/>
          </p:nvPr>
        </p:nvSpPr>
        <p:spPr>
          <a:xfrm>
            <a:off x="4853705" y="1091879"/>
            <a:ext cx="1639448" cy="4916524"/>
          </a:xfrm>
          <a:prstGeom prst="rect">
            <a:avLst/>
          </a:prstGeom>
        </p:spPr>
        <p:txBody>
          <a:bodyPr lIns="23760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cxnSp>
        <p:nvCxnSpPr>
          <p:cNvPr id="10" name="Straight Connector 69"/>
          <p:cNvCxnSpPr/>
          <p:nvPr userDrawn="1"/>
        </p:nvCxnSpPr>
        <p:spPr>
          <a:xfrm>
            <a:off x="282575" y="6004525"/>
            <a:ext cx="85725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2" descr="\\PSTUDIOTERM\Clients\TNS Global\TNS_002 Templates\4. Design\1. Assets\Logos\TNS_LOGOS\final brand jpgs\TNS_logo_rgb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2575" y="6072188"/>
            <a:ext cx="5048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 userDrawn="1"/>
        </p:nvSpPr>
        <p:spPr>
          <a:xfrm>
            <a:off x="1292225" y="6324600"/>
            <a:ext cx="754063" cy="530225"/>
          </a:xfrm>
          <a:prstGeom prst="rect">
            <a:avLst/>
          </a:prstGeom>
          <a:noFill/>
        </p:spPr>
        <p:txBody>
          <a:bodyPr lIns="0" tIns="0" rIns="0" bIns="266400" anchor="b"/>
          <a:lstStyle/>
          <a:p>
            <a:pPr>
              <a:defRPr/>
            </a:pPr>
            <a:r>
              <a:rPr lang="en-AU" sz="750" b="0" dirty="0">
                <a:solidFill>
                  <a:srgbClr val="333333"/>
                </a:solidFill>
                <a:latin typeface="+mn-lt"/>
              </a:rPr>
              <a:t>©TNS </a:t>
            </a:r>
            <a:r>
              <a:rPr lang="en-AU" sz="750" b="0" dirty="0" smtClean="0">
                <a:solidFill>
                  <a:srgbClr val="333333"/>
                </a:solidFill>
                <a:latin typeface="+mn-lt"/>
              </a:rPr>
              <a:t>2015</a:t>
            </a:r>
            <a:endParaRPr lang="en-AU" sz="750" b="0" dirty="0">
              <a:solidFill>
                <a:srgbClr val="333333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1004079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Single Obje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6317" y="0"/>
            <a:ext cx="8855075" cy="1284288"/>
          </a:xfrm>
        </p:spPr>
        <p:txBody>
          <a:bodyPr/>
          <a:lstStyle>
            <a:lvl1pPr marL="266700" indent="0" algn="l" rtl="0" eaLnBrk="0" fontAlgn="base" hangingPunct="0">
              <a:spcBef>
                <a:spcPct val="0"/>
              </a:spcBef>
              <a:spcAft>
                <a:spcPct val="0"/>
              </a:spcAft>
              <a:defRPr lang="en-AU" sz="2400" kern="1200" dirty="0">
                <a:solidFill>
                  <a:srgbClr val="333333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85750" y="1031839"/>
            <a:ext cx="8569325" cy="4906999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400" b="0"/>
            </a:lvl1pPr>
            <a:lvl2pPr>
              <a:defRPr sz="1400" b="0"/>
            </a:lvl2pPr>
            <a:lvl3pPr>
              <a:defRPr sz="1400" b="0"/>
            </a:lvl3pPr>
            <a:lvl4pPr>
              <a:defRPr sz="1400" b="0"/>
            </a:lvl4pPr>
            <a:lvl5pPr>
              <a:defRPr sz="1400" b="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8902EC-E81F-4E4C-90CF-51A3A730FADD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6" name="Footer Placeholder 70"/>
          <p:cNvSpPr>
            <a:spLocks noGrp="1"/>
          </p:cNvSpPr>
          <p:nvPr>
            <p:ph type="ftr" sz="quarter" idx="18"/>
          </p:nvPr>
        </p:nvSpPr>
        <p:spPr>
          <a:xfrm>
            <a:off x="785813" y="5946775"/>
            <a:ext cx="8069262" cy="377825"/>
          </a:xfrm>
        </p:spPr>
        <p:txBody>
          <a:bodyPr/>
          <a:lstStyle>
            <a:lvl1pPr marL="0" indent="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lang="en-US" sz="1000" b="0" kern="1200" smtClean="0">
                <a:solidFill>
                  <a:srgbClr val="333333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dirty="0"/>
              <a:t>TNS Presentation Title</a:t>
            </a:r>
          </a:p>
        </p:txBody>
      </p:sp>
      <p:sp>
        <p:nvSpPr>
          <p:cNvPr id="8" name="Содержимое 9"/>
          <p:cNvSpPr>
            <a:spLocks noGrp="1"/>
          </p:cNvSpPr>
          <p:nvPr>
            <p:ph sz="quarter" idx="20"/>
          </p:nvPr>
        </p:nvSpPr>
        <p:spPr>
          <a:xfrm>
            <a:off x="184154" y="559948"/>
            <a:ext cx="8569325" cy="431800"/>
          </a:xfrm>
          <a:prstGeom prst="rect">
            <a:avLst/>
          </a:prstGeom>
        </p:spPr>
        <p:txBody>
          <a:bodyPr/>
          <a:lstStyle>
            <a:lvl1pPr marL="0" indent="0" algn="l">
              <a:tabLst/>
              <a:defRPr sz="16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pic>
        <p:nvPicPr>
          <p:cNvPr id="9" name="Picture 2" descr="\\PSTUDIOTERM\Clients\TNS Global\TNS_002 Templates\4. Design\1. Assets\Logos\TNS_LOGOS\final brand jpgs\TNS_logo_rgb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2575" y="6072188"/>
            <a:ext cx="5048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 userDrawn="1"/>
        </p:nvSpPr>
        <p:spPr>
          <a:xfrm>
            <a:off x="1292225" y="6324600"/>
            <a:ext cx="754063" cy="530225"/>
          </a:xfrm>
          <a:prstGeom prst="rect">
            <a:avLst/>
          </a:prstGeom>
          <a:noFill/>
        </p:spPr>
        <p:txBody>
          <a:bodyPr lIns="0" tIns="0" rIns="0" bIns="266400" anchor="b"/>
          <a:lstStyle/>
          <a:p>
            <a:pPr>
              <a:defRPr/>
            </a:pPr>
            <a:r>
              <a:rPr lang="en-AU" sz="750" b="0" dirty="0">
                <a:solidFill>
                  <a:srgbClr val="333333"/>
                </a:solidFill>
                <a:latin typeface="+mn-lt"/>
              </a:rPr>
              <a:t>©TNS </a:t>
            </a:r>
            <a:r>
              <a:rPr lang="en-AU" sz="750" b="0" dirty="0" smtClean="0">
                <a:solidFill>
                  <a:srgbClr val="333333"/>
                </a:solidFill>
                <a:latin typeface="+mn-lt"/>
              </a:rPr>
              <a:t>2015</a:t>
            </a:r>
            <a:endParaRPr lang="en-AU" sz="750" b="0" dirty="0">
              <a:solidFill>
                <a:srgbClr val="333333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9264821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Object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0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031839"/>
            <a:ext cx="9144000" cy="4906999"/>
          </a:xfrm>
        </p:spPr>
        <p:txBody>
          <a:bodyPr>
            <a:noAutofit/>
          </a:bodyPr>
          <a:lstStyle>
            <a:lvl1pPr>
              <a:defRPr b="1"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E3E6FC-0516-49C0-B703-BED55FB3EFCF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6" name="Footer Placeholder 70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TNS Presentation Title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Object + title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790700"/>
            <a:ext cx="9144000" cy="4148138"/>
          </a:xfrm>
        </p:spPr>
        <p:txBody>
          <a:bodyPr tIns="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0" y="1031839"/>
            <a:ext cx="8855074" cy="75886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A8754D-521C-45D5-B27D-B07EF56EA711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9" name="Footer Placeholder 70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Object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266700" indent="0">
              <a:defRPr/>
            </a:lvl1pPr>
          </a:lstStyle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66700" y="1031839"/>
            <a:ext cx="6769100" cy="4916524"/>
          </a:xfr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6591301" y="1184275"/>
            <a:ext cx="2554316" cy="4386263"/>
          </a:xfrm>
        </p:spPr>
        <p:txBody>
          <a:bodyPr lIns="23760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87B03D-84F1-4287-A190-069120A1AFC8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8" name="Footer Placeholder 70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  <p:sp>
        <p:nvSpPr>
          <p:cNvPr id="9" name="Содержимое 9"/>
          <p:cNvSpPr>
            <a:spLocks noGrp="1"/>
          </p:cNvSpPr>
          <p:nvPr>
            <p:ph sz="quarter" idx="20"/>
          </p:nvPr>
        </p:nvSpPr>
        <p:spPr>
          <a:xfrm>
            <a:off x="285750" y="393700"/>
            <a:ext cx="8569325" cy="431800"/>
          </a:xfrm>
        </p:spPr>
        <p:txBody>
          <a:bodyPr/>
          <a:lstStyle>
            <a:lvl1pPr marL="0" indent="0" algn="l">
              <a:tabLst/>
              <a:defRPr sz="16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Object+ title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790699"/>
            <a:ext cx="4572000" cy="4157663"/>
          </a:xfrm>
        </p:spPr>
        <p:txBody>
          <a:bodyPr tIns="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4573617" y="1790699"/>
            <a:ext cx="4572000" cy="4157663"/>
          </a:xfrm>
        </p:spPr>
        <p:txBody>
          <a:bodyPr lIns="237600" tIns="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0" y="1031839"/>
            <a:ext cx="4572000" cy="758861"/>
          </a:xfrm>
        </p:spPr>
        <p:txBody>
          <a:bodyPr/>
          <a:lstStyle>
            <a:lvl1pPr>
              <a:defRPr sz="12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73616" y="1031839"/>
            <a:ext cx="4570383" cy="758861"/>
          </a:xfrm>
        </p:spPr>
        <p:txBody>
          <a:bodyPr lIns="237600"/>
          <a:lstStyle>
            <a:lvl1pPr>
              <a:defRPr sz="12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BBBBC8-29B6-418E-ABB2-5A557B607DD7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9" name="Footer Placeholder 70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ndrewA\Desktop\Email ATT\RGB_MASTER_A0_landscape_02_lefttoright.jpg"/>
          <p:cNvPicPr>
            <a:picLocks noChangeAspect="1" noChangeArrowheads="1"/>
          </p:cNvPicPr>
          <p:nvPr/>
        </p:nvPicPr>
        <p:blipFill>
          <a:blip r:embed="rId2" cstate="print"/>
          <a:srcRect t="18675" r="37677" b="-2"/>
          <a:stretch>
            <a:fillRect/>
          </a:stretch>
        </p:blipFill>
        <p:spPr bwMode="auto">
          <a:xfrm>
            <a:off x="2835275" y="0"/>
            <a:ext cx="6308725" cy="582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028700"/>
            <a:ext cx="5073650" cy="2400300"/>
          </a:xfrm>
        </p:spPr>
        <p:txBody>
          <a:bodyPr tIns="2052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iple Object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2800351" y="1033230"/>
            <a:ext cx="3028950" cy="4916524"/>
          </a:xfrm>
        </p:spPr>
        <p:txBody>
          <a:bodyPr lIns="24840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5578679" y="1036005"/>
            <a:ext cx="3020015" cy="4912358"/>
          </a:xfrm>
        </p:spPr>
        <p:txBody>
          <a:bodyPr lIns="24840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031839"/>
            <a:ext cx="3055620" cy="4916524"/>
          </a:xfr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8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74C5C8-AF10-4306-8322-795F2B5CA83B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11" name="Footer Placeholder 70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iple Object + Title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2800351" y="1788564"/>
            <a:ext cx="3028950" cy="4161189"/>
          </a:xfrm>
        </p:spPr>
        <p:txBody>
          <a:bodyPr lIns="248400" tIns="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5578679" y="1790699"/>
            <a:ext cx="3020015" cy="4157663"/>
          </a:xfrm>
        </p:spPr>
        <p:txBody>
          <a:bodyPr lIns="248400" tIns="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787173"/>
            <a:ext cx="3055620" cy="4161189"/>
          </a:xfrm>
        </p:spPr>
        <p:txBody>
          <a:bodyPr tIns="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0" y="1031839"/>
            <a:ext cx="2800350" cy="758861"/>
          </a:xfrm>
        </p:spPr>
        <p:txBody>
          <a:bodyPr/>
          <a:lstStyle>
            <a:lvl1pPr>
              <a:defRPr sz="12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8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2797065" y="1031839"/>
            <a:ext cx="2788395" cy="758861"/>
          </a:xfrm>
        </p:spPr>
        <p:txBody>
          <a:bodyPr lIns="252000"/>
          <a:lstStyle>
            <a:lvl1pPr>
              <a:defRPr sz="12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21"/>
          </p:nvPr>
        </p:nvSpPr>
        <p:spPr>
          <a:xfrm>
            <a:off x="5578365" y="1039459"/>
            <a:ext cx="2788395" cy="758861"/>
          </a:xfrm>
        </p:spPr>
        <p:txBody>
          <a:bodyPr lIns="252000"/>
          <a:lstStyle>
            <a:lvl1pPr>
              <a:defRPr sz="12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Slide Number Placeholder 3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099136-CFE6-43DB-A506-36FCEA36C99B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15" name="Footer Placeholder 70"/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BFED35-96D8-4DE9-9974-4D21C1386224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5" name="Footer Placeholder 70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Obje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5750" y="0"/>
            <a:ext cx="9429750" cy="1031875"/>
          </a:xfrm>
        </p:spPr>
        <p:txBody>
          <a:bodyPr/>
          <a:lstStyle>
            <a:lvl1pPr marL="266700" indent="0">
              <a:defRPr sz="1800"/>
            </a:lvl1pPr>
          </a:lstStyle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033671"/>
            <a:ext cx="7593496" cy="4905168"/>
          </a:xfr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8902EC-E81F-4E4C-90CF-51A3A730FADD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6" name="Footer Placeholder 70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 sz="1000"/>
            </a:lvl1pPr>
          </a:lstStyle>
          <a:p>
            <a:pPr>
              <a:defRPr/>
            </a:pPr>
            <a:r>
              <a:rPr lang="en-US" smtClean="0"/>
              <a:t>TNS Presentation Title</a:t>
            </a:r>
            <a:endParaRPr lang="en-US" dirty="0"/>
          </a:p>
        </p:txBody>
      </p:sp>
      <p:sp>
        <p:nvSpPr>
          <p:cNvPr id="8" name="Содержимое 9"/>
          <p:cNvSpPr>
            <a:spLocks noGrp="1"/>
          </p:cNvSpPr>
          <p:nvPr>
            <p:ph sz="quarter" idx="20"/>
          </p:nvPr>
        </p:nvSpPr>
        <p:spPr>
          <a:xfrm>
            <a:off x="0" y="393700"/>
            <a:ext cx="9144000" cy="431800"/>
          </a:xfrm>
        </p:spPr>
        <p:txBody>
          <a:bodyPr/>
          <a:lstStyle>
            <a:lvl1pPr marL="0" indent="0" algn="l">
              <a:tabLst/>
              <a:defRPr sz="14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21"/>
          </p:nvPr>
        </p:nvSpPr>
        <p:spPr>
          <a:xfrm>
            <a:off x="6798365" y="1133061"/>
            <a:ext cx="2067338" cy="4691270"/>
          </a:xfrm>
          <a:ln w="12700">
            <a:solidFill>
              <a:schemeClr val="accent5"/>
            </a:solidFill>
            <a:prstDash val="sysDot"/>
          </a:ln>
        </p:spPr>
        <p:txBody>
          <a:bodyPr anchor="t"/>
          <a:lstStyle>
            <a:lvl1pPr marL="0" indent="0" algn="ctr">
              <a:defRPr sz="1800"/>
            </a:lvl1pPr>
            <a:lvl2pPr marL="0" indent="0" algn="ctr">
              <a:defRPr sz="1800"/>
            </a:lvl2pPr>
            <a:lvl3pPr algn="ctr">
              <a:defRPr sz="1800"/>
            </a:lvl3pPr>
            <a:lvl4pPr algn="ctr">
              <a:defRPr sz="1800"/>
            </a:lvl4pPr>
            <a:lvl5pPr algn="ctr"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Object +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790700"/>
            <a:ext cx="9144000" cy="4148138"/>
          </a:xfrm>
        </p:spPr>
        <p:txBody>
          <a:bodyPr tIns="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0" y="1031839"/>
            <a:ext cx="8855074" cy="75886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1D5CD0-7B07-4FEF-871A-AA64AE6ADE6F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9" name="Footer Placeholder 70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dirty="0"/>
              <a:t>TNS Presentation Title</a:t>
            </a: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5750" y="0"/>
            <a:ext cx="9429750" cy="1031875"/>
          </a:xfrm>
        </p:spPr>
        <p:txBody>
          <a:bodyPr/>
          <a:lstStyle>
            <a:lvl1pPr marL="266700" indent="0">
              <a:defRPr sz="18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409274" y="1031839"/>
            <a:ext cx="3131840" cy="4916524"/>
          </a:xfr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3514725" y="1031839"/>
            <a:ext cx="5630892" cy="4916524"/>
          </a:xfrm>
        </p:spPr>
        <p:txBody>
          <a:bodyPr lIns="23760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FA5AE4-D704-4654-811A-D59D20CB9D07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8" name="Footer Placeholder 70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TNS Presentation Title</a:t>
            </a:r>
            <a:endParaRPr lang="en-US" dirty="0"/>
          </a:p>
        </p:txBody>
      </p:sp>
      <p:sp>
        <p:nvSpPr>
          <p:cNvPr id="11" name="Содержимое 9"/>
          <p:cNvSpPr>
            <a:spLocks noGrp="1"/>
          </p:cNvSpPr>
          <p:nvPr>
            <p:ph sz="quarter" idx="20"/>
          </p:nvPr>
        </p:nvSpPr>
        <p:spPr>
          <a:xfrm>
            <a:off x="0" y="393700"/>
            <a:ext cx="9144000" cy="431800"/>
          </a:xfrm>
        </p:spPr>
        <p:txBody>
          <a:bodyPr/>
          <a:lstStyle>
            <a:lvl1pPr marL="0" indent="0" algn="l">
              <a:tabLst/>
              <a:defRPr sz="14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9" name="Straight Connector 69"/>
          <p:cNvCxnSpPr/>
          <p:nvPr userDrawn="1"/>
        </p:nvCxnSpPr>
        <p:spPr>
          <a:xfrm>
            <a:off x="282575" y="6004525"/>
            <a:ext cx="85725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Object +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790699"/>
            <a:ext cx="4572000" cy="4157663"/>
          </a:xfrm>
        </p:spPr>
        <p:txBody>
          <a:bodyPr tIns="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4573617" y="1790699"/>
            <a:ext cx="4572000" cy="4157663"/>
          </a:xfrm>
        </p:spPr>
        <p:txBody>
          <a:bodyPr lIns="237600" tIns="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0" y="1031839"/>
            <a:ext cx="4572000" cy="758861"/>
          </a:xfrm>
        </p:spPr>
        <p:txBody>
          <a:bodyPr/>
          <a:lstStyle>
            <a:lvl1pPr>
              <a:defRPr sz="12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73616" y="1031839"/>
            <a:ext cx="4570383" cy="758861"/>
          </a:xfrm>
        </p:spPr>
        <p:txBody>
          <a:bodyPr lIns="237600"/>
          <a:lstStyle>
            <a:lvl1pPr>
              <a:defRPr sz="12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25761D-0EBE-405F-B417-E3A08BA66961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9" name="Footer Placeholder 70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iple Obje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2800351" y="1033230"/>
            <a:ext cx="3028950" cy="4916524"/>
          </a:xfrm>
        </p:spPr>
        <p:txBody>
          <a:bodyPr lIns="24840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5578679" y="1036005"/>
            <a:ext cx="3020015" cy="4912358"/>
          </a:xfrm>
        </p:spPr>
        <p:txBody>
          <a:bodyPr lIns="24840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031839"/>
            <a:ext cx="3055620" cy="4916524"/>
          </a:xfr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8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E95595-F3C0-4764-A0BD-2470B4485B7D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11" name="Footer Placeholder 70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iple Object + Tit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2800351" y="1788563"/>
            <a:ext cx="3028950" cy="4161189"/>
          </a:xfrm>
        </p:spPr>
        <p:txBody>
          <a:bodyPr lIns="248400" tIns="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5578679" y="1790699"/>
            <a:ext cx="3020015" cy="4157663"/>
          </a:xfrm>
        </p:spPr>
        <p:txBody>
          <a:bodyPr lIns="248400" tIns="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787172"/>
            <a:ext cx="3055620" cy="4161189"/>
          </a:xfrm>
        </p:spPr>
        <p:txBody>
          <a:bodyPr tIns="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0" y="1031839"/>
            <a:ext cx="2800350" cy="758861"/>
          </a:xfrm>
        </p:spPr>
        <p:txBody>
          <a:bodyPr/>
          <a:lstStyle>
            <a:lvl1pPr>
              <a:defRPr sz="12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8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2797065" y="1031839"/>
            <a:ext cx="2788395" cy="758861"/>
          </a:xfrm>
        </p:spPr>
        <p:txBody>
          <a:bodyPr lIns="252000"/>
          <a:lstStyle>
            <a:lvl1pPr>
              <a:defRPr sz="12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21"/>
          </p:nvPr>
        </p:nvSpPr>
        <p:spPr>
          <a:xfrm>
            <a:off x="5578365" y="1039459"/>
            <a:ext cx="2788395" cy="758861"/>
          </a:xfrm>
        </p:spPr>
        <p:txBody>
          <a:bodyPr lIns="252000"/>
          <a:lstStyle>
            <a:lvl1pPr>
              <a:defRPr sz="12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Slide Number Placeholder 3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8D189F-4208-48C9-8FDA-C1E9E0EFF0DC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15" name="Footer Placeholder 70"/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EDB8E6-9B64-4ABF-91AB-2943C8F34560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5" name="Footer Placeholder 70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ndrewA\Desktop\Email ATT\RGB_MASTER_A0_landscape_02_lefttoright.jpg"/>
          <p:cNvPicPr>
            <a:picLocks noChangeAspect="1" noChangeArrowheads="1"/>
          </p:cNvPicPr>
          <p:nvPr/>
        </p:nvPicPr>
        <p:blipFill>
          <a:blip r:embed="rId2" cstate="print"/>
          <a:srcRect t="18675" r="37677" b="-2"/>
          <a:stretch>
            <a:fillRect/>
          </a:stretch>
        </p:blipFill>
        <p:spPr bwMode="auto">
          <a:xfrm>
            <a:off x="2835275" y="0"/>
            <a:ext cx="6308725" cy="582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790700"/>
            <a:ext cx="5073651" cy="1638299"/>
          </a:xfrm>
        </p:spPr>
        <p:txBody>
          <a:bodyPr tIns="1800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3"/>
          <p:cNvSpPr>
            <a:spLocks noChangeShapeType="1"/>
          </p:cNvSpPr>
          <p:nvPr userDrawn="1"/>
        </p:nvSpPr>
        <p:spPr bwMode="auto">
          <a:xfrm>
            <a:off x="539750" y="6092825"/>
            <a:ext cx="8112125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0863" y="1611314"/>
            <a:ext cx="7148159" cy="2949397"/>
          </a:xfrm>
        </p:spPr>
        <p:txBody>
          <a:bodyPr/>
          <a:lstStyle>
            <a:lvl1pPr>
              <a:defRPr>
                <a:solidFill>
                  <a:srgbClr val="4C4C4C"/>
                </a:solidFill>
              </a:defRPr>
            </a:lvl1pPr>
            <a:lvl2pPr>
              <a:defRPr>
                <a:solidFill>
                  <a:srgbClr val="4C4C4C"/>
                </a:solidFill>
              </a:defRPr>
            </a:lvl2pPr>
            <a:lvl3pPr>
              <a:defRPr>
                <a:solidFill>
                  <a:srgbClr val="4C4C4C"/>
                </a:solidFill>
              </a:defRPr>
            </a:lvl3pPr>
            <a:lvl4pPr>
              <a:defRPr>
                <a:solidFill>
                  <a:srgbClr val="4C4C4C"/>
                </a:solidFill>
              </a:defRPr>
            </a:lvl4pPr>
            <a:lvl5pPr>
              <a:defRPr>
                <a:solidFill>
                  <a:srgbClr val="4C4C4C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GB" dirty="0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531813" y="352425"/>
            <a:ext cx="8113712" cy="949327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 sz="1800" b="0">
                <a:solidFill>
                  <a:srgbClr val="4C4C4C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GB" dirty="0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6"/>
          <p:cNvCxnSpPr/>
          <p:nvPr userDrawn="1"/>
        </p:nvCxnSpPr>
        <p:spPr>
          <a:xfrm>
            <a:off x="282575" y="5946775"/>
            <a:ext cx="85725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2" descr="\\PSTUDIOTERM\Clients\TNS Global\TNS_002 Templates\4. Design\1. Assets\Logos\TNS_LOGOS\final brand jpgs\TNS_logo_rgb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2575" y="6072188"/>
            <a:ext cx="5048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389836" y="190122"/>
            <a:ext cx="8248649" cy="569004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GB" dirty="0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ndrewA\Desktop\Email ATT\RGB_MASTER_A0_portrait_01_righttoleft.jpg"/>
          <p:cNvPicPr>
            <a:picLocks noChangeAspect="1" noChangeArrowheads="1"/>
          </p:cNvPicPr>
          <p:nvPr userDrawn="1"/>
        </p:nvPicPr>
        <p:blipFill>
          <a:blip r:embed="rId2" cstate="print"/>
          <a:srcRect t="23637" r="10527" b="3641"/>
          <a:stretch>
            <a:fillRect/>
          </a:stretch>
        </p:blipFill>
        <p:spPr bwMode="auto">
          <a:xfrm>
            <a:off x="3990975" y="0"/>
            <a:ext cx="4970463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028700"/>
            <a:ext cx="5073650" cy="2400300"/>
          </a:xfrm>
        </p:spPr>
        <p:txBody>
          <a:bodyPr tIns="2052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dirty="0"/>
              <a:t>TNS Presentation Title</a:t>
            </a: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Object - NO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" y="1"/>
            <a:ext cx="9145617" cy="1410339"/>
          </a:xfrm>
          <a:prstGeom prst="rect">
            <a:avLst/>
          </a:prstGeom>
        </p:spPr>
        <p:txBody>
          <a:bodyPr tIns="241200" rtlCol="0">
            <a:noAutofit/>
          </a:bodyPr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>
          <a:xfrm>
            <a:off x="0" y="1077808"/>
            <a:ext cx="8851901" cy="4540673"/>
          </a:xfrm>
        </p:spPr>
        <p:txBody>
          <a:bodyPr tIns="0">
            <a:no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293813" y="5109633"/>
            <a:ext cx="7558086" cy="338667"/>
          </a:xfrm>
        </p:spPr>
        <p:txBody>
          <a:bodyPr lIns="0" tIns="0" rIns="0" anchor="b">
            <a:noAutofit/>
          </a:bodyPr>
          <a:lstStyle>
            <a:lvl1pPr>
              <a:defRPr sz="6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Click to insert presentation title…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AC9FF8-0F91-410D-B29D-44A68E53484C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 с рисун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Текст 14"/>
          <p:cNvSpPr>
            <a:spLocks noGrp="1"/>
          </p:cNvSpPr>
          <p:nvPr>
            <p:ph type="body" sz="quarter" idx="14"/>
          </p:nvPr>
        </p:nvSpPr>
        <p:spPr>
          <a:xfrm>
            <a:off x="280988" y="1556793"/>
            <a:ext cx="8559800" cy="488845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94936" y="6445747"/>
            <a:ext cx="2133600" cy="365125"/>
          </a:xfrm>
          <a:prstGeom prst="rect">
            <a:avLst/>
          </a:prstGeom>
        </p:spPr>
        <p:txBody>
          <a:bodyPr/>
          <a:lstStyle/>
          <a:p>
            <a:fld id="{A57247E1-4DB5-40D3-85A7-2EE213F552AD}" type="datetime1">
              <a:rPr lang="ru-RU" smtClean="0"/>
              <a:pPr/>
              <a:t>27.02.2015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3586" y="6445747"/>
            <a:ext cx="6124902" cy="365125"/>
          </a:xfrm>
        </p:spPr>
        <p:txBody>
          <a:bodyPr/>
          <a:lstStyle>
            <a:lvl1pPr>
              <a:defRPr sz="10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06459" y="-147198"/>
            <a:ext cx="630621" cy="359760"/>
          </a:xfrm>
        </p:spPr>
        <p:txBody>
          <a:bodyPr/>
          <a:lstStyle/>
          <a:p>
            <a:fld id="{93551197-C3E3-459A-BC97-96AAF973B67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9556" y="876688"/>
            <a:ext cx="7754284" cy="484094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dirty="0"/>
          </a:p>
        </p:txBody>
      </p:sp>
      <p:sp>
        <p:nvSpPr>
          <p:cNvPr id="19" name="TextBox 18"/>
          <p:cNvSpPr txBox="1"/>
          <p:nvPr/>
        </p:nvSpPr>
        <p:spPr>
          <a:xfrm>
            <a:off x="8121161" y="130183"/>
            <a:ext cx="587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sz="3600" dirty="0">
                <a:solidFill>
                  <a:schemeClr val="bg1"/>
                </a:solidFill>
                <a:sym typeface="Wingdings"/>
              </a:rPr>
              <a:t></a:t>
            </a:r>
            <a:endParaRPr sz="3600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8633" y="-211549"/>
            <a:ext cx="7810967" cy="1088237"/>
          </a:xfrm>
          <a:noFill/>
        </p:spPr>
        <p:txBody>
          <a:bodyPr bIns="45720" anchor="b" anchorCtr="0">
            <a:normAutofit/>
          </a:bodyPr>
          <a:lstStyle>
            <a:lvl1pPr algn="l">
              <a:lnSpc>
                <a:spcPts val="4600"/>
              </a:lnSpc>
              <a:defRPr sz="3000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dirty="0"/>
          </a:p>
        </p:txBody>
      </p:sp>
      <p:pic>
        <p:nvPicPr>
          <p:cNvPr id="1026" name="Picture 2" descr="W:\COMPANY\TNS_branding\Логотипы\NEW Precision Growth logos\TNS_logohex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2096" y="378396"/>
            <a:ext cx="792000" cy="792000"/>
          </a:xfrm>
          <a:prstGeom prst="rect">
            <a:avLst/>
          </a:prstGeom>
          <a:noFill/>
        </p:spPr>
      </p:pic>
      <p:cxnSp>
        <p:nvCxnSpPr>
          <p:cNvPr id="16" name="Прямая соединительная линия 15"/>
          <p:cNvCxnSpPr/>
          <p:nvPr userDrawn="1"/>
        </p:nvCxnSpPr>
        <p:spPr>
          <a:xfrm>
            <a:off x="239697" y="1268706"/>
            <a:ext cx="8601091" cy="0"/>
          </a:xfrm>
          <a:prstGeom prst="line">
            <a:avLst/>
          </a:prstGeom>
          <a:ln>
            <a:solidFill>
              <a:schemeClr val="accent4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ouble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6317" y="0"/>
            <a:ext cx="9430317" cy="1284288"/>
          </a:xfrm>
        </p:spPr>
        <p:txBody>
          <a:bodyPr/>
          <a:lstStyle>
            <a:lvl1pPr marL="266700" indent="0">
              <a:defRPr sz="18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85750" y="1031839"/>
            <a:ext cx="4286250" cy="491652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4572000" y="1031839"/>
            <a:ext cx="4283075" cy="4916524"/>
          </a:xfrm>
          <a:prstGeom prst="rect">
            <a:avLst/>
          </a:prstGeom>
        </p:spPr>
        <p:txBody>
          <a:bodyPr lIns="23760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FA5AE4-D704-4654-811A-D59D20CB9D07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8" name="Footer Placeholder 70"/>
          <p:cNvSpPr>
            <a:spLocks noGrp="1"/>
          </p:cNvSpPr>
          <p:nvPr>
            <p:ph type="ftr" sz="quarter" idx="19"/>
          </p:nvPr>
        </p:nvSpPr>
        <p:spPr>
          <a:xfrm>
            <a:off x="785813" y="5946775"/>
            <a:ext cx="8069262" cy="377825"/>
          </a:xfrm>
        </p:spPr>
        <p:txBody>
          <a:bodyPr/>
          <a:lstStyle>
            <a:lvl1pPr marL="0" indent="0"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/>
              <a:t>TNS Presentation Title</a:t>
            </a:r>
            <a:endParaRPr lang="en-US" dirty="0"/>
          </a:p>
        </p:txBody>
      </p:sp>
      <p:sp>
        <p:nvSpPr>
          <p:cNvPr id="11" name="Содержимое 9"/>
          <p:cNvSpPr>
            <a:spLocks noGrp="1"/>
          </p:cNvSpPr>
          <p:nvPr>
            <p:ph sz="quarter" idx="20"/>
          </p:nvPr>
        </p:nvSpPr>
        <p:spPr>
          <a:xfrm>
            <a:off x="-15871" y="378973"/>
            <a:ext cx="9159871" cy="431800"/>
          </a:xfrm>
          <a:prstGeom prst="rect">
            <a:avLst/>
          </a:prstGeom>
        </p:spPr>
        <p:txBody>
          <a:bodyPr/>
          <a:lstStyle>
            <a:lvl1pPr marL="0" indent="0" algn="l">
              <a:tabLst/>
              <a:defRPr sz="16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Content Placeholder 6"/>
          <p:cNvSpPr>
            <a:spLocks noGrp="1"/>
          </p:cNvSpPr>
          <p:nvPr>
            <p:ph sz="quarter" idx="21"/>
          </p:nvPr>
        </p:nvSpPr>
        <p:spPr>
          <a:xfrm>
            <a:off x="4853705" y="1091879"/>
            <a:ext cx="1639448" cy="4916524"/>
          </a:xfrm>
          <a:prstGeom prst="rect">
            <a:avLst/>
          </a:prstGeom>
        </p:spPr>
        <p:txBody>
          <a:bodyPr lIns="23760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cxnSp>
        <p:nvCxnSpPr>
          <p:cNvPr id="10" name="Straight Connector 69"/>
          <p:cNvCxnSpPr/>
          <p:nvPr userDrawn="1"/>
        </p:nvCxnSpPr>
        <p:spPr>
          <a:xfrm>
            <a:off x="282575" y="6004525"/>
            <a:ext cx="85725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Object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031839"/>
            <a:ext cx="9144000" cy="4906999"/>
          </a:xfr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4DAD0E-4D27-4A39-BA39-24EDA9E2CEBE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6" name="Footer Placeholder 70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\\PSTUDIOTERM\Clients\TNS Global\TNS_002 Templates\4. Design\4. Active\PPT Files\19 Jan Redesign\Reference\Property Images\RGB_MASTER_A0_landscape_01_lefttoright.jpg"/>
          <p:cNvPicPr>
            <a:picLocks noChangeAspect="1" noChangeArrowheads="1"/>
          </p:cNvPicPr>
          <p:nvPr userDrawn="1"/>
        </p:nvPicPr>
        <p:blipFill>
          <a:blip r:embed="rId2" cstate="print"/>
          <a:srcRect l="2" t="28748" r="43660" b="3511"/>
          <a:stretch>
            <a:fillRect/>
          </a:stretch>
        </p:blipFill>
        <p:spPr bwMode="auto">
          <a:xfrm>
            <a:off x="2390775" y="0"/>
            <a:ext cx="6753225" cy="574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262" y="2000250"/>
            <a:ext cx="5073650" cy="2400300"/>
          </a:xfrm>
        </p:spPr>
        <p:txBody>
          <a:bodyPr tIns="205200"/>
          <a:lstStyle>
            <a:lvl1pPr>
              <a:defRPr sz="3200" b="1"/>
            </a:lvl1pPr>
          </a:lstStyle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785813" y="5946775"/>
            <a:ext cx="8069262" cy="377825"/>
          </a:xfrm>
        </p:spPr>
        <p:txBody>
          <a:bodyPr/>
          <a:lstStyle>
            <a:lvl1pPr marL="0" indent="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lang="en-US" sz="1000" b="0" kern="1200" smtClean="0">
                <a:solidFill>
                  <a:srgbClr val="333333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dirty="0"/>
              <a:t>TNS Presentation Title</a:t>
            </a: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Object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6317" y="0"/>
            <a:ext cx="8855075" cy="1284288"/>
          </a:xfrm>
        </p:spPr>
        <p:txBody>
          <a:bodyPr/>
          <a:lstStyle>
            <a:lvl1pPr marL="266700" indent="0">
              <a:defRPr sz="24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66700" y="1031839"/>
            <a:ext cx="6769100" cy="491652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1"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6591301" y="1184275"/>
            <a:ext cx="2554316" cy="4386263"/>
          </a:xfrm>
          <a:prstGeom prst="rect">
            <a:avLst/>
          </a:prstGeom>
        </p:spPr>
        <p:txBody>
          <a:bodyPr lIns="237600">
            <a:noAutofit/>
          </a:bodyPr>
          <a:lstStyle>
            <a:lvl1pPr>
              <a:defRPr b="1"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87B03D-84F1-4287-A190-069120A1AFC8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8" name="Footer Placeholder 70"/>
          <p:cNvSpPr>
            <a:spLocks noGrp="1"/>
          </p:cNvSpPr>
          <p:nvPr>
            <p:ph type="ftr" sz="quarter" idx="19"/>
          </p:nvPr>
        </p:nvSpPr>
        <p:spPr>
          <a:xfrm>
            <a:off x="785813" y="5946775"/>
            <a:ext cx="8069262" cy="377825"/>
          </a:xfrm>
        </p:spPr>
        <p:txBody>
          <a:bodyPr/>
          <a:lstStyle>
            <a:lvl1pPr>
              <a:defRPr lang="en-US" sz="1000" b="0" kern="1200" smtClean="0">
                <a:solidFill>
                  <a:srgbClr val="333333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dirty="0"/>
              <a:t>TNS Presentation Title</a:t>
            </a:r>
          </a:p>
        </p:txBody>
      </p:sp>
      <p:sp>
        <p:nvSpPr>
          <p:cNvPr id="9" name="Содержимое 9"/>
          <p:cNvSpPr>
            <a:spLocks noGrp="1"/>
          </p:cNvSpPr>
          <p:nvPr>
            <p:ph sz="quarter" idx="20"/>
          </p:nvPr>
        </p:nvSpPr>
        <p:spPr>
          <a:xfrm>
            <a:off x="189645" y="565150"/>
            <a:ext cx="8569325" cy="431800"/>
          </a:xfrm>
          <a:prstGeom prst="rect">
            <a:avLst/>
          </a:prstGeom>
        </p:spPr>
        <p:txBody>
          <a:bodyPr/>
          <a:lstStyle>
            <a:lvl1pPr marL="0" indent="0" algn="l">
              <a:tabLst/>
              <a:defRPr sz="16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6317" y="0"/>
            <a:ext cx="9141392" cy="1284288"/>
          </a:xfrm>
        </p:spPr>
        <p:txBody>
          <a:bodyPr/>
          <a:lstStyle>
            <a:lvl1pPr marL="266700" indent="0">
              <a:defRPr sz="24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171450" y="1031839"/>
            <a:ext cx="3131840" cy="491652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2714625" y="1031839"/>
            <a:ext cx="6173817" cy="4916524"/>
          </a:xfrm>
          <a:prstGeom prst="rect">
            <a:avLst/>
          </a:prstGeom>
        </p:spPr>
        <p:txBody>
          <a:bodyPr lIns="23760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FA5AE4-D704-4654-811A-D59D20CB9D07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8" name="Footer Placeholder 70"/>
          <p:cNvSpPr>
            <a:spLocks noGrp="1"/>
          </p:cNvSpPr>
          <p:nvPr>
            <p:ph type="ftr" sz="quarter" idx="19"/>
          </p:nvPr>
        </p:nvSpPr>
        <p:spPr>
          <a:xfrm>
            <a:off x="785813" y="5946775"/>
            <a:ext cx="8069262" cy="377825"/>
          </a:xfrm>
        </p:spPr>
        <p:txBody>
          <a:bodyPr/>
          <a:lstStyle>
            <a:lvl1pPr marL="0" indent="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lang="en-US" sz="1000" b="0" kern="1200" smtClean="0">
                <a:solidFill>
                  <a:srgbClr val="333333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dirty="0"/>
              <a:t>TNS Presentation Title</a:t>
            </a:r>
          </a:p>
        </p:txBody>
      </p:sp>
      <p:sp>
        <p:nvSpPr>
          <p:cNvPr id="11" name="Содержимое 9"/>
          <p:cNvSpPr>
            <a:spLocks noGrp="1"/>
          </p:cNvSpPr>
          <p:nvPr>
            <p:ph sz="quarter" idx="20"/>
          </p:nvPr>
        </p:nvSpPr>
        <p:spPr>
          <a:xfrm>
            <a:off x="184154" y="559948"/>
            <a:ext cx="8569325" cy="431800"/>
          </a:xfrm>
          <a:prstGeom prst="rect">
            <a:avLst/>
          </a:prstGeom>
        </p:spPr>
        <p:txBody>
          <a:bodyPr/>
          <a:lstStyle>
            <a:lvl1pPr marL="0" indent="0" algn="l">
              <a:tabLst/>
              <a:defRPr sz="16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ndrewA\Desktop\Email ATT\RGB_MASTER_A0_landscape_03_righttoleft.jpg"/>
          <p:cNvPicPr>
            <a:picLocks noChangeAspect="1" noChangeArrowheads="1"/>
          </p:cNvPicPr>
          <p:nvPr/>
        </p:nvPicPr>
        <p:blipFill>
          <a:blip r:embed="rId2" cstate="print"/>
          <a:srcRect l="49487" t="29858" r="-2" b="3435"/>
          <a:stretch>
            <a:fillRect/>
          </a:stretch>
        </p:blipFill>
        <p:spPr bwMode="auto">
          <a:xfrm>
            <a:off x="3179763" y="0"/>
            <a:ext cx="5964237" cy="557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028700"/>
            <a:ext cx="5073650" cy="2400300"/>
          </a:xfrm>
        </p:spPr>
        <p:txBody>
          <a:bodyPr tIns="2052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Obje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6317" y="0"/>
            <a:ext cx="8855075" cy="1284288"/>
          </a:xfrm>
        </p:spPr>
        <p:txBody>
          <a:bodyPr/>
          <a:lstStyle>
            <a:lvl1pPr marL="266700" indent="0" algn="l" rtl="0" eaLnBrk="0" fontAlgn="base" hangingPunct="0">
              <a:spcBef>
                <a:spcPct val="0"/>
              </a:spcBef>
              <a:spcAft>
                <a:spcPct val="0"/>
              </a:spcAft>
              <a:defRPr lang="en-AU" sz="2400" kern="1200" dirty="0">
                <a:solidFill>
                  <a:srgbClr val="333333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85750" y="1031839"/>
            <a:ext cx="8569325" cy="4906999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400" b="0"/>
            </a:lvl1pPr>
            <a:lvl2pPr>
              <a:defRPr sz="1400" b="0"/>
            </a:lvl2pPr>
            <a:lvl3pPr>
              <a:defRPr sz="1400" b="0"/>
            </a:lvl3pPr>
            <a:lvl4pPr>
              <a:defRPr sz="1400" b="0"/>
            </a:lvl4pPr>
            <a:lvl5pPr>
              <a:defRPr sz="1400" b="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8902EC-E81F-4E4C-90CF-51A3A730FADD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6" name="Footer Placeholder 70"/>
          <p:cNvSpPr>
            <a:spLocks noGrp="1"/>
          </p:cNvSpPr>
          <p:nvPr>
            <p:ph type="ftr" sz="quarter" idx="18"/>
          </p:nvPr>
        </p:nvSpPr>
        <p:spPr>
          <a:xfrm>
            <a:off x="785813" y="5946775"/>
            <a:ext cx="8069262" cy="377825"/>
          </a:xfrm>
        </p:spPr>
        <p:txBody>
          <a:bodyPr/>
          <a:lstStyle>
            <a:lvl1pPr marL="0" indent="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lang="en-US" sz="1000" b="0" kern="1200" smtClean="0">
                <a:solidFill>
                  <a:srgbClr val="333333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dirty="0"/>
              <a:t>TNS Presentation Title</a:t>
            </a:r>
          </a:p>
        </p:txBody>
      </p:sp>
      <p:sp>
        <p:nvSpPr>
          <p:cNvPr id="8" name="Содержимое 9"/>
          <p:cNvSpPr>
            <a:spLocks noGrp="1"/>
          </p:cNvSpPr>
          <p:nvPr>
            <p:ph sz="quarter" idx="20"/>
          </p:nvPr>
        </p:nvSpPr>
        <p:spPr>
          <a:xfrm>
            <a:off x="184154" y="559948"/>
            <a:ext cx="8569325" cy="431800"/>
          </a:xfrm>
          <a:prstGeom prst="rect">
            <a:avLst/>
          </a:prstGeom>
        </p:spPr>
        <p:txBody>
          <a:bodyPr/>
          <a:lstStyle>
            <a:lvl1pPr marL="0" indent="0" algn="l">
              <a:tabLst/>
              <a:defRPr sz="16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ouble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6317" y="0"/>
            <a:ext cx="8855075" cy="1284288"/>
          </a:xfrm>
        </p:spPr>
        <p:txBody>
          <a:bodyPr/>
          <a:lstStyle>
            <a:lvl1pPr marL="266700" indent="0">
              <a:defRPr sz="24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85750" y="1031839"/>
            <a:ext cx="4286250" cy="491652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4572000" y="1031839"/>
            <a:ext cx="4283075" cy="4916524"/>
          </a:xfrm>
          <a:prstGeom prst="rect">
            <a:avLst/>
          </a:prstGeom>
        </p:spPr>
        <p:txBody>
          <a:bodyPr lIns="23760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FA5AE4-D704-4654-811A-D59D20CB9D07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8" name="Footer Placeholder 70"/>
          <p:cNvSpPr>
            <a:spLocks noGrp="1"/>
          </p:cNvSpPr>
          <p:nvPr>
            <p:ph type="ftr" sz="quarter" idx="19"/>
          </p:nvPr>
        </p:nvSpPr>
        <p:spPr>
          <a:xfrm>
            <a:off x="785813" y="5946775"/>
            <a:ext cx="8069262" cy="377825"/>
          </a:xfrm>
        </p:spPr>
        <p:txBody>
          <a:bodyPr/>
          <a:lstStyle>
            <a:lvl1pPr marL="0" indent="0"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/>
              <a:t>TNS Presentation Title</a:t>
            </a:r>
            <a:endParaRPr lang="en-US" dirty="0"/>
          </a:p>
        </p:txBody>
      </p:sp>
      <p:sp>
        <p:nvSpPr>
          <p:cNvPr id="11" name="Содержимое 9"/>
          <p:cNvSpPr>
            <a:spLocks noGrp="1"/>
          </p:cNvSpPr>
          <p:nvPr>
            <p:ph sz="quarter" idx="20"/>
          </p:nvPr>
        </p:nvSpPr>
        <p:spPr>
          <a:xfrm>
            <a:off x="184154" y="559948"/>
            <a:ext cx="8569325" cy="431800"/>
          </a:xfrm>
          <a:prstGeom prst="rect">
            <a:avLst/>
          </a:prstGeom>
        </p:spPr>
        <p:txBody>
          <a:bodyPr/>
          <a:lstStyle>
            <a:lvl1pPr marL="0" indent="0" algn="l">
              <a:tabLst/>
              <a:defRPr sz="16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Content Placeholder 6"/>
          <p:cNvSpPr>
            <a:spLocks noGrp="1"/>
          </p:cNvSpPr>
          <p:nvPr>
            <p:ph sz="quarter" idx="21"/>
          </p:nvPr>
        </p:nvSpPr>
        <p:spPr>
          <a:xfrm>
            <a:off x="4853705" y="1091879"/>
            <a:ext cx="1639448" cy="4916524"/>
          </a:xfrm>
          <a:prstGeom prst="rect">
            <a:avLst/>
          </a:prstGeom>
        </p:spPr>
        <p:txBody>
          <a:bodyPr lIns="23760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6AB8EB5-0237-4812-B585-89C5069EF62D}" type="slidenum">
              <a:rPr lang="ru-RU">
                <a:solidFill>
                  <a:srgbClr val="E02A8F"/>
                </a:solidFill>
              </a:rPr>
              <a:pPr/>
              <a:t>‹#›</a:t>
            </a:fld>
            <a:endParaRPr lang="ru-RU">
              <a:solidFill>
                <a:srgbClr val="E02A8F"/>
              </a:solidFill>
            </a:endParaRPr>
          </a:p>
        </p:txBody>
      </p:sp>
    </p:spTree>
  </p:cSld>
  <p:clrMapOvr>
    <a:masterClrMapping/>
  </p:clrMapOvr>
  <p:transition>
    <p:pull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ndrewA\Desktop\Email ATT\RGB_MASTER_A0_landscape_03_righttoleft.jpg"/>
          <p:cNvPicPr>
            <a:picLocks noChangeAspect="1" noChangeArrowheads="1"/>
          </p:cNvPicPr>
          <p:nvPr/>
        </p:nvPicPr>
        <p:blipFill>
          <a:blip r:embed="rId2" cstate="print"/>
          <a:srcRect l="49487" t="29858" r="-2" b="3435"/>
          <a:stretch>
            <a:fillRect/>
          </a:stretch>
        </p:blipFill>
        <p:spPr bwMode="auto">
          <a:xfrm>
            <a:off x="3179763" y="0"/>
            <a:ext cx="5964237" cy="557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790700"/>
            <a:ext cx="5073651" cy="1638299"/>
          </a:xfrm>
        </p:spPr>
        <p:txBody>
          <a:bodyPr tIns="1800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ndrewA\Desktop\Email ATT\RGB_MASTER_A0_longlandscape.jpg"/>
          <p:cNvPicPr>
            <a:picLocks noChangeAspect="1" noChangeArrowheads="1"/>
          </p:cNvPicPr>
          <p:nvPr/>
        </p:nvPicPr>
        <p:blipFill>
          <a:blip r:embed="rId2" cstate="print"/>
          <a:srcRect t="14346" r="16788" b="9441"/>
          <a:stretch>
            <a:fillRect/>
          </a:stretch>
        </p:blipFill>
        <p:spPr bwMode="auto">
          <a:xfrm>
            <a:off x="611188" y="0"/>
            <a:ext cx="8532812" cy="552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028700"/>
            <a:ext cx="5073650" cy="2400300"/>
          </a:xfrm>
        </p:spPr>
        <p:txBody>
          <a:bodyPr tIns="2052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ndrewA\Desktop\Email ATT\RGB_MASTER_A0_longlandscape.jpg"/>
          <p:cNvPicPr>
            <a:picLocks noChangeAspect="1" noChangeArrowheads="1"/>
          </p:cNvPicPr>
          <p:nvPr/>
        </p:nvPicPr>
        <p:blipFill>
          <a:blip r:embed="rId2" cstate="print"/>
          <a:srcRect t="14346" r="16788" b="9441"/>
          <a:stretch>
            <a:fillRect/>
          </a:stretch>
        </p:blipFill>
        <p:spPr bwMode="auto">
          <a:xfrm>
            <a:off x="611188" y="0"/>
            <a:ext cx="8532812" cy="552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790700"/>
            <a:ext cx="5073651" cy="1638299"/>
          </a:xfrm>
        </p:spPr>
        <p:txBody>
          <a:bodyPr tIns="1800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ndrewA\Desktop\Email ATT\RGB_MASTER_A0_portrait_01_righttoleft.jpg"/>
          <p:cNvPicPr>
            <a:picLocks noChangeAspect="1" noChangeArrowheads="1"/>
          </p:cNvPicPr>
          <p:nvPr/>
        </p:nvPicPr>
        <p:blipFill>
          <a:blip r:embed="rId2" cstate="print"/>
          <a:srcRect t="23637" r="10527" b="3641"/>
          <a:stretch>
            <a:fillRect/>
          </a:stretch>
        </p:blipFill>
        <p:spPr bwMode="auto">
          <a:xfrm>
            <a:off x="3990975" y="0"/>
            <a:ext cx="4970463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028700"/>
            <a:ext cx="5073650" cy="2400300"/>
          </a:xfrm>
        </p:spPr>
        <p:txBody>
          <a:bodyPr tIns="2052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5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9.xml"/><Relationship Id="rId9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slideLayout" Target="../slideLayouts/slideLayout45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44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49.xml"/><Relationship Id="rId7" Type="http://schemas.openxmlformats.org/officeDocument/2006/relationships/theme" Target="../theme/theme5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5" Type="http://schemas.openxmlformats.org/officeDocument/2006/relationships/slideLayout" Target="../slideLayouts/slideLayout51.xml"/><Relationship Id="rId4" Type="http://schemas.openxmlformats.org/officeDocument/2006/relationships/slideLayout" Target="../slideLayouts/slideLayout5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TextBox 76"/>
          <p:cNvSpPr txBox="1"/>
          <p:nvPr/>
        </p:nvSpPr>
        <p:spPr>
          <a:xfrm>
            <a:off x="1292225" y="6324600"/>
            <a:ext cx="754063" cy="530225"/>
          </a:xfrm>
          <a:prstGeom prst="rect">
            <a:avLst/>
          </a:prstGeom>
          <a:noFill/>
        </p:spPr>
        <p:txBody>
          <a:bodyPr lIns="0" tIns="0" rIns="0" bIns="266400" anchor="b"/>
          <a:lstStyle/>
          <a:p>
            <a:pPr>
              <a:defRPr/>
            </a:pPr>
            <a:r>
              <a:rPr lang="en-AU" sz="750" b="0" dirty="0">
                <a:solidFill>
                  <a:srgbClr val="333333"/>
                </a:solidFill>
                <a:latin typeface="Arial" pitchFamily="34" charset="0"/>
                <a:cs typeface="Arial" pitchFamily="34" charset="0"/>
              </a:rPr>
              <a:t>©TNS </a:t>
            </a:r>
            <a:r>
              <a:rPr lang="en-AU" sz="750" b="0" dirty="0" smtClean="0">
                <a:solidFill>
                  <a:srgbClr val="333333"/>
                </a:solidFill>
                <a:latin typeface="Arial" pitchFamily="34" charset="0"/>
                <a:cs typeface="Arial" pitchFamily="34" charset="0"/>
              </a:rPr>
              <a:t>2015</a:t>
            </a:r>
            <a:endParaRPr lang="en-AU" sz="750" b="0" dirty="0">
              <a:solidFill>
                <a:srgbClr val="33333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5073650" cy="128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77200" tIns="208800" rIns="2772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AU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350250" y="6324600"/>
            <a:ext cx="504825" cy="25082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r">
              <a:defRPr sz="750" b="0">
                <a:solidFill>
                  <a:srgbClr val="333333"/>
                </a:solidFill>
                <a:latin typeface="+mn-lt"/>
              </a:defRPr>
            </a:lvl1pPr>
          </a:lstStyle>
          <a:p>
            <a:fld id="{CA8B223C-13D6-4134-ADFB-2D006F2739A5}" type="slidenum">
              <a:rPr lang="ru-RU" smtClean="0"/>
              <a:t>‹#›</a:t>
            </a:fld>
            <a:endParaRPr lang="ru-RU"/>
          </a:p>
        </p:txBody>
      </p:sp>
      <p:grpSp>
        <p:nvGrpSpPr>
          <p:cNvPr id="1030" name="Group 6"/>
          <p:cNvGrpSpPr>
            <a:grpSpLocks/>
          </p:cNvGrpSpPr>
          <p:nvPr/>
        </p:nvGrpSpPr>
        <p:grpSpPr bwMode="auto">
          <a:xfrm>
            <a:off x="-1630363" y="-501650"/>
            <a:ext cx="10507663" cy="5638800"/>
            <a:chOff x="-1630680" y="-501206"/>
            <a:chExt cx="10507979" cy="5637807"/>
          </a:xfrm>
        </p:grpSpPr>
        <p:cxnSp>
          <p:nvCxnSpPr>
            <p:cNvPr id="85" name="Straight Connector 84"/>
            <p:cNvCxnSpPr/>
            <p:nvPr userDrawn="1"/>
          </p:nvCxnSpPr>
          <p:spPr>
            <a:xfrm>
              <a:off x="-517809" y="4560440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TextBox 85"/>
            <p:cNvSpPr txBox="1"/>
            <p:nvPr userDrawn="1"/>
          </p:nvSpPr>
          <p:spPr>
            <a:xfrm>
              <a:off x="-1630680" y="4490603"/>
              <a:ext cx="1071595" cy="139675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>
              <a:spAutoFit/>
            </a:bodyPr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X AXIS</a:t>
              </a:r>
            </a:p>
          </p:txBody>
        </p:sp>
        <p:cxnSp>
          <p:nvCxnSpPr>
            <p:cNvPr id="87" name="Straight Connector 86"/>
            <p:cNvCxnSpPr/>
            <p:nvPr userDrawn="1"/>
          </p:nvCxnSpPr>
          <p:spPr>
            <a:xfrm>
              <a:off x="-517809" y="5066763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TextBox 87"/>
            <p:cNvSpPr txBox="1"/>
            <p:nvPr userDrawn="1"/>
          </p:nvSpPr>
          <p:spPr>
            <a:xfrm>
              <a:off x="-1630680" y="4998513"/>
              <a:ext cx="1071595" cy="138088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>
              <a:spAutoFit/>
            </a:bodyPr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LOWER LIMIT</a:t>
              </a:r>
            </a:p>
          </p:txBody>
        </p:sp>
        <p:cxnSp>
          <p:nvCxnSpPr>
            <p:cNvPr id="91" name="Straight Connector 90"/>
            <p:cNvCxnSpPr/>
            <p:nvPr userDrawn="1"/>
          </p:nvCxnSpPr>
          <p:spPr>
            <a:xfrm>
              <a:off x="-517809" y="1284417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2" name="TextBox 91"/>
            <p:cNvSpPr txBox="1"/>
            <p:nvPr userDrawn="1"/>
          </p:nvSpPr>
          <p:spPr>
            <a:xfrm>
              <a:off x="-1630680" y="1216167"/>
              <a:ext cx="1071595" cy="138089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>
              <a:spAutoFit/>
            </a:bodyPr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UPPER LIMIT</a:t>
              </a:r>
            </a:p>
          </p:txBody>
        </p:sp>
        <p:cxnSp>
          <p:nvCxnSpPr>
            <p:cNvPr id="100" name="Straight Connector 99"/>
            <p:cNvCxnSpPr/>
            <p:nvPr userDrawn="1"/>
          </p:nvCxnSpPr>
          <p:spPr>
            <a:xfrm>
              <a:off x="-517809" y="1789154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1" name="TextBox 100"/>
            <p:cNvSpPr txBox="1"/>
            <p:nvPr userDrawn="1"/>
          </p:nvSpPr>
          <p:spPr>
            <a:xfrm>
              <a:off x="-1630680" y="1719316"/>
              <a:ext cx="1071595" cy="139675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>
              <a:spAutoFit/>
            </a:bodyPr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CHART TOP</a:t>
              </a:r>
            </a:p>
          </p:txBody>
        </p:sp>
        <p:grpSp>
          <p:nvGrpSpPr>
            <p:cNvPr id="1041" name="Group 2"/>
            <p:cNvGrpSpPr>
              <a:grpSpLocks/>
            </p:cNvGrpSpPr>
            <p:nvPr userDrawn="1"/>
          </p:nvGrpSpPr>
          <p:grpSpPr bwMode="auto">
            <a:xfrm>
              <a:off x="755523" y="-501206"/>
              <a:ext cx="8121776" cy="424749"/>
              <a:chOff x="755523" y="-501206"/>
              <a:chExt cx="8121776" cy="424749"/>
            </a:xfrm>
          </p:grpSpPr>
          <p:cxnSp>
            <p:nvCxnSpPr>
              <p:cNvPr id="102" name="Straight Connector 101"/>
              <p:cNvCxnSpPr/>
              <p:nvPr userDrawn="1"/>
            </p:nvCxnSpPr>
            <p:spPr>
              <a:xfrm>
                <a:off x="1293584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3" name="TextBox 102"/>
              <p:cNvSpPr txBox="1"/>
              <p:nvPr userDrawn="1"/>
            </p:nvSpPr>
            <p:spPr>
              <a:xfrm>
                <a:off x="755405" y="-501206"/>
                <a:ext cx="1071595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>
                <a:spAutoFit/>
              </a:bodyPr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Y AXIS</a:t>
                </a:r>
                <a:endParaRPr lang="en-AU" dirty="0"/>
              </a:p>
            </p:txBody>
          </p:sp>
          <p:cxnSp>
            <p:nvCxnSpPr>
              <p:cNvPr id="104" name="Straight Connector 103"/>
              <p:cNvCxnSpPr/>
              <p:nvPr userDrawn="1"/>
            </p:nvCxnSpPr>
            <p:spPr>
              <a:xfrm>
                <a:off x="5575200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0" name="TextBox 109"/>
              <p:cNvSpPr txBox="1"/>
              <p:nvPr userDrawn="1"/>
            </p:nvSpPr>
            <p:spPr>
              <a:xfrm>
                <a:off x="5035434" y="-501206"/>
                <a:ext cx="1073182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>
                <a:spAutoFit/>
              </a:bodyPr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Y AXIS</a:t>
                </a:r>
                <a:endParaRPr lang="en-AU" dirty="0"/>
              </a:p>
            </p:txBody>
          </p:sp>
          <p:cxnSp>
            <p:nvCxnSpPr>
              <p:cNvPr id="111" name="Straight Connector 110"/>
              <p:cNvCxnSpPr/>
              <p:nvPr userDrawn="1"/>
            </p:nvCxnSpPr>
            <p:spPr>
              <a:xfrm>
                <a:off x="8350233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2" name="TextBox 111"/>
              <p:cNvSpPr txBox="1"/>
              <p:nvPr userDrawn="1"/>
            </p:nvSpPr>
            <p:spPr>
              <a:xfrm>
                <a:off x="7805705" y="-501206"/>
                <a:ext cx="1071594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>
                <a:spAutoFit/>
              </a:bodyPr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LIMIT</a:t>
                </a:r>
                <a:endParaRPr lang="en-AU" dirty="0"/>
              </a:p>
            </p:txBody>
          </p:sp>
        </p:grpSp>
      </p:grpSp>
      <p:sp>
        <p:nvSpPr>
          <p:cNvPr id="71" name="Footer Placeholder 70"/>
          <p:cNvSpPr>
            <a:spLocks noGrp="1"/>
          </p:cNvSpPr>
          <p:nvPr>
            <p:ph type="ftr" sz="quarter" idx="3"/>
          </p:nvPr>
        </p:nvSpPr>
        <p:spPr>
          <a:xfrm>
            <a:off x="785813" y="5946775"/>
            <a:ext cx="7554912" cy="377825"/>
          </a:xfrm>
          <a:prstGeom prst="rect">
            <a:avLst/>
          </a:prstGeom>
        </p:spPr>
        <p:txBody>
          <a:bodyPr lIns="496800" tIns="90000">
            <a:noAutofit/>
          </a:bodyPr>
          <a:lstStyle>
            <a:lvl1pPr>
              <a:spcBef>
                <a:spcPct val="20000"/>
              </a:spcBef>
              <a:buFont typeface="Arial" pitchFamily="34" charset="0"/>
              <a:buNone/>
              <a:defRPr lang="en-AU" sz="125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endParaRPr lang="ru-RU"/>
          </a:p>
        </p:txBody>
      </p:sp>
      <p:pic>
        <p:nvPicPr>
          <p:cNvPr id="1032" name="Picture 2" descr="\\PSTUDIOTERM\Clients\TNS Global\TNS_002 Templates\4. Design\1. Assets\Logos\TNS_LOGOS\final brand jpgs\TNS_logo_rgb.jpg"/>
          <p:cNvPicPr>
            <a:picLocks noChangeAspect="1" noChangeArrowheads="1"/>
          </p:cNvPicPr>
          <p:nvPr/>
        </p:nvPicPr>
        <p:blipFill>
          <a:blip r:embed="rId27" cstate="print"/>
          <a:srcRect/>
          <a:stretch>
            <a:fillRect/>
          </a:stretch>
        </p:blipFill>
        <p:spPr bwMode="auto">
          <a:xfrm>
            <a:off x="282575" y="6072188"/>
            <a:ext cx="5048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713" r:id="rId22"/>
    <p:sldLayoutId id="2147483714" r:id="rId23"/>
    <p:sldLayoutId id="2147483715" r:id="rId24"/>
    <p:sldLayoutId id="2147483716" r:id="rId25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000" kern="1200">
          <a:solidFill>
            <a:srgbClr val="333333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defRPr sz="1600" b="1" kern="1200">
          <a:solidFill>
            <a:srgbClr val="262626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defRPr sz="1600" kern="1200">
          <a:solidFill>
            <a:srgbClr val="262626"/>
          </a:solidFill>
          <a:latin typeface="+mn-lt"/>
          <a:ea typeface="+mn-ea"/>
          <a:cs typeface="+mn-cs"/>
        </a:defRPr>
      </a:lvl2pPr>
      <a:lvl3pPr marL="252413" indent="-2524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"/>
        <a:defRPr sz="1600" kern="1200">
          <a:solidFill>
            <a:srgbClr val="262626"/>
          </a:solidFill>
          <a:latin typeface="+mn-lt"/>
          <a:ea typeface="+mn-ea"/>
          <a:cs typeface="+mn-cs"/>
        </a:defRPr>
      </a:lvl3pPr>
      <a:lvl4pPr marL="508000" indent="-255588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n"/>
        <a:defRPr sz="1600" kern="1200">
          <a:solidFill>
            <a:srgbClr val="262626"/>
          </a:solidFill>
          <a:latin typeface="+mn-lt"/>
          <a:ea typeface="+mn-ea"/>
          <a:cs typeface="+mn-cs"/>
        </a:defRPr>
      </a:lvl4pPr>
      <a:lvl5pPr marL="760413" indent="-2524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n"/>
        <a:defRPr sz="1600" kern="1200">
          <a:solidFill>
            <a:srgbClr val="26262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TextBox 76"/>
          <p:cNvSpPr txBox="1"/>
          <p:nvPr/>
        </p:nvSpPr>
        <p:spPr>
          <a:xfrm>
            <a:off x="1292225" y="6324600"/>
            <a:ext cx="754063" cy="530225"/>
          </a:xfrm>
          <a:prstGeom prst="rect">
            <a:avLst/>
          </a:prstGeom>
          <a:noFill/>
        </p:spPr>
        <p:txBody>
          <a:bodyPr lIns="0" tIns="0" rIns="0" bIns="266400" anchor="b"/>
          <a:lstStyle/>
          <a:p>
            <a:pPr>
              <a:defRPr/>
            </a:pPr>
            <a:r>
              <a:rPr lang="en-AU" sz="750" b="0" dirty="0">
                <a:solidFill>
                  <a:srgbClr val="333333"/>
                </a:solidFill>
                <a:latin typeface="+mn-lt"/>
              </a:rPr>
              <a:t>©TNS </a:t>
            </a:r>
            <a:r>
              <a:rPr lang="en-AU" sz="750" b="0" dirty="0" smtClean="0">
                <a:solidFill>
                  <a:srgbClr val="333333"/>
                </a:solidFill>
                <a:latin typeface="+mn-lt"/>
              </a:rPr>
              <a:t>2015</a:t>
            </a:r>
            <a:endParaRPr lang="en-AU" sz="750" b="0" dirty="0">
              <a:solidFill>
                <a:srgbClr val="333333"/>
              </a:solidFill>
              <a:latin typeface="+mn-lt"/>
            </a:endParaRPr>
          </a:p>
        </p:txBody>
      </p:sp>
      <p:sp>
        <p:nvSpPr>
          <p:cNvPr id="22531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9145588" cy="103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77200" tIns="208800" rIns="2772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AU" dirty="0" smtClean="0"/>
          </a:p>
        </p:txBody>
      </p:sp>
      <p:sp>
        <p:nvSpPr>
          <p:cNvPr id="2253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0" y="1031875"/>
            <a:ext cx="9145588" cy="403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77200" tIns="212400" rIns="2772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350250" y="6324600"/>
            <a:ext cx="504825" cy="25082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r">
              <a:defRPr sz="750" b="0">
                <a:solidFill>
                  <a:srgbClr val="333333"/>
                </a:solidFill>
                <a:latin typeface="+mn-lt"/>
              </a:defRPr>
            </a:lvl1pPr>
          </a:lstStyle>
          <a:p>
            <a:pPr>
              <a:defRPr/>
            </a:pPr>
            <a:fld id="{1893ED46-0D14-435F-934E-5B4942C51568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89" name="Rectangle 88"/>
          <p:cNvSpPr/>
          <p:nvPr/>
        </p:nvSpPr>
        <p:spPr>
          <a:xfrm>
            <a:off x="285750" y="5065713"/>
            <a:ext cx="8569325" cy="88106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0" rIns="91422" bIns="45710" anchor="ctr"/>
          <a:lstStyle/>
          <a:p>
            <a:pPr algn="ctr">
              <a:defRPr/>
            </a:pPr>
            <a:endParaRPr lang="en-AU" dirty="0"/>
          </a:p>
        </p:txBody>
      </p:sp>
      <p:cxnSp>
        <p:nvCxnSpPr>
          <p:cNvPr id="70" name="Straight Connector 69"/>
          <p:cNvCxnSpPr/>
          <p:nvPr/>
        </p:nvCxnSpPr>
        <p:spPr>
          <a:xfrm>
            <a:off x="282575" y="5946775"/>
            <a:ext cx="85725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536" name="Group 89"/>
          <p:cNvGrpSpPr>
            <a:grpSpLocks/>
          </p:cNvGrpSpPr>
          <p:nvPr/>
        </p:nvGrpSpPr>
        <p:grpSpPr bwMode="auto">
          <a:xfrm>
            <a:off x="-1630363" y="-501650"/>
            <a:ext cx="10507663" cy="5638800"/>
            <a:chOff x="-1630680" y="-501206"/>
            <a:chExt cx="10507979" cy="5637807"/>
          </a:xfrm>
        </p:grpSpPr>
        <p:cxnSp>
          <p:nvCxnSpPr>
            <p:cNvPr id="93" name="Straight Connector 92"/>
            <p:cNvCxnSpPr/>
            <p:nvPr userDrawn="1"/>
          </p:nvCxnSpPr>
          <p:spPr>
            <a:xfrm>
              <a:off x="-517809" y="4560440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4" name="TextBox 93"/>
            <p:cNvSpPr txBox="1"/>
            <p:nvPr userDrawn="1"/>
          </p:nvSpPr>
          <p:spPr>
            <a:xfrm>
              <a:off x="-1630680" y="4490603"/>
              <a:ext cx="1071595" cy="139675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X AXIS</a:t>
              </a:r>
            </a:p>
          </p:txBody>
        </p:sp>
        <p:cxnSp>
          <p:nvCxnSpPr>
            <p:cNvPr id="95" name="Straight Connector 94"/>
            <p:cNvCxnSpPr/>
            <p:nvPr userDrawn="1"/>
          </p:nvCxnSpPr>
          <p:spPr>
            <a:xfrm>
              <a:off x="-517809" y="5066763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6" name="TextBox 95"/>
            <p:cNvSpPr txBox="1"/>
            <p:nvPr userDrawn="1"/>
          </p:nvSpPr>
          <p:spPr>
            <a:xfrm>
              <a:off x="-1630680" y="4998513"/>
              <a:ext cx="1071595" cy="138088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LOWER LIMIT</a:t>
              </a:r>
            </a:p>
          </p:txBody>
        </p:sp>
        <p:cxnSp>
          <p:nvCxnSpPr>
            <p:cNvPr id="97" name="Straight Connector 96"/>
            <p:cNvCxnSpPr/>
            <p:nvPr userDrawn="1"/>
          </p:nvCxnSpPr>
          <p:spPr>
            <a:xfrm>
              <a:off x="-517809" y="1284417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8" name="TextBox 97"/>
            <p:cNvSpPr txBox="1"/>
            <p:nvPr userDrawn="1"/>
          </p:nvSpPr>
          <p:spPr>
            <a:xfrm>
              <a:off x="-1630680" y="1216167"/>
              <a:ext cx="1071595" cy="138089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UPPER LIMIT</a:t>
              </a:r>
            </a:p>
          </p:txBody>
        </p:sp>
        <p:cxnSp>
          <p:nvCxnSpPr>
            <p:cNvPr id="99" name="Straight Connector 98"/>
            <p:cNvCxnSpPr/>
            <p:nvPr userDrawn="1"/>
          </p:nvCxnSpPr>
          <p:spPr>
            <a:xfrm>
              <a:off x="-517809" y="1789154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5" name="TextBox 104"/>
            <p:cNvSpPr txBox="1"/>
            <p:nvPr userDrawn="1"/>
          </p:nvSpPr>
          <p:spPr>
            <a:xfrm>
              <a:off x="-1630680" y="1719316"/>
              <a:ext cx="1071595" cy="139675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CHART TOP</a:t>
              </a:r>
            </a:p>
          </p:txBody>
        </p:sp>
        <p:grpSp>
          <p:nvGrpSpPr>
            <p:cNvPr id="22547" name="Group 105"/>
            <p:cNvGrpSpPr>
              <a:grpSpLocks/>
            </p:cNvGrpSpPr>
            <p:nvPr userDrawn="1"/>
          </p:nvGrpSpPr>
          <p:grpSpPr bwMode="auto">
            <a:xfrm>
              <a:off x="755523" y="-501206"/>
              <a:ext cx="8121776" cy="424749"/>
              <a:chOff x="755523" y="-501206"/>
              <a:chExt cx="8121776" cy="424749"/>
            </a:xfrm>
          </p:grpSpPr>
          <p:cxnSp>
            <p:nvCxnSpPr>
              <p:cNvPr id="107" name="Straight Connector 106"/>
              <p:cNvCxnSpPr/>
              <p:nvPr userDrawn="1"/>
            </p:nvCxnSpPr>
            <p:spPr>
              <a:xfrm>
                <a:off x="1293584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8" name="TextBox 107"/>
              <p:cNvSpPr txBox="1"/>
              <p:nvPr userDrawn="1"/>
            </p:nvSpPr>
            <p:spPr>
              <a:xfrm>
                <a:off x="755405" y="-501206"/>
                <a:ext cx="1071595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/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Y AXIS</a:t>
                </a:r>
                <a:endParaRPr lang="en-AU" dirty="0"/>
              </a:p>
            </p:txBody>
          </p:sp>
          <p:cxnSp>
            <p:nvCxnSpPr>
              <p:cNvPr id="109" name="Straight Connector 108"/>
              <p:cNvCxnSpPr/>
              <p:nvPr userDrawn="1"/>
            </p:nvCxnSpPr>
            <p:spPr>
              <a:xfrm>
                <a:off x="5575200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3" name="TextBox 112"/>
              <p:cNvSpPr txBox="1"/>
              <p:nvPr userDrawn="1"/>
            </p:nvSpPr>
            <p:spPr>
              <a:xfrm>
                <a:off x="5035434" y="-501206"/>
                <a:ext cx="1073182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/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Y AXIS</a:t>
                </a:r>
                <a:endParaRPr lang="en-AU" dirty="0"/>
              </a:p>
            </p:txBody>
          </p:sp>
          <p:cxnSp>
            <p:nvCxnSpPr>
              <p:cNvPr id="114" name="Straight Connector 113"/>
              <p:cNvCxnSpPr/>
              <p:nvPr userDrawn="1"/>
            </p:nvCxnSpPr>
            <p:spPr>
              <a:xfrm>
                <a:off x="8350233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5" name="TextBox 114"/>
              <p:cNvSpPr txBox="1"/>
              <p:nvPr userDrawn="1"/>
            </p:nvSpPr>
            <p:spPr>
              <a:xfrm>
                <a:off x="7805705" y="-501206"/>
                <a:ext cx="1071594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/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LIMIT</a:t>
                </a:r>
                <a:endParaRPr lang="en-AU" dirty="0"/>
              </a:p>
            </p:txBody>
          </p:sp>
        </p:grpSp>
      </p:grpSp>
      <p:sp>
        <p:nvSpPr>
          <p:cNvPr id="116" name="Footer Placeholder 70"/>
          <p:cNvSpPr>
            <a:spLocks noGrp="1"/>
          </p:cNvSpPr>
          <p:nvPr>
            <p:ph type="ftr" sz="quarter" idx="3"/>
          </p:nvPr>
        </p:nvSpPr>
        <p:spPr>
          <a:xfrm>
            <a:off x="785813" y="5946775"/>
            <a:ext cx="7554912" cy="377825"/>
          </a:xfrm>
          <a:prstGeom prst="rect">
            <a:avLst/>
          </a:prstGeom>
        </p:spPr>
        <p:txBody>
          <a:bodyPr lIns="496800" tIns="90000">
            <a:noAutofit/>
          </a:bodyPr>
          <a:lstStyle>
            <a:lvl1pPr>
              <a:spcBef>
                <a:spcPct val="20000"/>
              </a:spcBef>
              <a:buFont typeface="Arial" pitchFamily="34" charset="0"/>
              <a:buNone/>
              <a:defRPr lang="en-AU" sz="125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dirty="0"/>
              <a:t>TNS Presentation Title</a:t>
            </a:r>
          </a:p>
        </p:txBody>
      </p:sp>
      <p:pic>
        <p:nvPicPr>
          <p:cNvPr id="22538" name="Picture 2" descr="\\PSTUDIOTERM\Clients\TNS Global\TNS_002 Templates\4. Design\1. Assets\Logos\TNS_LOGOS\final brand jpgs\TNS_logo_rgb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82575" y="6072188"/>
            <a:ext cx="5048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</p:sldLayoutIdLst>
  <p:hf hdr="0" dt="0"/>
  <p:txStyles>
    <p:titleStyle>
      <a:lvl1pPr marL="266700" indent="0" algn="l" rtl="0" eaLnBrk="1" fontAlgn="base" hangingPunct="1">
        <a:spcBef>
          <a:spcPct val="0"/>
        </a:spcBef>
        <a:spcAft>
          <a:spcPct val="0"/>
        </a:spcAft>
        <a:defRPr sz="2400" kern="1200">
          <a:solidFill>
            <a:srgbClr val="333333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defRPr sz="1300" b="1" kern="1200">
          <a:solidFill>
            <a:srgbClr val="333333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defRPr sz="1300" kern="1200">
          <a:solidFill>
            <a:srgbClr val="333333"/>
          </a:solidFill>
          <a:latin typeface="+mn-lt"/>
          <a:ea typeface="+mn-ea"/>
          <a:cs typeface="+mn-cs"/>
        </a:defRPr>
      </a:lvl2pPr>
      <a:lvl3pPr marL="252413" indent="-2524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"/>
        <a:defRPr sz="1300" kern="1200">
          <a:solidFill>
            <a:srgbClr val="333333"/>
          </a:solidFill>
          <a:latin typeface="+mn-lt"/>
          <a:ea typeface="+mn-ea"/>
          <a:cs typeface="+mn-cs"/>
        </a:defRPr>
      </a:lvl3pPr>
      <a:lvl4pPr marL="508000" indent="-255588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n"/>
        <a:defRPr sz="1300" kern="1200">
          <a:solidFill>
            <a:srgbClr val="333333"/>
          </a:solidFill>
          <a:latin typeface="+mn-lt"/>
          <a:ea typeface="+mn-ea"/>
          <a:cs typeface="+mn-cs"/>
        </a:defRPr>
      </a:lvl4pPr>
      <a:lvl5pPr marL="760413" indent="-2524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n"/>
        <a:defRPr sz="1300" kern="1200">
          <a:solidFill>
            <a:srgbClr val="33333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TextBox 76"/>
          <p:cNvSpPr txBox="1"/>
          <p:nvPr/>
        </p:nvSpPr>
        <p:spPr>
          <a:xfrm>
            <a:off x="1292225" y="6324600"/>
            <a:ext cx="754063" cy="530225"/>
          </a:xfrm>
          <a:prstGeom prst="rect">
            <a:avLst/>
          </a:prstGeom>
          <a:noFill/>
        </p:spPr>
        <p:txBody>
          <a:bodyPr lIns="0" tIns="0" rIns="0" bIns="266400" anchor="b"/>
          <a:lstStyle/>
          <a:p>
            <a:pPr>
              <a:defRPr/>
            </a:pPr>
            <a:r>
              <a:rPr lang="en-AU" sz="750" b="0" dirty="0">
                <a:solidFill>
                  <a:srgbClr val="333333"/>
                </a:solidFill>
                <a:latin typeface="+mn-lt"/>
              </a:rPr>
              <a:t>©TNS </a:t>
            </a:r>
            <a:r>
              <a:rPr lang="en-AU" sz="750" b="0" dirty="0" smtClean="0">
                <a:solidFill>
                  <a:srgbClr val="333333"/>
                </a:solidFill>
                <a:latin typeface="+mn-lt"/>
              </a:rPr>
              <a:t>2015</a:t>
            </a:r>
            <a:endParaRPr lang="en-AU" sz="750" b="0" dirty="0">
              <a:solidFill>
                <a:srgbClr val="333333"/>
              </a:solidFill>
              <a:latin typeface="+mn-lt"/>
            </a:endParaRPr>
          </a:p>
        </p:txBody>
      </p:sp>
      <p:sp>
        <p:nvSpPr>
          <p:cNvPr id="30723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9145588" cy="103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77200" tIns="208800" rIns="2772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AU" dirty="0" smtClean="0"/>
          </a:p>
        </p:txBody>
      </p:sp>
      <p:sp>
        <p:nvSpPr>
          <p:cNvPr id="30724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0" y="1031875"/>
            <a:ext cx="9145588" cy="403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77200" tIns="212400" rIns="2772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350250" y="6324600"/>
            <a:ext cx="504825" cy="25082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r">
              <a:defRPr sz="750" b="0">
                <a:solidFill>
                  <a:srgbClr val="333333"/>
                </a:solidFill>
                <a:latin typeface="+mn-lt"/>
              </a:defRPr>
            </a:lvl1pPr>
          </a:lstStyle>
          <a:p>
            <a:pPr>
              <a:defRPr/>
            </a:pPr>
            <a:fld id="{1D4BAAC3-D820-44DB-91DA-B2B7BC4428AF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grpSp>
        <p:nvGrpSpPr>
          <p:cNvPr id="30727" name="Group 88"/>
          <p:cNvGrpSpPr>
            <a:grpSpLocks/>
          </p:cNvGrpSpPr>
          <p:nvPr/>
        </p:nvGrpSpPr>
        <p:grpSpPr bwMode="auto">
          <a:xfrm>
            <a:off x="-1630363" y="-501650"/>
            <a:ext cx="10507663" cy="5638800"/>
            <a:chOff x="-1630680" y="-501206"/>
            <a:chExt cx="10507979" cy="5637807"/>
          </a:xfrm>
        </p:grpSpPr>
        <p:cxnSp>
          <p:nvCxnSpPr>
            <p:cNvPr id="90" name="Straight Connector 89"/>
            <p:cNvCxnSpPr/>
            <p:nvPr userDrawn="1"/>
          </p:nvCxnSpPr>
          <p:spPr>
            <a:xfrm>
              <a:off x="-517809" y="4560440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3" name="TextBox 92"/>
            <p:cNvSpPr txBox="1"/>
            <p:nvPr userDrawn="1"/>
          </p:nvSpPr>
          <p:spPr>
            <a:xfrm>
              <a:off x="-1630680" y="4490603"/>
              <a:ext cx="1071595" cy="139675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X AXIS</a:t>
              </a:r>
            </a:p>
          </p:txBody>
        </p:sp>
        <p:cxnSp>
          <p:nvCxnSpPr>
            <p:cNvPr id="94" name="Straight Connector 93"/>
            <p:cNvCxnSpPr/>
            <p:nvPr userDrawn="1"/>
          </p:nvCxnSpPr>
          <p:spPr>
            <a:xfrm>
              <a:off x="-517809" y="5066763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5" name="TextBox 94"/>
            <p:cNvSpPr txBox="1"/>
            <p:nvPr userDrawn="1"/>
          </p:nvSpPr>
          <p:spPr>
            <a:xfrm>
              <a:off x="-1630680" y="4998513"/>
              <a:ext cx="1071595" cy="138088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LOWER LIMIT</a:t>
              </a:r>
            </a:p>
          </p:txBody>
        </p:sp>
        <p:cxnSp>
          <p:nvCxnSpPr>
            <p:cNvPr id="96" name="Straight Connector 95"/>
            <p:cNvCxnSpPr/>
            <p:nvPr userDrawn="1"/>
          </p:nvCxnSpPr>
          <p:spPr>
            <a:xfrm>
              <a:off x="-517809" y="1284417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7" name="TextBox 96"/>
            <p:cNvSpPr txBox="1"/>
            <p:nvPr userDrawn="1"/>
          </p:nvSpPr>
          <p:spPr>
            <a:xfrm>
              <a:off x="-1630680" y="1216167"/>
              <a:ext cx="1071595" cy="138089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UPPER LIMIT</a:t>
              </a:r>
            </a:p>
          </p:txBody>
        </p:sp>
        <p:cxnSp>
          <p:nvCxnSpPr>
            <p:cNvPr id="98" name="Straight Connector 97"/>
            <p:cNvCxnSpPr/>
            <p:nvPr userDrawn="1"/>
          </p:nvCxnSpPr>
          <p:spPr>
            <a:xfrm>
              <a:off x="-517809" y="1789154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9" name="TextBox 98"/>
            <p:cNvSpPr txBox="1"/>
            <p:nvPr userDrawn="1"/>
          </p:nvSpPr>
          <p:spPr>
            <a:xfrm>
              <a:off x="-1630680" y="1719316"/>
              <a:ext cx="1071595" cy="139675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CHART TOP</a:t>
              </a:r>
            </a:p>
          </p:txBody>
        </p:sp>
        <p:grpSp>
          <p:nvGrpSpPr>
            <p:cNvPr id="30738" name="Group 104"/>
            <p:cNvGrpSpPr>
              <a:grpSpLocks/>
            </p:cNvGrpSpPr>
            <p:nvPr userDrawn="1"/>
          </p:nvGrpSpPr>
          <p:grpSpPr bwMode="auto">
            <a:xfrm>
              <a:off x="755523" y="-501206"/>
              <a:ext cx="8121776" cy="424749"/>
              <a:chOff x="755523" y="-501206"/>
              <a:chExt cx="8121776" cy="424749"/>
            </a:xfrm>
          </p:grpSpPr>
          <p:cxnSp>
            <p:nvCxnSpPr>
              <p:cNvPr id="106" name="Straight Connector 105"/>
              <p:cNvCxnSpPr/>
              <p:nvPr userDrawn="1"/>
            </p:nvCxnSpPr>
            <p:spPr>
              <a:xfrm>
                <a:off x="1293584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7" name="TextBox 106"/>
              <p:cNvSpPr txBox="1"/>
              <p:nvPr userDrawn="1"/>
            </p:nvSpPr>
            <p:spPr>
              <a:xfrm>
                <a:off x="755405" y="-501206"/>
                <a:ext cx="1071595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/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Y AXIS</a:t>
                </a:r>
                <a:endParaRPr lang="en-AU" dirty="0"/>
              </a:p>
            </p:txBody>
          </p:sp>
          <p:cxnSp>
            <p:nvCxnSpPr>
              <p:cNvPr id="108" name="Straight Connector 107"/>
              <p:cNvCxnSpPr/>
              <p:nvPr userDrawn="1"/>
            </p:nvCxnSpPr>
            <p:spPr>
              <a:xfrm>
                <a:off x="5575200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9" name="TextBox 108"/>
              <p:cNvSpPr txBox="1"/>
              <p:nvPr userDrawn="1"/>
            </p:nvSpPr>
            <p:spPr>
              <a:xfrm>
                <a:off x="5035434" y="-501206"/>
                <a:ext cx="1073182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/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Y AXIS</a:t>
                </a:r>
                <a:endParaRPr lang="en-AU" dirty="0"/>
              </a:p>
            </p:txBody>
          </p:sp>
          <p:cxnSp>
            <p:nvCxnSpPr>
              <p:cNvPr id="113" name="Straight Connector 112"/>
              <p:cNvCxnSpPr/>
              <p:nvPr userDrawn="1"/>
            </p:nvCxnSpPr>
            <p:spPr>
              <a:xfrm>
                <a:off x="8350233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4" name="TextBox 113"/>
              <p:cNvSpPr txBox="1"/>
              <p:nvPr userDrawn="1"/>
            </p:nvSpPr>
            <p:spPr>
              <a:xfrm>
                <a:off x="7805705" y="-501206"/>
                <a:ext cx="1071594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/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LIMIT</a:t>
                </a:r>
                <a:endParaRPr lang="en-AU" dirty="0"/>
              </a:p>
            </p:txBody>
          </p:sp>
        </p:grpSp>
      </p:grpSp>
      <p:sp>
        <p:nvSpPr>
          <p:cNvPr id="115" name="Footer Placeholder 70"/>
          <p:cNvSpPr>
            <a:spLocks noGrp="1"/>
          </p:cNvSpPr>
          <p:nvPr>
            <p:ph type="ftr" sz="quarter" idx="3"/>
          </p:nvPr>
        </p:nvSpPr>
        <p:spPr>
          <a:xfrm>
            <a:off x="785813" y="5946775"/>
            <a:ext cx="7554912" cy="377825"/>
          </a:xfrm>
          <a:prstGeom prst="rect">
            <a:avLst/>
          </a:prstGeom>
        </p:spPr>
        <p:txBody>
          <a:bodyPr lIns="496800" tIns="90000">
            <a:noAutofit/>
          </a:bodyPr>
          <a:lstStyle>
            <a:lvl1pPr>
              <a:spcBef>
                <a:spcPct val="20000"/>
              </a:spcBef>
              <a:buFont typeface="Arial" pitchFamily="34" charset="0"/>
              <a:buNone/>
              <a:defRPr lang="en-AU" sz="125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t>TNS Presentation Title</a:t>
            </a:r>
          </a:p>
        </p:txBody>
      </p:sp>
      <p:pic>
        <p:nvPicPr>
          <p:cNvPr id="30729" name="Picture 2" descr="\\PSTUDIOTERM\Clients\TNS Global\TNS_002 Templates\4. Design\1. Assets\Logos\TNS_LOGOS\final brand jpgs\TNS_logo_rgb.jp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282575" y="6072188"/>
            <a:ext cx="5048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kern="1200">
          <a:solidFill>
            <a:srgbClr val="333333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defRPr sz="1300" b="1" kern="1200">
          <a:solidFill>
            <a:srgbClr val="333333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defRPr sz="1300" kern="1200">
          <a:solidFill>
            <a:srgbClr val="333333"/>
          </a:solidFill>
          <a:latin typeface="+mn-lt"/>
          <a:ea typeface="+mn-ea"/>
          <a:cs typeface="+mn-cs"/>
        </a:defRPr>
      </a:lvl2pPr>
      <a:lvl3pPr marL="252413" indent="-2524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"/>
        <a:defRPr sz="1300" kern="1200">
          <a:solidFill>
            <a:srgbClr val="333333"/>
          </a:solidFill>
          <a:latin typeface="+mn-lt"/>
          <a:ea typeface="+mn-ea"/>
          <a:cs typeface="+mn-cs"/>
        </a:defRPr>
      </a:lvl3pPr>
      <a:lvl4pPr marL="508000" indent="-255588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n"/>
        <a:defRPr sz="1300" kern="1200">
          <a:solidFill>
            <a:srgbClr val="333333"/>
          </a:solidFill>
          <a:latin typeface="+mn-lt"/>
          <a:ea typeface="+mn-ea"/>
          <a:cs typeface="+mn-cs"/>
        </a:defRPr>
      </a:lvl4pPr>
      <a:lvl5pPr marL="760413" indent="-2524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n"/>
        <a:defRPr sz="1300" kern="1200">
          <a:solidFill>
            <a:srgbClr val="33333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082" name="Group 5"/>
          <p:cNvGrpSpPr>
            <a:grpSpLocks/>
          </p:cNvGrpSpPr>
          <p:nvPr/>
        </p:nvGrpSpPr>
        <p:grpSpPr bwMode="auto">
          <a:xfrm>
            <a:off x="-6350" y="-3175"/>
            <a:ext cx="9151938" cy="6861175"/>
            <a:chOff x="-5837" y="-3163"/>
            <a:chExt cx="9151455" cy="6861163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533885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86284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1038683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1291083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1541894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1794293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2046693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2299091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2548316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2800715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3053115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3305513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3556325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3808725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4061123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4313523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4567510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4819908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5072308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5324707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5575518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5827918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6080317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6332716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6581940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34340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7086739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7339138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7589950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7842349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8094748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8347147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8597959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8855120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286248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513" y="527061"/>
              <a:ext cx="914351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2101" y="276237"/>
              <a:ext cx="914351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2101" y="1031885"/>
              <a:ext cx="9137168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513" y="781061"/>
              <a:ext cx="9145105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2101" y="1535122"/>
              <a:ext cx="9135580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>
              <a:off x="513" y="1284298"/>
              <a:ext cx="9145105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>
              <a:off x="513" y="2039946"/>
              <a:ext cx="914351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513" y="1789122"/>
              <a:ext cx="9145105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2101" y="2543183"/>
              <a:ext cx="9141930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>
              <a:off x="513" y="2292358"/>
              <a:ext cx="9145105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>
              <a:off x="513" y="3048007"/>
              <a:ext cx="9145105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>
              <a:off x="513" y="2797182"/>
              <a:ext cx="9138756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>
              <a:off x="2101" y="3551244"/>
              <a:ext cx="914351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>
              <a:off x="2101" y="3300419"/>
              <a:ext cx="9137168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>
              <a:off x="513" y="4056068"/>
              <a:ext cx="914351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>
              <a:off x="2101" y="3805243"/>
              <a:ext cx="914351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>
              <a:off x="2101" y="4308479"/>
              <a:ext cx="914351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>
              <a:off x="513" y="4811717"/>
              <a:ext cx="9138756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>
              <a:off x="513" y="4560892"/>
              <a:ext cx="9137168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>
              <a:off x="513" y="5316541"/>
              <a:ext cx="9145105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 userDrawn="1"/>
          </p:nvCxnSpPr>
          <p:spPr>
            <a:xfrm>
              <a:off x="-5837" y="5065716"/>
              <a:ext cx="914351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>
              <a:off x="2101" y="5819777"/>
              <a:ext cx="914351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>
              <a:off x="513" y="5568952"/>
              <a:ext cx="914351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>
              <a:off x="513" y="6072189"/>
              <a:ext cx="9138756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>
              <a:off x="513" y="6324601"/>
              <a:ext cx="9137168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>
              <a:off x="-4250" y="6575425"/>
              <a:ext cx="9141931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7" name="TextBox 76"/>
          <p:cNvSpPr txBox="1"/>
          <p:nvPr/>
        </p:nvSpPr>
        <p:spPr>
          <a:xfrm>
            <a:off x="1292225" y="6324600"/>
            <a:ext cx="754063" cy="530225"/>
          </a:xfrm>
          <a:prstGeom prst="rect">
            <a:avLst/>
          </a:prstGeom>
          <a:noFill/>
        </p:spPr>
        <p:txBody>
          <a:bodyPr lIns="0" tIns="0" rIns="0" bIns="266400" anchor="b"/>
          <a:lstStyle/>
          <a:p>
            <a:pPr>
              <a:defRPr/>
            </a:pPr>
            <a:r>
              <a:rPr lang="en-AU" sz="750" b="0" dirty="0">
                <a:solidFill>
                  <a:srgbClr val="333333"/>
                </a:solidFill>
                <a:latin typeface="+mn-lt"/>
              </a:rPr>
              <a:t>©TNS </a:t>
            </a:r>
            <a:r>
              <a:rPr lang="en-AU" sz="750" b="0" dirty="0" smtClean="0">
                <a:solidFill>
                  <a:srgbClr val="333333"/>
                </a:solidFill>
                <a:latin typeface="+mn-lt"/>
              </a:rPr>
              <a:t>2015</a:t>
            </a:r>
            <a:endParaRPr lang="en-AU" sz="750" b="0" dirty="0">
              <a:solidFill>
                <a:srgbClr val="333333"/>
              </a:solidFill>
              <a:latin typeface="+mn-lt"/>
            </a:endParaRPr>
          </a:p>
        </p:txBody>
      </p:sp>
      <p:sp>
        <p:nvSpPr>
          <p:cNvPr id="46084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9145588" cy="103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77200" tIns="208800" rIns="2772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AU" smtClean="0"/>
          </a:p>
        </p:txBody>
      </p:sp>
      <p:sp>
        <p:nvSpPr>
          <p:cNvPr id="4608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0" y="1031875"/>
            <a:ext cx="9145588" cy="403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77200" tIns="212400" rIns="2772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350250" y="6324600"/>
            <a:ext cx="504825" cy="25082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r">
              <a:defRPr sz="750" b="0">
                <a:solidFill>
                  <a:srgbClr val="333333"/>
                </a:solidFill>
                <a:latin typeface="+mn-lt"/>
              </a:defRPr>
            </a:lvl1pPr>
          </a:lstStyle>
          <a:p>
            <a:pPr>
              <a:defRPr/>
            </a:pPr>
            <a:fld id="{7F1FD328-DD08-4AF5-A00B-9EA14D96894A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89" name="Rectangle 88"/>
          <p:cNvSpPr/>
          <p:nvPr/>
        </p:nvSpPr>
        <p:spPr>
          <a:xfrm>
            <a:off x="285750" y="5065713"/>
            <a:ext cx="8569325" cy="88106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0" rIns="91422" bIns="45710" anchor="ctr"/>
          <a:lstStyle/>
          <a:p>
            <a:pPr algn="ctr">
              <a:defRPr/>
            </a:pPr>
            <a:endParaRPr lang="en-AU" dirty="0"/>
          </a:p>
        </p:txBody>
      </p:sp>
      <p:cxnSp>
        <p:nvCxnSpPr>
          <p:cNvPr id="70" name="Straight Connector 69"/>
          <p:cNvCxnSpPr/>
          <p:nvPr/>
        </p:nvCxnSpPr>
        <p:spPr>
          <a:xfrm>
            <a:off x="282575" y="5946775"/>
            <a:ext cx="85725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6089" name="Group 89"/>
          <p:cNvGrpSpPr>
            <a:grpSpLocks/>
          </p:cNvGrpSpPr>
          <p:nvPr/>
        </p:nvGrpSpPr>
        <p:grpSpPr bwMode="auto">
          <a:xfrm>
            <a:off x="-1630363" y="-501650"/>
            <a:ext cx="10507663" cy="5638800"/>
            <a:chOff x="-1630680" y="-501206"/>
            <a:chExt cx="10507979" cy="5637807"/>
          </a:xfrm>
        </p:grpSpPr>
        <p:cxnSp>
          <p:nvCxnSpPr>
            <p:cNvPr id="93" name="Straight Connector 92"/>
            <p:cNvCxnSpPr/>
            <p:nvPr userDrawn="1"/>
          </p:nvCxnSpPr>
          <p:spPr>
            <a:xfrm>
              <a:off x="-517809" y="4560440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4" name="TextBox 93"/>
            <p:cNvSpPr txBox="1"/>
            <p:nvPr userDrawn="1"/>
          </p:nvSpPr>
          <p:spPr>
            <a:xfrm>
              <a:off x="-1630680" y="4490603"/>
              <a:ext cx="1071595" cy="139675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X AXIS</a:t>
              </a:r>
            </a:p>
          </p:txBody>
        </p:sp>
        <p:cxnSp>
          <p:nvCxnSpPr>
            <p:cNvPr id="95" name="Straight Connector 94"/>
            <p:cNvCxnSpPr/>
            <p:nvPr userDrawn="1"/>
          </p:nvCxnSpPr>
          <p:spPr>
            <a:xfrm>
              <a:off x="-517809" y="5066763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6" name="TextBox 95"/>
            <p:cNvSpPr txBox="1"/>
            <p:nvPr userDrawn="1"/>
          </p:nvSpPr>
          <p:spPr>
            <a:xfrm>
              <a:off x="-1630680" y="4998513"/>
              <a:ext cx="1071595" cy="138088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LOWER LIMIT</a:t>
              </a:r>
            </a:p>
          </p:txBody>
        </p:sp>
        <p:cxnSp>
          <p:nvCxnSpPr>
            <p:cNvPr id="97" name="Straight Connector 96"/>
            <p:cNvCxnSpPr/>
            <p:nvPr userDrawn="1"/>
          </p:nvCxnSpPr>
          <p:spPr>
            <a:xfrm>
              <a:off x="-517809" y="1284417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8" name="TextBox 97"/>
            <p:cNvSpPr txBox="1"/>
            <p:nvPr userDrawn="1"/>
          </p:nvSpPr>
          <p:spPr>
            <a:xfrm>
              <a:off x="-1630680" y="1216167"/>
              <a:ext cx="1071595" cy="138089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UPPER LIMIT</a:t>
              </a:r>
            </a:p>
          </p:txBody>
        </p:sp>
        <p:cxnSp>
          <p:nvCxnSpPr>
            <p:cNvPr id="99" name="Straight Connector 98"/>
            <p:cNvCxnSpPr/>
            <p:nvPr userDrawn="1"/>
          </p:nvCxnSpPr>
          <p:spPr>
            <a:xfrm>
              <a:off x="-517809" y="1789154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5" name="TextBox 104"/>
            <p:cNvSpPr txBox="1"/>
            <p:nvPr userDrawn="1"/>
          </p:nvSpPr>
          <p:spPr>
            <a:xfrm>
              <a:off x="-1630680" y="1719316"/>
              <a:ext cx="1071595" cy="139675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CHART TOP</a:t>
              </a:r>
            </a:p>
          </p:txBody>
        </p:sp>
        <p:grpSp>
          <p:nvGrpSpPr>
            <p:cNvPr id="46100" name="Group 105"/>
            <p:cNvGrpSpPr>
              <a:grpSpLocks/>
            </p:cNvGrpSpPr>
            <p:nvPr userDrawn="1"/>
          </p:nvGrpSpPr>
          <p:grpSpPr bwMode="auto">
            <a:xfrm>
              <a:off x="755523" y="-501206"/>
              <a:ext cx="8121776" cy="424749"/>
              <a:chOff x="755523" y="-501206"/>
              <a:chExt cx="8121776" cy="424749"/>
            </a:xfrm>
          </p:grpSpPr>
          <p:cxnSp>
            <p:nvCxnSpPr>
              <p:cNvPr id="107" name="Straight Connector 106"/>
              <p:cNvCxnSpPr/>
              <p:nvPr userDrawn="1"/>
            </p:nvCxnSpPr>
            <p:spPr>
              <a:xfrm>
                <a:off x="1293584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8" name="TextBox 107"/>
              <p:cNvSpPr txBox="1"/>
              <p:nvPr userDrawn="1"/>
            </p:nvSpPr>
            <p:spPr>
              <a:xfrm>
                <a:off x="755405" y="-501206"/>
                <a:ext cx="1071595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/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Y AXIS</a:t>
                </a:r>
                <a:endParaRPr lang="en-AU" dirty="0"/>
              </a:p>
            </p:txBody>
          </p:sp>
          <p:cxnSp>
            <p:nvCxnSpPr>
              <p:cNvPr id="109" name="Straight Connector 108"/>
              <p:cNvCxnSpPr/>
              <p:nvPr userDrawn="1"/>
            </p:nvCxnSpPr>
            <p:spPr>
              <a:xfrm>
                <a:off x="5575200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3" name="TextBox 112"/>
              <p:cNvSpPr txBox="1"/>
              <p:nvPr userDrawn="1"/>
            </p:nvSpPr>
            <p:spPr>
              <a:xfrm>
                <a:off x="5035434" y="-501206"/>
                <a:ext cx="1073182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/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Y AXIS</a:t>
                </a:r>
                <a:endParaRPr lang="en-AU" dirty="0"/>
              </a:p>
            </p:txBody>
          </p:sp>
          <p:cxnSp>
            <p:nvCxnSpPr>
              <p:cNvPr id="114" name="Straight Connector 113"/>
              <p:cNvCxnSpPr/>
              <p:nvPr userDrawn="1"/>
            </p:nvCxnSpPr>
            <p:spPr>
              <a:xfrm>
                <a:off x="8350233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5" name="TextBox 114"/>
              <p:cNvSpPr txBox="1"/>
              <p:nvPr userDrawn="1"/>
            </p:nvSpPr>
            <p:spPr>
              <a:xfrm>
                <a:off x="7805705" y="-501206"/>
                <a:ext cx="1071594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/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LIMIT</a:t>
                </a:r>
                <a:endParaRPr lang="en-AU" dirty="0"/>
              </a:p>
            </p:txBody>
          </p:sp>
        </p:grpSp>
      </p:grpSp>
      <p:sp>
        <p:nvSpPr>
          <p:cNvPr id="87" name="Footer Placeholder 70"/>
          <p:cNvSpPr>
            <a:spLocks noGrp="1"/>
          </p:cNvSpPr>
          <p:nvPr>
            <p:ph type="ftr" sz="quarter" idx="3"/>
          </p:nvPr>
        </p:nvSpPr>
        <p:spPr>
          <a:xfrm>
            <a:off x="785813" y="5946775"/>
            <a:ext cx="7554912" cy="377825"/>
          </a:xfrm>
          <a:prstGeom prst="rect">
            <a:avLst/>
          </a:prstGeom>
        </p:spPr>
        <p:txBody>
          <a:bodyPr lIns="496800" tIns="90000">
            <a:noAutofit/>
          </a:bodyPr>
          <a:lstStyle>
            <a:lvl1pPr>
              <a:spcBef>
                <a:spcPct val="20000"/>
              </a:spcBef>
              <a:buFont typeface="Arial" pitchFamily="34" charset="0"/>
              <a:buNone/>
              <a:defRPr lang="en-AU" sz="125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t>TNS Presentation Title</a:t>
            </a:r>
          </a:p>
        </p:txBody>
      </p:sp>
      <p:pic>
        <p:nvPicPr>
          <p:cNvPr id="46091" name="Picture 2" descr="\\PSTUDIOTERM\Clients\TNS Global\TNS_002 Templates\4. Design\1. Assets\Logos\TNS_LOGOS\final brand jpgs\TNS_logo_rg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2575" y="6072188"/>
            <a:ext cx="5048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000" kern="1200">
          <a:solidFill>
            <a:srgbClr val="333333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defRPr sz="1300" b="1" kern="1200">
          <a:solidFill>
            <a:srgbClr val="333333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defRPr sz="1300" kern="1200">
          <a:solidFill>
            <a:srgbClr val="333333"/>
          </a:solidFill>
          <a:latin typeface="+mn-lt"/>
          <a:ea typeface="+mn-ea"/>
          <a:cs typeface="+mn-cs"/>
        </a:defRPr>
      </a:lvl2pPr>
      <a:lvl3pPr marL="252413" indent="-2524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"/>
        <a:defRPr sz="1300" kern="1200">
          <a:solidFill>
            <a:srgbClr val="333333"/>
          </a:solidFill>
          <a:latin typeface="+mn-lt"/>
          <a:ea typeface="+mn-ea"/>
          <a:cs typeface="+mn-cs"/>
        </a:defRPr>
      </a:lvl3pPr>
      <a:lvl4pPr marL="508000" indent="-255588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n"/>
        <a:defRPr sz="1300" kern="1200">
          <a:solidFill>
            <a:srgbClr val="333333"/>
          </a:solidFill>
          <a:latin typeface="+mn-lt"/>
          <a:ea typeface="+mn-ea"/>
          <a:cs typeface="+mn-cs"/>
        </a:defRPr>
      </a:lvl4pPr>
      <a:lvl5pPr marL="760413" indent="-2524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n"/>
        <a:defRPr sz="1300" kern="1200">
          <a:solidFill>
            <a:srgbClr val="33333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TextBox 76"/>
          <p:cNvSpPr txBox="1"/>
          <p:nvPr/>
        </p:nvSpPr>
        <p:spPr>
          <a:xfrm>
            <a:off x="1292225" y="6324600"/>
            <a:ext cx="754063" cy="530225"/>
          </a:xfrm>
          <a:prstGeom prst="rect">
            <a:avLst/>
          </a:prstGeom>
          <a:noFill/>
        </p:spPr>
        <p:txBody>
          <a:bodyPr lIns="0" tIns="0" rIns="0" bIns="266400" anchor="b"/>
          <a:lstStyle/>
          <a:p>
            <a:pPr>
              <a:defRPr/>
            </a:pPr>
            <a:r>
              <a:rPr lang="en-AU" sz="750" b="0" dirty="0">
                <a:solidFill>
                  <a:srgbClr val="333333"/>
                </a:solidFill>
                <a:latin typeface="Arial"/>
              </a:rPr>
              <a:t>©TNS </a:t>
            </a:r>
            <a:r>
              <a:rPr lang="en-AU" sz="750" b="0" dirty="0" smtClean="0">
                <a:solidFill>
                  <a:srgbClr val="333333"/>
                </a:solidFill>
                <a:latin typeface="Arial"/>
              </a:rPr>
              <a:t>2015</a:t>
            </a:r>
            <a:endParaRPr lang="en-AU" sz="750" b="0" dirty="0">
              <a:solidFill>
                <a:srgbClr val="333333"/>
              </a:solidFill>
              <a:latin typeface="Arial"/>
            </a:endParaRPr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5073650" cy="128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77200" tIns="208800" rIns="2772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AU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350250" y="6324600"/>
            <a:ext cx="504825" cy="25082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r">
              <a:defRPr sz="750" b="0">
                <a:solidFill>
                  <a:srgbClr val="333333"/>
                </a:solidFill>
                <a:latin typeface="+mn-lt"/>
              </a:defRPr>
            </a:lvl1pPr>
          </a:lstStyle>
          <a:p>
            <a:pPr>
              <a:defRPr/>
            </a:pPr>
            <a:fld id="{131004CE-30C1-428B-A131-882F1DABD39F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cxnSp>
        <p:nvCxnSpPr>
          <p:cNvPr id="70" name="Straight Connector 69"/>
          <p:cNvCxnSpPr/>
          <p:nvPr/>
        </p:nvCxnSpPr>
        <p:spPr>
          <a:xfrm>
            <a:off x="282575" y="5946775"/>
            <a:ext cx="85725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-1630363" y="-501650"/>
            <a:ext cx="10507663" cy="5638800"/>
            <a:chOff x="-1630680" y="-501206"/>
            <a:chExt cx="10507979" cy="5637807"/>
          </a:xfrm>
        </p:grpSpPr>
        <p:cxnSp>
          <p:nvCxnSpPr>
            <p:cNvPr id="85" name="Straight Connector 84"/>
            <p:cNvCxnSpPr/>
            <p:nvPr userDrawn="1"/>
          </p:nvCxnSpPr>
          <p:spPr>
            <a:xfrm>
              <a:off x="-517809" y="4560440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TextBox 85"/>
            <p:cNvSpPr txBox="1"/>
            <p:nvPr userDrawn="1"/>
          </p:nvSpPr>
          <p:spPr>
            <a:xfrm>
              <a:off x="-1630680" y="4490603"/>
              <a:ext cx="1071595" cy="139675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>
              <a:spAutoFit/>
            </a:bodyPr>
            <a:lstStyle/>
            <a:p>
              <a:pPr algn="ctr">
                <a:defRPr/>
              </a:pPr>
              <a:r>
                <a:rPr lang="en-AU" sz="9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/>
                </a:rPr>
                <a:t>X AXIS</a:t>
              </a:r>
            </a:p>
          </p:txBody>
        </p:sp>
        <p:cxnSp>
          <p:nvCxnSpPr>
            <p:cNvPr id="87" name="Straight Connector 86"/>
            <p:cNvCxnSpPr/>
            <p:nvPr userDrawn="1"/>
          </p:nvCxnSpPr>
          <p:spPr>
            <a:xfrm>
              <a:off x="-517809" y="5066763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TextBox 87"/>
            <p:cNvSpPr txBox="1"/>
            <p:nvPr userDrawn="1"/>
          </p:nvSpPr>
          <p:spPr>
            <a:xfrm>
              <a:off x="-1630680" y="4998513"/>
              <a:ext cx="1071595" cy="138088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>
              <a:spAutoFit/>
            </a:bodyPr>
            <a:lstStyle/>
            <a:p>
              <a:pPr algn="ctr">
                <a:defRPr/>
              </a:pPr>
              <a:r>
                <a:rPr lang="en-AU" sz="9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/>
                </a:rPr>
                <a:t>LOWER LIMIT</a:t>
              </a:r>
            </a:p>
          </p:txBody>
        </p:sp>
        <p:cxnSp>
          <p:nvCxnSpPr>
            <p:cNvPr id="91" name="Straight Connector 90"/>
            <p:cNvCxnSpPr/>
            <p:nvPr userDrawn="1"/>
          </p:nvCxnSpPr>
          <p:spPr>
            <a:xfrm>
              <a:off x="-517809" y="1284417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2" name="TextBox 91"/>
            <p:cNvSpPr txBox="1"/>
            <p:nvPr userDrawn="1"/>
          </p:nvSpPr>
          <p:spPr>
            <a:xfrm>
              <a:off x="-1630680" y="1216167"/>
              <a:ext cx="1071595" cy="138089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>
              <a:spAutoFit/>
            </a:bodyPr>
            <a:lstStyle/>
            <a:p>
              <a:pPr algn="ctr">
                <a:defRPr/>
              </a:pPr>
              <a:r>
                <a:rPr lang="en-AU" sz="9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/>
                </a:rPr>
                <a:t>UPPER LIMIT</a:t>
              </a:r>
            </a:p>
          </p:txBody>
        </p:sp>
        <p:cxnSp>
          <p:nvCxnSpPr>
            <p:cNvPr id="100" name="Straight Connector 99"/>
            <p:cNvCxnSpPr/>
            <p:nvPr userDrawn="1"/>
          </p:nvCxnSpPr>
          <p:spPr>
            <a:xfrm>
              <a:off x="-517809" y="1789154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1" name="TextBox 100"/>
            <p:cNvSpPr txBox="1"/>
            <p:nvPr userDrawn="1"/>
          </p:nvSpPr>
          <p:spPr>
            <a:xfrm>
              <a:off x="-1630680" y="1719316"/>
              <a:ext cx="1071595" cy="139675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>
              <a:spAutoFit/>
            </a:bodyPr>
            <a:lstStyle/>
            <a:p>
              <a:pPr algn="ctr">
                <a:defRPr/>
              </a:pPr>
              <a:r>
                <a:rPr lang="en-AU" sz="9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/>
                </a:rPr>
                <a:t>CHART TOP</a:t>
              </a:r>
            </a:p>
          </p:txBody>
        </p:sp>
        <p:grpSp>
          <p:nvGrpSpPr>
            <p:cNvPr id="3" name="Group 2"/>
            <p:cNvGrpSpPr>
              <a:grpSpLocks/>
            </p:cNvGrpSpPr>
            <p:nvPr userDrawn="1"/>
          </p:nvGrpSpPr>
          <p:grpSpPr bwMode="auto">
            <a:xfrm>
              <a:off x="755523" y="-501206"/>
              <a:ext cx="8121776" cy="424749"/>
              <a:chOff x="755523" y="-501206"/>
              <a:chExt cx="8121776" cy="424749"/>
            </a:xfrm>
          </p:grpSpPr>
          <p:cxnSp>
            <p:nvCxnSpPr>
              <p:cNvPr id="102" name="Straight Connector 101"/>
              <p:cNvCxnSpPr/>
              <p:nvPr userDrawn="1"/>
            </p:nvCxnSpPr>
            <p:spPr>
              <a:xfrm>
                <a:off x="1293584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3" name="TextBox 102"/>
              <p:cNvSpPr txBox="1"/>
              <p:nvPr userDrawn="1"/>
            </p:nvSpPr>
            <p:spPr>
              <a:xfrm>
                <a:off x="755405" y="-501206"/>
                <a:ext cx="1071595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>
                <a:spAutoFit/>
              </a:bodyPr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>
                    <a:solidFill>
                      <a:prstClr val="black">
                        <a:lumMod val="85000"/>
                        <a:lumOff val="15000"/>
                      </a:prstClr>
                    </a:solidFill>
                  </a:rPr>
                  <a:t>Y AXIS</a:t>
                </a:r>
                <a:endParaRPr lang="en-AU" dirty="0">
                  <a:solidFill>
                    <a:prstClr val="black">
                      <a:lumMod val="85000"/>
                      <a:lumOff val="15000"/>
                    </a:prstClr>
                  </a:solidFill>
                </a:endParaRPr>
              </a:p>
            </p:txBody>
          </p:sp>
          <p:cxnSp>
            <p:nvCxnSpPr>
              <p:cNvPr id="104" name="Straight Connector 103"/>
              <p:cNvCxnSpPr/>
              <p:nvPr userDrawn="1"/>
            </p:nvCxnSpPr>
            <p:spPr>
              <a:xfrm>
                <a:off x="5575200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0" name="TextBox 109"/>
              <p:cNvSpPr txBox="1"/>
              <p:nvPr userDrawn="1"/>
            </p:nvSpPr>
            <p:spPr>
              <a:xfrm>
                <a:off x="5035434" y="-501206"/>
                <a:ext cx="1073182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>
                <a:spAutoFit/>
              </a:bodyPr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>
                    <a:solidFill>
                      <a:prstClr val="black">
                        <a:lumMod val="85000"/>
                        <a:lumOff val="15000"/>
                      </a:prstClr>
                    </a:solidFill>
                  </a:rPr>
                  <a:t>Y AXIS</a:t>
                </a:r>
                <a:endParaRPr lang="en-AU" dirty="0">
                  <a:solidFill>
                    <a:prstClr val="black">
                      <a:lumMod val="85000"/>
                      <a:lumOff val="15000"/>
                    </a:prstClr>
                  </a:solidFill>
                </a:endParaRPr>
              </a:p>
            </p:txBody>
          </p:sp>
          <p:cxnSp>
            <p:nvCxnSpPr>
              <p:cNvPr id="111" name="Straight Connector 110"/>
              <p:cNvCxnSpPr/>
              <p:nvPr userDrawn="1"/>
            </p:nvCxnSpPr>
            <p:spPr>
              <a:xfrm>
                <a:off x="8350233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2" name="TextBox 111"/>
              <p:cNvSpPr txBox="1"/>
              <p:nvPr userDrawn="1"/>
            </p:nvSpPr>
            <p:spPr>
              <a:xfrm>
                <a:off x="7805705" y="-501206"/>
                <a:ext cx="1071594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>
                <a:spAutoFit/>
              </a:bodyPr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>
                    <a:solidFill>
                      <a:prstClr val="black">
                        <a:lumMod val="85000"/>
                        <a:lumOff val="15000"/>
                      </a:prstClr>
                    </a:solidFill>
                  </a:rPr>
                  <a:t>LIMIT</a:t>
                </a:r>
                <a:endParaRPr lang="en-AU" dirty="0">
                  <a:solidFill>
                    <a:prstClr val="black">
                      <a:lumMod val="85000"/>
                      <a:lumOff val="15000"/>
                    </a:prstClr>
                  </a:solidFill>
                </a:endParaRPr>
              </a:p>
            </p:txBody>
          </p:sp>
        </p:grpSp>
      </p:grpSp>
      <p:sp>
        <p:nvSpPr>
          <p:cNvPr id="71" name="Footer Placeholder 70"/>
          <p:cNvSpPr>
            <a:spLocks noGrp="1"/>
          </p:cNvSpPr>
          <p:nvPr>
            <p:ph type="ftr" sz="quarter" idx="3"/>
          </p:nvPr>
        </p:nvSpPr>
        <p:spPr>
          <a:xfrm>
            <a:off x="785813" y="5946775"/>
            <a:ext cx="7554912" cy="377825"/>
          </a:xfrm>
          <a:prstGeom prst="rect">
            <a:avLst/>
          </a:prstGeom>
        </p:spPr>
        <p:txBody>
          <a:bodyPr lIns="496800" tIns="90000">
            <a:noAutofit/>
          </a:bodyPr>
          <a:lstStyle>
            <a:lvl1pPr>
              <a:spcBef>
                <a:spcPct val="20000"/>
              </a:spcBef>
              <a:buFont typeface="Arial" pitchFamily="34" charset="0"/>
              <a:buNone/>
              <a:defRPr lang="en-AU" sz="125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t>TNS Presentation Title</a:t>
            </a:r>
          </a:p>
        </p:txBody>
      </p:sp>
      <p:pic>
        <p:nvPicPr>
          <p:cNvPr id="1032" name="Picture 2" descr="\\PSTUDIOTERM\Clients\TNS Global\TNS_002 Templates\4. Design\1. Assets\Logos\TNS_LOGOS\final brand jpgs\TNS_logo_rgb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82575" y="6072188"/>
            <a:ext cx="5048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000" kern="1200">
          <a:solidFill>
            <a:srgbClr val="333333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defRPr sz="1600" b="1" kern="1200">
          <a:solidFill>
            <a:srgbClr val="262626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defRPr sz="1600" kern="1200">
          <a:solidFill>
            <a:srgbClr val="262626"/>
          </a:solidFill>
          <a:latin typeface="+mn-lt"/>
          <a:ea typeface="+mn-ea"/>
          <a:cs typeface="+mn-cs"/>
        </a:defRPr>
      </a:lvl2pPr>
      <a:lvl3pPr marL="252413" indent="-2524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"/>
        <a:defRPr sz="1600" kern="1200">
          <a:solidFill>
            <a:srgbClr val="262626"/>
          </a:solidFill>
          <a:latin typeface="+mn-lt"/>
          <a:ea typeface="+mn-ea"/>
          <a:cs typeface="+mn-cs"/>
        </a:defRPr>
      </a:lvl3pPr>
      <a:lvl4pPr marL="508000" indent="-255588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n"/>
        <a:defRPr sz="1600" kern="1200">
          <a:solidFill>
            <a:srgbClr val="262626"/>
          </a:solidFill>
          <a:latin typeface="+mn-lt"/>
          <a:ea typeface="+mn-ea"/>
          <a:cs typeface="+mn-cs"/>
        </a:defRPr>
      </a:lvl4pPr>
      <a:lvl5pPr marL="760413" indent="-2524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n"/>
        <a:defRPr sz="1600" kern="1200">
          <a:solidFill>
            <a:srgbClr val="26262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_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latin typeface="Arial"/>
              </a:rPr>
              <a:t>Аудитория </a:t>
            </a:r>
            <a:r>
              <a:rPr lang="en-US" smtClean="0">
                <a:latin typeface="Arial"/>
              </a:rPr>
              <a:t>Drive.ru</a:t>
            </a:r>
            <a:br>
              <a:rPr lang="en-US" smtClean="0">
                <a:latin typeface="Arial"/>
              </a:rPr>
            </a:br>
            <a:r>
              <a:rPr lang="ru-RU" smtClean="0">
                <a:latin typeface="Arial"/>
              </a:rPr>
              <a:t>Январь 2015</a:t>
            </a:r>
            <a:br>
              <a:rPr lang="ru-RU" smtClean="0">
                <a:latin typeface="Arial"/>
              </a:rPr>
            </a:br>
            <a:endParaRPr lang="ru-RU" dirty="0">
              <a:latin typeface="Arial"/>
            </a:endParaRPr>
          </a:p>
        </p:txBody>
      </p:sp>
      <p:sp>
        <p:nvSpPr>
          <p:cNvPr id="4" name="Title_2"/>
          <p:cNvSpPr txBox="1">
            <a:spLocks/>
          </p:cNvSpPr>
          <p:nvPr/>
        </p:nvSpPr>
        <p:spPr bwMode="auto">
          <a:xfrm>
            <a:off x="276224" y="3638550"/>
            <a:ext cx="5073651" cy="1638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77200" tIns="205200" rIns="27720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j-ea"/>
                <a:cs typeface="Arial" pitchFamily="34" charset="0"/>
              </a:rPr>
              <a:t>Россия 0+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/>
              <a:ea typeface="+mj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9514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" name="Graph_1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4068602569"/>
              </p:ext>
            </p:extLst>
          </p:nvPr>
        </p:nvGraphicFramePr>
        <p:xfrm>
          <a:off x="0" y="1031875"/>
          <a:ext cx="9144000" cy="4906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1" name="Title_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285200"/>
          </a:xfrm>
        </p:spPr>
        <p:txBody>
          <a:bodyPr/>
          <a:lstStyle/>
          <a:p>
            <a:pPr marL="0"/>
            <a:r>
              <a:rPr lang="ru-RU" smtClean="0">
                <a:latin typeface="Arial"/>
              </a:rPr>
              <a:t>Структура аудитории Drive.ru, в %. Пол / Возраст</a:t>
            </a:r>
            <a:endParaRPr lang="ru-RU" dirty="0">
              <a:latin typeface="Arial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59FA5AE4-D704-4654-811A-D59D20CB9D07}" type="slidenum">
              <a:rPr lang="en-AU" smtClean="0">
                <a:latin typeface="Arial"/>
              </a:rPr>
              <a:pPr/>
              <a:t>10</a:t>
            </a:fld>
            <a:endParaRPr lang="en-AU" dirty="0">
              <a:latin typeface="Arial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1536804" y="1222375"/>
            <a:ext cx="144000" cy="144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618329" y="1174750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/>
              </a:rPr>
              <a:t>М 12-24</a:t>
            </a:r>
          </a:p>
        </p:txBody>
      </p:sp>
      <p:sp>
        <p:nvSpPr>
          <p:cNvPr id="16" name="Овал 15"/>
          <p:cNvSpPr/>
          <p:nvPr/>
        </p:nvSpPr>
        <p:spPr>
          <a:xfrm>
            <a:off x="2470561" y="1222375"/>
            <a:ext cx="144000" cy="144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552086" y="1174750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/>
              </a:rPr>
              <a:t>М 25-34</a:t>
            </a:r>
          </a:p>
        </p:txBody>
      </p:sp>
      <p:sp>
        <p:nvSpPr>
          <p:cNvPr id="18" name="Овал 17"/>
          <p:cNvSpPr/>
          <p:nvPr/>
        </p:nvSpPr>
        <p:spPr>
          <a:xfrm>
            <a:off x="3404318" y="1222375"/>
            <a:ext cx="144000" cy="144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485843" y="1174750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/>
              </a:rPr>
              <a:t>М 35-44</a:t>
            </a:r>
          </a:p>
        </p:txBody>
      </p:sp>
      <p:sp>
        <p:nvSpPr>
          <p:cNvPr id="20" name="Овал 19"/>
          <p:cNvSpPr/>
          <p:nvPr/>
        </p:nvSpPr>
        <p:spPr>
          <a:xfrm>
            <a:off x="4338075" y="1222375"/>
            <a:ext cx="144000" cy="1440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419600" y="1174750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/>
              </a:rPr>
              <a:t>М 45-</a:t>
            </a:r>
            <a:r>
              <a:rPr lang="en-US" sz="1100" b="0" dirty="0" smtClean="0">
                <a:latin typeface="Arial"/>
              </a:rPr>
              <a:t>6</a:t>
            </a:r>
            <a:r>
              <a:rPr lang="ru-RU" sz="1100" b="0" dirty="0" smtClean="0">
                <a:latin typeface="Arial"/>
              </a:rPr>
              <a:t>4</a:t>
            </a:r>
          </a:p>
        </p:txBody>
      </p:sp>
      <p:sp>
        <p:nvSpPr>
          <p:cNvPr id="25" name="Овал 24"/>
          <p:cNvSpPr/>
          <p:nvPr/>
        </p:nvSpPr>
        <p:spPr>
          <a:xfrm>
            <a:off x="5271832" y="1222375"/>
            <a:ext cx="144000" cy="144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353357" y="1174750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/>
              </a:rPr>
              <a:t>Ж 12-24</a:t>
            </a:r>
          </a:p>
        </p:txBody>
      </p:sp>
      <p:sp>
        <p:nvSpPr>
          <p:cNvPr id="27" name="Овал 26"/>
          <p:cNvSpPr/>
          <p:nvPr/>
        </p:nvSpPr>
        <p:spPr>
          <a:xfrm>
            <a:off x="6205589" y="1222375"/>
            <a:ext cx="144000" cy="144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287114" y="1174750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/>
              </a:rPr>
              <a:t>Ж 25-34</a:t>
            </a:r>
          </a:p>
        </p:txBody>
      </p:sp>
      <p:sp>
        <p:nvSpPr>
          <p:cNvPr id="29" name="Овал 28"/>
          <p:cNvSpPr/>
          <p:nvPr/>
        </p:nvSpPr>
        <p:spPr>
          <a:xfrm>
            <a:off x="7139346" y="1222375"/>
            <a:ext cx="144000" cy="144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220871" y="1174750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/>
              </a:rPr>
              <a:t>Ж 35-44</a:t>
            </a:r>
          </a:p>
        </p:txBody>
      </p:sp>
      <p:sp>
        <p:nvSpPr>
          <p:cNvPr id="23" name="Title_2"/>
          <p:cNvSpPr>
            <a:spLocks noGrp="1"/>
          </p:cNvSpPr>
          <p:nvPr>
            <p:ph sz="quarter" idx="20"/>
          </p:nvPr>
        </p:nvSpPr>
        <p:spPr>
          <a:xfrm>
            <a:off x="0" y="475200"/>
            <a:ext cx="9144000" cy="432000"/>
          </a:xfrm>
        </p:spPr>
        <p:txBody>
          <a:bodyPr lIns="277200"/>
          <a:lstStyle/>
          <a:p>
            <a:r>
              <a:rPr lang="en-US" smtClean="0">
                <a:latin typeface="Arial"/>
              </a:rPr>
              <a:t>Россия 0+, Январь 2015, % от Monthly Reach, % от Average Weekly Reach, % от Average Daily Reach</a:t>
            </a:r>
          </a:p>
          <a:p>
            <a:endParaRPr lang="ru-RU" dirty="0">
              <a:latin typeface="Arial"/>
            </a:endParaRPr>
          </a:p>
        </p:txBody>
      </p:sp>
      <p:sp>
        <p:nvSpPr>
          <p:cNvPr id="31" name="Овал 30"/>
          <p:cNvSpPr/>
          <p:nvPr/>
        </p:nvSpPr>
        <p:spPr>
          <a:xfrm>
            <a:off x="7999534" y="1222375"/>
            <a:ext cx="144000" cy="14400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8090891" y="1174750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/>
              </a:rPr>
              <a:t>Ж 45-</a:t>
            </a:r>
            <a:r>
              <a:rPr lang="en-US" sz="1100" b="0" dirty="0" smtClean="0">
                <a:latin typeface="Arial"/>
              </a:rPr>
              <a:t>6</a:t>
            </a:r>
            <a:r>
              <a:rPr lang="ru-RU" sz="1100" b="0" dirty="0" smtClean="0">
                <a:latin typeface="Arial"/>
              </a:rPr>
              <a:t>4</a:t>
            </a:r>
          </a:p>
        </p:txBody>
      </p:sp>
      <p:graphicFrame>
        <p:nvGraphicFramePr>
          <p:cNvPr id="33" name="Tab_1"/>
          <p:cNvGraphicFramePr>
            <a:graphicFrameLocks noGrp="1"/>
          </p:cNvGraphicFramePr>
          <p:nvPr/>
        </p:nvGraphicFramePr>
        <p:xfrm>
          <a:off x="390525" y="2146853"/>
          <a:ext cx="1238250" cy="31606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8250"/>
              </a:tblGrid>
              <a:tr h="1025750"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Monthly Reach</a:t>
                      </a:r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noFill/>
                  </a:tcPr>
                </a:tc>
              </a:tr>
              <a:tr h="1067447"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Average Weekly Reach</a:t>
                      </a:r>
                      <a:endParaRPr lang="ru-RU" sz="1400" b="0" baseline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noFill/>
                  </a:tcPr>
                </a:tc>
              </a:tr>
              <a:tr h="1067447"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Average Daily </a:t>
                      </a:r>
                      <a:br>
                        <a:rPr lang="en-US" sz="1400" b="0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Reach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61265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" name="Graph_1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2030809548"/>
              </p:ext>
            </p:extLst>
          </p:nvPr>
        </p:nvGraphicFramePr>
        <p:xfrm>
          <a:off x="0" y="1031875"/>
          <a:ext cx="9144000" cy="4906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1" name="Title_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285200"/>
          </a:xfrm>
        </p:spPr>
        <p:txBody>
          <a:bodyPr/>
          <a:lstStyle/>
          <a:p>
            <a:pPr marL="0"/>
            <a:r>
              <a:rPr lang="ru-RU" smtClean="0">
                <a:latin typeface="Arial"/>
              </a:rPr>
              <a:t>Структура аудитории Drive.ru, в %. Род занятий</a:t>
            </a:r>
            <a:endParaRPr lang="ru-RU" dirty="0">
              <a:latin typeface="Arial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59FA5AE4-D704-4654-811A-D59D20CB9D07}" type="slidenum">
              <a:rPr lang="en-AU" smtClean="0">
                <a:latin typeface="Arial"/>
              </a:rPr>
              <a:pPr/>
              <a:t>11</a:t>
            </a:fld>
            <a:endParaRPr lang="en-AU" dirty="0">
              <a:latin typeface="Arial"/>
            </a:endParaRPr>
          </a:p>
        </p:txBody>
      </p:sp>
      <p:graphicFrame>
        <p:nvGraphicFramePr>
          <p:cNvPr id="11" name="Tab_1"/>
          <p:cNvGraphicFramePr>
            <a:graphicFrameLocks noGrp="1"/>
          </p:cNvGraphicFramePr>
          <p:nvPr/>
        </p:nvGraphicFramePr>
        <p:xfrm>
          <a:off x="390525" y="2146853"/>
          <a:ext cx="1238250" cy="31606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8250"/>
              </a:tblGrid>
              <a:tr h="1025750"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Monthly Reach</a:t>
                      </a:r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noFill/>
                  </a:tcPr>
                </a:tc>
              </a:tr>
              <a:tr h="1067447"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Average Weekly Reach</a:t>
                      </a:r>
                      <a:endParaRPr lang="ru-RU" sz="1400" b="0" baseline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noFill/>
                  </a:tcPr>
                </a:tc>
              </a:tr>
              <a:tr h="1067447"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Average Daily </a:t>
                      </a:r>
                      <a:br>
                        <a:rPr lang="en-US" sz="1400" b="0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Reach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Овал 11"/>
          <p:cNvSpPr/>
          <p:nvPr/>
        </p:nvSpPr>
        <p:spPr>
          <a:xfrm>
            <a:off x="1385325" y="1243267"/>
            <a:ext cx="144000" cy="144000"/>
          </a:xfrm>
          <a:prstGeom prst="ellipse">
            <a:avLst/>
          </a:prstGeom>
          <a:solidFill>
            <a:srgbClr val="D600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66850" y="1187615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/>
              </a:rPr>
              <a:t>руководители</a:t>
            </a:r>
          </a:p>
        </p:txBody>
      </p:sp>
      <p:sp>
        <p:nvSpPr>
          <p:cNvPr id="16" name="Овал 15"/>
          <p:cNvSpPr/>
          <p:nvPr/>
        </p:nvSpPr>
        <p:spPr>
          <a:xfrm>
            <a:off x="2531109" y="1243267"/>
            <a:ext cx="144000" cy="14400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612634" y="1187615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/>
              </a:rPr>
              <a:t>специалисты</a:t>
            </a:r>
          </a:p>
        </p:txBody>
      </p:sp>
      <p:sp>
        <p:nvSpPr>
          <p:cNvPr id="18" name="Овал 17"/>
          <p:cNvSpPr/>
          <p:nvPr/>
        </p:nvSpPr>
        <p:spPr>
          <a:xfrm>
            <a:off x="3714993" y="1243267"/>
            <a:ext cx="144000" cy="144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796518" y="1187615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/>
              </a:rPr>
              <a:t>служащие</a:t>
            </a:r>
          </a:p>
        </p:txBody>
      </p:sp>
      <p:sp>
        <p:nvSpPr>
          <p:cNvPr id="20" name="Овал 19"/>
          <p:cNvSpPr/>
          <p:nvPr/>
        </p:nvSpPr>
        <p:spPr>
          <a:xfrm>
            <a:off x="4818449" y="1243267"/>
            <a:ext cx="144000" cy="144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899974" y="1187615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/>
              </a:rPr>
              <a:t>рабочие</a:t>
            </a:r>
          </a:p>
        </p:txBody>
      </p:sp>
      <p:sp>
        <p:nvSpPr>
          <p:cNvPr id="25" name="Овал 24"/>
          <p:cNvSpPr/>
          <p:nvPr/>
        </p:nvSpPr>
        <p:spPr>
          <a:xfrm>
            <a:off x="5868219" y="1243267"/>
            <a:ext cx="144000" cy="144000"/>
          </a:xfrm>
          <a:prstGeom prst="ellipse">
            <a:avLst/>
          </a:prstGeom>
          <a:solidFill>
            <a:srgbClr val="99C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949744" y="1187615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/>
              </a:rPr>
              <a:t>учащиеся</a:t>
            </a:r>
          </a:p>
        </p:txBody>
      </p:sp>
      <p:sp>
        <p:nvSpPr>
          <p:cNvPr id="27" name="Овал 26"/>
          <p:cNvSpPr/>
          <p:nvPr/>
        </p:nvSpPr>
        <p:spPr>
          <a:xfrm>
            <a:off x="6868055" y="1243267"/>
            <a:ext cx="144000" cy="144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949580" y="1187615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/>
              </a:rPr>
              <a:t>домохозяйки</a:t>
            </a:r>
          </a:p>
        </p:txBody>
      </p:sp>
      <p:sp>
        <p:nvSpPr>
          <p:cNvPr id="29" name="Овал 28"/>
          <p:cNvSpPr/>
          <p:nvPr/>
        </p:nvSpPr>
        <p:spPr>
          <a:xfrm>
            <a:off x="8025741" y="1243267"/>
            <a:ext cx="144000" cy="1440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138088" y="1187615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/>
              </a:rPr>
              <a:t>другое</a:t>
            </a:r>
          </a:p>
        </p:txBody>
      </p:sp>
      <p:sp>
        <p:nvSpPr>
          <p:cNvPr id="23" name="Title_2"/>
          <p:cNvSpPr>
            <a:spLocks noGrp="1"/>
          </p:cNvSpPr>
          <p:nvPr>
            <p:ph sz="quarter" idx="20"/>
          </p:nvPr>
        </p:nvSpPr>
        <p:spPr>
          <a:xfrm>
            <a:off x="0" y="475200"/>
            <a:ext cx="9144000" cy="432000"/>
          </a:xfrm>
        </p:spPr>
        <p:txBody>
          <a:bodyPr lIns="277200"/>
          <a:lstStyle/>
          <a:p>
            <a:r>
              <a:rPr lang="en-US" smtClean="0">
                <a:latin typeface="Arial"/>
              </a:rPr>
              <a:t>Россия 0+, Январь 2015, % от Monthly Reach, % от Average Weekly Reach, % от Average Daily Reach</a:t>
            </a:r>
          </a:p>
          <a:p>
            <a:endParaRPr lang="ru-RU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1510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_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85200"/>
          </a:xfrm>
        </p:spPr>
        <p:txBody>
          <a:bodyPr/>
          <a:lstStyle/>
          <a:p>
            <a:pPr marL="0"/>
            <a:r>
              <a:rPr lang="ru-RU" smtClean="0">
                <a:latin typeface="Arial"/>
              </a:rPr>
              <a:t>Структура и профиль аудитории Drive.ru </a:t>
            </a:r>
            <a:endParaRPr lang="ru-RU" dirty="0">
              <a:latin typeface="Arial"/>
            </a:endParaRPr>
          </a:p>
        </p:txBody>
      </p:sp>
      <p:graphicFrame>
        <p:nvGraphicFramePr>
          <p:cNvPr id="8" name="Graph_1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2834867052"/>
              </p:ext>
            </p:extLst>
          </p:nvPr>
        </p:nvGraphicFramePr>
        <p:xfrm>
          <a:off x="285749" y="1031875"/>
          <a:ext cx="4431600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Graph_2"/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4288934972"/>
              </p:ext>
            </p:extLst>
          </p:nvPr>
        </p:nvGraphicFramePr>
        <p:xfrm>
          <a:off x="4572000" y="1031875"/>
          <a:ext cx="4283075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Номер слайда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0E1D5CD0-7B07-4FEF-871A-AA64AE6ADE6F}" type="slidenum">
              <a:rPr lang="en-AU" smtClean="0">
                <a:latin typeface="Arial"/>
              </a:rPr>
              <a:pPr/>
              <a:t>12</a:t>
            </a:fld>
            <a:endParaRPr lang="en-AU" dirty="0">
              <a:latin typeface="Arial"/>
            </a:endParaRPr>
          </a:p>
        </p:txBody>
      </p:sp>
      <p:sp>
        <p:nvSpPr>
          <p:cNvPr id="7" name="Title_3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ru-RU" smtClean="0">
                <a:latin typeface="Arial"/>
              </a:rPr>
              <a:t>Affinity Index: отношение доли целевой группы в аудитории интернет-проекта за месяц (в %) </a:t>
            </a:r>
            <a:br>
              <a:rPr lang="ru-RU" smtClean="0">
                <a:latin typeface="Arial"/>
              </a:rPr>
            </a:br>
            <a:r>
              <a:rPr lang="ru-RU" smtClean="0">
                <a:latin typeface="Arial"/>
              </a:rPr>
              <a:t>к ее доле в населении России 12-64 лет. Среднее значение индекса = 100. </a:t>
            </a:r>
            <a:endParaRPr lang="ru-RU" dirty="0">
              <a:latin typeface="Arial"/>
            </a:endParaRPr>
          </a:p>
        </p:txBody>
      </p:sp>
      <p:sp>
        <p:nvSpPr>
          <p:cNvPr id="59" name="Title_2"/>
          <p:cNvSpPr>
            <a:spLocks noGrp="1"/>
          </p:cNvSpPr>
          <p:nvPr>
            <p:ph sz="quarter" idx="20"/>
          </p:nvPr>
        </p:nvSpPr>
        <p:spPr>
          <a:xfrm>
            <a:off x="0" y="475200"/>
            <a:ext cx="9144000" cy="432000"/>
          </a:xfrm>
        </p:spPr>
        <p:txBody>
          <a:bodyPr lIns="277200"/>
          <a:lstStyle/>
          <a:p>
            <a:r>
              <a:rPr lang="ru-RU" sz="1400" smtClean="0">
                <a:latin typeface="Arial"/>
              </a:rPr>
              <a:t>Россия 0+, Январь 2015, </a:t>
            </a:r>
            <a:r>
              <a:rPr lang="en-US" sz="1400" smtClean="0">
                <a:latin typeface="Arial"/>
              </a:rPr>
              <a:t>Monthly Reach </a:t>
            </a:r>
            <a:r>
              <a:rPr lang="ru-RU" sz="1400" smtClean="0">
                <a:latin typeface="Arial"/>
              </a:rPr>
              <a:t>в тыс.чел., </a:t>
            </a:r>
            <a:r>
              <a:rPr lang="en-US" sz="1400" smtClean="0">
                <a:latin typeface="Arial"/>
              </a:rPr>
              <a:t>Affinity Index</a:t>
            </a:r>
          </a:p>
          <a:p>
            <a:r>
              <a:rPr lang="en-US" sz="1400" smtClean="0">
                <a:latin typeface="Arial"/>
              </a:rPr>
              <a:t>   </a:t>
            </a:r>
            <a:endParaRPr lang="ru-RU" dirty="0">
              <a:latin typeface="Arial"/>
            </a:endParaRPr>
          </a:p>
        </p:txBody>
      </p:sp>
      <p:graphicFrame>
        <p:nvGraphicFramePr>
          <p:cNvPr id="31" name="Содержимое 9"/>
          <p:cNvGraphicFramePr>
            <a:graphicFrameLocks noGrp="1"/>
          </p:cNvGraphicFramePr>
          <p:nvPr>
            <p:ph sz="quarter" idx="21"/>
          </p:nvPr>
        </p:nvGraphicFramePr>
        <p:xfrm>
          <a:off x="4852988" y="1092200"/>
          <a:ext cx="1143000" cy="4683135"/>
        </p:xfrm>
        <a:graphic>
          <a:graphicData uri="http://schemas.openxmlformats.org/drawingml/2006/table">
            <a:tbl>
              <a:tblPr/>
              <a:tblGrid>
                <a:gridCol w="1143000"/>
              </a:tblGrid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М 12-24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М 25-34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М 35-44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М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45-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Ж 12-24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Ж 25-34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Ж 35-44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Ж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45-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Руководители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Специалисты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Служащие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Рабочие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Учащиеся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Домохозяйки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1" name="Rect_1"/>
          <p:cNvSpPr/>
          <p:nvPr/>
        </p:nvSpPr>
        <p:spPr>
          <a:xfrm>
            <a:off x="4386255" y="1051200"/>
            <a:ext cx="371489" cy="4899600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dirty="0" smtClean="0">
                <a:latin typeface="Arial"/>
              </a:rPr>
              <a:t>                Род занятий                                 Пол / Возраст</a:t>
            </a:r>
            <a:endParaRPr lang="ru-RU" sz="1200" dirty="0">
              <a:latin typeface="Arial"/>
            </a:endParaRPr>
          </a:p>
        </p:txBody>
      </p:sp>
      <p:sp>
        <p:nvSpPr>
          <p:cNvPr id="13" name="Text_1"/>
          <p:cNvSpPr txBox="1"/>
          <p:nvPr/>
        </p:nvSpPr>
        <p:spPr>
          <a:xfrm>
            <a:off x="6334125" y="819150"/>
            <a:ext cx="2362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0" dirty="0" smtClean="0">
                <a:latin typeface="Arial"/>
              </a:rPr>
              <a:t>Affinity Index</a:t>
            </a:r>
            <a:endParaRPr lang="ru-RU" sz="1400" b="0" dirty="0" smtClean="0">
              <a:latin typeface="Arial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717675" y="822708"/>
            <a:ext cx="2362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0" dirty="0" smtClean="0">
                <a:latin typeface="Arial"/>
              </a:rPr>
              <a:t>Monthly Reach</a:t>
            </a:r>
            <a:endParaRPr lang="ru-RU" sz="1400" b="0" dirty="0" smtClean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67067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_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85200"/>
          </a:xfrm>
        </p:spPr>
        <p:txBody>
          <a:bodyPr/>
          <a:lstStyle/>
          <a:p>
            <a:pPr marL="0"/>
            <a:r>
              <a:rPr lang="ru-RU" smtClean="0">
                <a:latin typeface="Arial"/>
              </a:rPr>
              <a:t>Структура и профиль аудитории Drive.ru </a:t>
            </a:r>
            <a:endParaRPr lang="ru-RU" dirty="0">
              <a:latin typeface="Arial"/>
            </a:endParaRPr>
          </a:p>
        </p:txBody>
      </p:sp>
      <p:graphicFrame>
        <p:nvGraphicFramePr>
          <p:cNvPr id="8" name="Graph_1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2116312077"/>
              </p:ext>
            </p:extLst>
          </p:nvPr>
        </p:nvGraphicFramePr>
        <p:xfrm>
          <a:off x="285749" y="1031875"/>
          <a:ext cx="4431600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Graph_2"/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2145107460"/>
              </p:ext>
            </p:extLst>
          </p:nvPr>
        </p:nvGraphicFramePr>
        <p:xfrm>
          <a:off x="4572000" y="1031875"/>
          <a:ext cx="4283075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Номер слайда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0E1D5CD0-7B07-4FEF-871A-AA64AE6ADE6F}" type="slidenum">
              <a:rPr lang="en-AU" smtClean="0">
                <a:latin typeface="Arial"/>
              </a:rPr>
              <a:pPr/>
              <a:t>13</a:t>
            </a:fld>
            <a:endParaRPr lang="en-AU" dirty="0">
              <a:latin typeface="Arial"/>
            </a:endParaRPr>
          </a:p>
        </p:txBody>
      </p:sp>
      <p:sp>
        <p:nvSpPr>
          <p:cNvPr id="7" name="Title_3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ru-RU" smtClean="0">
                <a:latin typeface="Arial"/>
              </a:rPr>
              <a:t>Affinity Internet: отношение доли целевой группы в аудитории интернет-проекта за месяц (в %) </a:t>
            </a:r>
            <a:br>
              <a:rPr lang="ru-RU" smtClean="0">
                <a:latin typeface="Arial"/>
              </a:rPr>
            </a:br>
            <a:r>
              <a:rPr lang="ru-RU" smtClean="0">
                <a:latin typeface="Arial"/>
              </a:rPr>
              <a:t>к ее доле в аудитории Интернета в целом 12-64 лет. Среднее значение индекса = 100. </a:t>
            </a:r>
            <a:endParaRPr lang="ru-RU" dirty="0">
              <a:latin typeface="Arial"/>
            </a:endParaRPr>
          </a:p>
        </p:txBody>
      </p:sp>
      <p:sp>
        <p:nvSpPr>
          <p:cNvPr id="59" name="Title_2"/>
          <p:cNvSpPr>
            <a:spLocks noGrp="1"/>
          </p:cNvSpPr>
          <p:nvPr>
            <p:ph sz="quarter" idx="20"/>
          </p:nvPr>
        </p:nvSpPr>
        <p:spPr>
          <a:xfrm>
            <a:off x="0" y="475200"/>
            <a:ext cx="9144000" cy="432000"/>
          </a:xfrm>
        </p:spPr>
        <p:txBody>
          <a:bodyPr lIns="277200"/>
          <a:lstStyle/>
          <a:p>
            <a:r>
              <a:rPr lang="ru-RU" sz="1400" smtClean="0">
                <a:latin typeface="Arial"/>
              </a:rPr>
              <a:t>Россия 0+, Январь 2015, </a:t>
            </a:r>
            <a:r>
              <a:rPr lang="en-US" sz="1400" smtClean="0">
                <a:latin typeface="Arial"/>
              </a:rPr>
              <a:t>Monthly Reach </a:t>
            </a:r>
            <a:r>
              <a:rPr lang="ru-RU" sz="1400" smtClean="0">
                <a:latin typeface="Arial"/>
              </a:rPr>
              <a:t>в тыс.чел., </a:t>
            </a:r>
            <a:r>
              <a:rPr lang="en-US" sz="1400" smtClean="0">
                <a:latin typeface="Arial"/>
              </a:rPr>
              <a:t>Affinity Internet</a:t>
            </a:r>
          </a:p>
          <a:p>
            <a:r>
              <a:rPr lang="en-US" sz="1400" smtClean="0">
                <a:latin typeface="Arial"/>
              </a:rPr>
              <a:t>   </a:t>
            </a:r>
            <a:endParaRPr lang="ru-RU" dirty="0">
              <a:latin typeface="Arial"/>
            </a:endParaRPr>
          </a:p>
        </p:txBody>
      </p:sp>
      <p:graphicFrame>
        <p:nvGraphicFramePr>
          <p:cNvPr id="31" name="Содержимое 9"/>
          <p:cNvGraphicFramePr>
            <a:graphicFrameLocks noGrp="1"/>
          </p:cNvGraphicFramePr>
          <p:nvPr>
            <p:ph sz="quarter" idx="21"/>
          </p:nvPr>
        </p:nvGraphicFramePr>
        <p:xfrm>
          <a:off x="4852988" y="1092200"/>
          <a:ext cx="1143000" cy="4683135"/>
        </p:xfrm>
        <a:graphic>
          <a:graphicData uri="http://schemas.openxmlformats.org/drawingml/2006/table">
            <a:tbl>
              <a:tblPr/>
              <a:tblGrid>
                <a:gridCol w="1143000"/>
              </a:tblGrid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М 12-24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М 25-34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М 35-44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М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45-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Ж 12-24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Ж 25-34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Ж 35-44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Ж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45-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Руководители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Специалисты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Служащие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Рабочие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Учащиеся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Домохозяйки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1" name="Rect_1"/>
          <p:cNvSpPr/>
          <p:nvPr/>
        </p:nvSpPr>
        <p:spPr>
          <a:xfrm>
            <a:off x="4386255" y="1051200"/>
            <a:ext cx="371489" cy="4899600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dirty="0" smtClean="0">
                <a:latin typeface="Arial"/>
              </a:rPr>
              <a:t>                Род занятий                                 Пол / Возраст</a:t>
            </a:r>
            <a:endParaRPr lang="ru-RU" sz="1200" dirty="0">
              <a:latin typeface="Arial"/>
            </a:endParaRPr>
          </a:p>
        </p:txBody>
      </p:sp>
      <p:sp>
        <p:nvSpPr>
          <p:cNvPr id="13" name="Text_1"/>
          <p:cNvSpPr txBox="1"/>
          <p:nvPr/>
        </p:nvSpPr>
        <p:spPr>
          <a:xfrm>
            <a:off x="6334125" y="819150"/>
            <a:ext cx="2362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0" smtClean="0">
                <a:latin typeface="Arial"/>
              </a:rPr>
              <a:t>Affinity Internet</a:t>
            </a:r>
            <a:endParaRPr lang="ru-RU" sz="1400" b="0" dirty="0" smtClean="0">
              <a:latin typeface="Arial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717675" y="822708"/>
            <a:ext cx="2362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0" dirty="0" smtClean="0">
                <a:latin typeface="Arial"/>
              </a:rPr>
              <a:t>Monthly Reach</a:t>
            </a:r>
            <a:endParaRPr lang="ru-RU" sz="1400" b="0" dirty="0" smtClean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64311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568758" cy="1284288"/>
          </a:xfrm>
        </p:spPr>
        <p:txBody>
          <a:bodyPr/>
          <a:lstStyle/>
          <a:p>
            <a:pPr marL="0">
              <a:defRPr/>
            </a:pPr>
            <a:r>
              <a:rPr lang="ru-RU" sz="1800" kern="1200" dirty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Определения</a:t>
            </a:r>
            <a:r>
              <a:rPr lang="en-US" sz="1800" kern="1200" dirty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 </a:t>
            </a:r>
            <a:r>
              <a:rPr lang="ru-RU" sz="1800" kern="1200" dirty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и комментарии</a:t>
            </a:r>
          </a:p>
        </p:txBody>
      </p:sp>
      <p:sp>
        <p:nvSpPr>
          <p:cNvPr id="20482" name="Rectangle 3"/>
          <p:cNvSpPr>
            <a:spLocks noGrp="1" noChangeArrowheads="1"/>
          </p:cNvSpPr>
          <p:nvPr>
            <p:ph sz="quarter" idx="11"/>
          </p:nvPr>
        </p:nvSpPr>
        <p:spPr>
          <a:prstGeom prst="rect">
            <a:avLst/>
          </a:prstGeom>
          <a:ln/>
        </p:spPr>
        <p:txBody>
          <a:bodyPr/>
          <a:lstStyle/>
          <a:p>
            <a:pPr marL="0" indent="0">
              <a:lnSpc>
                <a:spcPct val="95000"/>
              </a:lnSpc>
            </a:pPr>
            <a:r>
              <a:rPr lang="ru-RU" sz="1300" b="1" dirty="0" smtClean="0">
                <a:solidFill>
                  <a:srgbClr val="FF0090"/>
                </a:solidFill>
                <a:latin typeface="Arial"/>
              </a:rPr>
              <a:t>Россия 0+ </a:t>
            </a:r>
            <a:r>
              <a:rPr lang="en-US" sz="1300" dirty="0" smtClean="0">
                <a:latin typeface="Arial"/>
              </a:rPr>
              <a:t>–</a:t>
            </a:r>
            <a:r>
              <a:rPr lang="ru-RU" sz="1300" dirty="0" smtClean="0">
                <a:solidFill>
                  <a:schemeClr val="accent1"/>
                </a:solidFill>
                <a:latin typeface="Arial"/>
              </a:rPr>
              <a:t> </a:t>
            </a:r>
            <a:r>
              <a:rPr lang="ru-RU" sz="1300" dirty="0" smtClean="0">
                <a:latin typeface="Arial"/>
              </a:rPr>
              <a:t>постоянные жители населённых пунктов РФ без учёта Калининградской области.</a:t>
            </a:r>
          </a:p>
          <a:p>
            <a:pPr marL="0" indent="0">
              <a:lnSpc>
                <a:spcPct val="95000"/>
              </a:lnSpc>
            </a:pPr>
            <a:r>
              <a:rPr lang="ru-RU" sz="1300" b="1" dirty="0" smtClean="0">
                <a:solidFill>
                  <a:srgbClr val="FF0090"/>
                </a:solidFill>
                <a:latin typeface="Arial"/>
              </a:rPr>
              <a:t>Россия 100 </a:t>
            </a:r>
            <a:r>
              <a:rPr lang="en-US" sz="1300" b="1" dirty="0" smtClean="0">
                <a:solidFill>
                  <a:srgbClr val="FF0090"/>
                </a:solidFill>
                <a:latin typeface="Arial"/>
              </a:rPr>
              <a:t>k</a:t>
            </a:r>
            <a:r>
              <a:rPr lang="ru-RU" sz="1300" b="1" dirty="0" smtClean="0">
                <a:solidFill>
                  <a:srgbClr val="FF0090"/>
                </a:solidFill>
                <a:latin typeface="Arial"/>
              </a:rPr>
              <a:t>+ </a:t>
            </a:r>
            <a:r>
              <a:rPr lang="en-US" sz="1300" dirty="0" smtClean="0">
                <a:latin typeface="Arial"/>
              </a:rPr>
              <a:t>–</a:t>
            </a:r>
            <a:r>
              <a:rPr lang="ru-RU" sz="1300" dirty="0" smtClean="0">
                <a:solidFill>
                  <a:schemeClr val="accent1"/>
                </a:solidFill>
                <a:latin typeface="Arial"/>
              </a:rPr>
              <a:t> </a:t>
            </a:r>
            <a:r>
              <a:rPr lang="ru-RU" sz="1300" dirty="0" smtClean="0">
                <a:latin typeface="Arial"/>
              </a:rPr>
              <a:t>постоянные жители городов РФ с численностью населения не менее 100 тыс.чел.</a:t>
            </a:r>
            <a:r>
              <a:rPr lang="en-US" sz="1300" dirty="0" smtClean="0">
                <a:latin typeface="Arial"/>
              </a:rPr>
              <a:t> </a:t>
            </a:r>
            <a:br>
              <a:rPr lang="en-US" sz="1300" dirty="0" smtClean="0">
                <a:latin typeface="Arial"/>
              </a:rPr>
            </a:br>
            <a:r>
              <a:rPr lang="en-US" sz="1300" dirty="0" smtClean="0">
                <a:latin typeface="Arial"/>
              </a:rPr>
              <a:t>(</a:t>
            </a:r>
            <a:r>
              <a:rPr lang="ru-RU" sz="1300" dirty="0" smtClean="0">
                <a:latin typeface="Arial"/>
              </a:rPr>
              <a:t>в таблицах Россия 100+) </a:t>
            </a:r>
            <a:endParaRPr lang="en-US" sz="1300" dirty="0" smtClean="0">
              <a:latin typeface="Arial"/>
            </a:endParaRPr>
          </a:p>
          <a:p>
            <a:pPr marL="0" indent="0">
              <a:lnSpc>
                <a:spcPct val="95000"/>
              </a:lnSpc>
            </a:pPr>
            <a:endParaRPr lang="ru-RU" sz="1300" dirty="0" smtClean="0">
              <a:latin typeface="Arial"/>
            </a:endParaRPr>
          </a:p>
          <a:p>
            <a:pPr marL="0" indent="0">
              <a:lnSpc>
                <a:spcPct val="95000"/>
              </a:lnSpc>
            </a:pPr>
            <a:r>
              <a:rPr lang="en-US" sz="1300" b="1" dirty="0" smtClean="0">
                <a:solidFill>
                  <a:srgbClr val="FF0090"/>
                </a:solidFill>
                <a:latin typeface="Arial"/>
              </a:rPr>
              <a:t>Monthly Reach </a:t>
            </a:r>
            <a:r>
              <a:rPr lang="en-US" sz="1300" dirty="0" smtClean="0">
                <a:latin typeface="Arial"/>
              </a:rPr>
              <a:t>– </a:t>
            </a:r>
            <a:r>
              <a:rPr lang="ru-RU" sz="1300" dirty="0" smtClean="0">
                <a:latin typeface="Arial"/>
              </a:rPr>
              <a:t>количество человек, заходивших на сайт (проект, раздел) хотя бы 1 раз за месяц</a:t>
            </a:r>
            <a:endParaRPr lang="en-US" sz="1300" dirty="0" smtClean="0">
              <a:latin typeface="Arial"/>
            </a:endParaRPr>
          </a:p>
          <a:p>
            <a:pPr marL="0" indent="0">
              <a:lnSpc>
                <a:spcPct val="95000"/>
              </a:lnSpc>
            </a:pPr>
            <a:r>
              <a:rPr lang="en-US" sz="1300" b="1" dirty="0" smtClean="0">
                <a:solidFill>
                  <a:srgbClr val="FF0090"/>
                </a:solidFill>
                <a:latin typeface="Arial"/>
              </a:rPr>
              <a:t>Average Weekly Reach </a:t>
            </a:r>
            <a:r>
              <a:rPr lang="en-US" sz="1300" dirty="0" smtClean="0">
                <a:latin typeface="Arial"/>
              </a:rPr>
              <a:t>– </a:t>
            </a:r>
            <a:r>
              <a:rPr lang="ru-RU" sz="1300" dirty="0" smtClean="0">
                <a:latin typeface="Arial"/>
              </a:rPr>
              <a:t>среднее количество человек, заходивших на сайт (проект, раздел) хотя бы 1 раз за неделю</a:t>
            </a:r>
            <a:r>
              <a:rPr lang="en-US" sz="1300" dirty="0" smtClean="0">
                <a:latin typeface="Arial"/>
              </a:rPr>
              <a:t>. </a:t>
            </a:r>
            <a:r>
              <a:rPr lang="ru-RU" sz="1300" dirty="0" smtClean="0">
                <a:latin typeface="Arial"/>
              </a:rPr>
              <a:t>Месяц разбивается на интервалы из 7ми дней (искусственные недели), начиная с первого дня месяца. Далее рассчитывается средний арифметический охват семидневных интервалов, входящих в месяц. Если месяц не кратен семи, т.е. в состав периода попадает неполная искусственная неделя, в расчёте обрабатывается только полные семидневные интервалы, входящие в месяц.</a:t>
            </a:r>
            <a:endParaRPr lang="en-US" sz="1300" dirty="0" smtClean="0">
              <a:latin typeface="Arial"/>
            </a:endParaRPr>
          </a:p>
          <a:p>
            <a:pPr marL="0" indent="0">
              <a:lnSpc>
                <a:spcPct val="95000"/>
              </a:lnSpc>
            </a:pPr>
            <a:r>
              <a:rPr lang="en-US" sz="1300" b="1" dirty="0" smtClean="0">
                <a:solidFill>
                  <a:srgbClr val="FF0090"/>
                </a:solidFill>
                <a:latin typeface="Arial"/>
              </a:rPr>
              <a:t>Average Daily Reach </a:t>
            </a:r>
            <a:r>
              <a:rPr lang="en-US" sz="1300" dirty="0" smtClean="0">
                <a:latin typeface="Arial"/>
              </a:rPr>
              <a:t>– </a:t>
            </a:r>
            <a:r>
              <a:rPr lang="ru-RU" sz="1300" dirty="0" smtClean="0">
                <a:latin typeface="Arial"/>
              </a:rPr>
              <a:t>среднее количество человек, заходивших на сайт (проект, раздел) хотя бы 1 раз за день из периода</a:t>
            </a:r>
            <a:endParaRPr lang="en-US" sz="1300" dirty="0" smtClean="0">
              <a:latin typeface="Arial"/>
            </a:endParaRPr>
          </a:p>
          <a:p>
            <a:pPr marL="0" indent="0">
              <a:lnSpc>
                <a:spcPct val="95000"/>
              </a:lnSpc>
            </a:pPr>
            <a:r>
              <a:rPr lang="en-US" sz="1300" b="1" dirty="0" smtClean="0">
                <a:solidFill>
                  <a:srgbClr val="FF0090"/>
                </a:solidFill>
                <a:latin typeface="Arial"/>
              </a:rPr>
              <a:t>Average Weekly Frequency </a:t>
            </a:r>
            <a:r>
              <a:rPr lang="en-US" sz="1300" dirty="0" smtClean="0">
                <a:latin typeface="Arial"/>
              </a:rPr>
              <a:t>– </a:t>
            </a:r>
            <a:r>
              <a:rPr lang="ru-RU" sz="1300" dirty="0" smtClean="0">
                <a:latin typeface="Arial"/>
              </a:rPr>
              <a:t>среднее количество контактов аудитории с сайтом за неделю</a:t>
            </a:r>
            <a:endParaRPr lang="en-US" sz="1300" dirty="0" smtClean="0">
              <a:latin typeface="Arial"/>
            </a:endParaRPr>
          </a:p>
          <a:p>
            <a:pPr marL="0" indent="0">
              <a:lnSpc>
                <a:spcPct val="95000"/>
              </a:lnSpc>
            </a:pPr>
            <a:r>
              <a:rPr lang="en-US" sz="1300" b="1" dirty="0" smtClean="0">
                <a:solidFill>
                  <a:srgbClr val="FF0090"/>
                </a:solidFill>
                <a:latin typeface="Arial"/>
              </a:rPr>
              <a:t>Average Daily Frequency </a:t>
            </a:r>
            <a:r>
              <a:rPr lang="en-US" sz="1300" dirty="0" smtClean="0">
                <a:latin typeface="Arial"/>
              </a:rPr>
              <a:t>– </a:t>
            </a:r>
            <a:r>
              <a:rPr lang="ru-RU" sz="1300" dirty="0" smtClean="0">
                <a:latin typeface="Arial"/>
              </a:rPr>
              <a:t>среднее количество контактов аудитории с сайтом за сутки</a:t>
            </a:r>
            <a:endParaRPr lang="en-US" sz="1300" dirty="0" smtClean="0">
              <a:latin typeface="Arial"/>
            </a:endParaRPr>
          </a:p>
          <a:p>
            <a:pPr marL="0" indent="0">
              <a:lnSpc>
                <a:spcPct val="95000"/>
              </a:lnSpc>
            </a:pPr>
            <a:r>
              <a:rPr lang="ru-RU" sz="1300" b="1" dirty="0" err="1" smtClean="0">
                <a:solidFill>
                  <a:srgbClr val="FF0090"/>
                </a:solidFill>
                <a:latin typeface="Arial"/>
              </a:rPr>
              <a:t>Average</a:t>
            </a:r>
            <a:r>
              <a:rPr lang="ru-RU" sz="1300" b="1" dirty="0" smtClean="0">
                <a:solidFill>
                  <a:srgbClr val="FF0090"/>
                </a:solidFill>
                <a:latin typeface="Arial"/>
              </a:rPr>
              <a:t> </a:t>
            </a:r>
            <a:r>
              <a:rPr lang="ru-RU" sz="1300" b="1" dirty="0" err="1" smtClean="0">
                <a:solidFill>
                  <a:srgbClr val="FF0090"/>
                </a:solidFill>
                <a:latin typeface="Arial"/>
              </a:rPr>
              <a:t>Minutes</a:t>
            </a:r>
            <a:r>
              <a:rPr lang="ru-RU" sz="1300" b="1" dirty="0" smtClean="0">
                <a:solidFill>
                  <a:srgbClr val="FF0090"/>
                </a:solidFill>
                <a:latin typeface="Arial"/>
              </a:rPr>
              <a:t> </a:t>
            </a:r>
            <a:r>
              <a:rPr lang="ru-RU" sz="1300" b="1" dirty="0" err="1" smtClean="0">
                <a:solidFill>
                  <a:srgbClr val="FF0090"/>
                </a:solidFill>
                <a:latin typeface="Arial"/>
              </a:rPr>
              <a:t>per</a:t>
            </a:r>
            <a:r>
              <a:rPr lang="ru-RU" sz="1300" b="1" dirty="0" smtClean="0">
                <a:solidFill>
                  <a:srgbClr val="FF0090"/>
                </a:solidFill>
                <a:latin typeface="Arial"/>
              </a:rPr>
              <a:t> </a:t>
            </a:r>
            <a:r>
              <a:rPr lang="ru-RU" sz="1300" b="1" dirty="0" err="1" smtClean="0">
                <a:solidFill>
                  <a:srgbClr val="FF0090"/>
                </a:solidFill>
                <a:latin typeface="Arial"/>
              </a:rPr>
              <a:t>Day</a:t>
            </a:r>
            <a:r>
              <a:rPr lang="en-US" sz="1300" b="1" dirty="0" smtClean="0">
                <a:solidFill>
                  <a:srgbClr val="FF0090"/>
                </a:solidFill>
                <a:latin typeface="Arial"/>
              </a:rPr>
              <a:t> </a:t>
            </a:r>
            <a:r>
              <a:rPr lang="en-US" sz="1300" dirty="0" smtClean="0">
                <a:latin typeface="Arial"/>
              </a:rPr>
              <a:t>– </a:t>
            </a:r>
            <a:r>
              <a:rPr lang="ru-RU" sz="1300" dirty="0" smtClean="0">
                <a:latin typeface="Arial"/>
              </a:rPr>
              <a:t>среднее количество минут, проведённых одним человеком на сайте за сутки</a:t>
            </a:r>
            <a:br>
              <a:rPr lang="ru-RU" sz="1300" dirty="0" smtClean="0">
                <a:latin typeface="Arial"/>
              </a:rPr>
            </a:br>
            <a:r>
              <a:rPr lang="en-US" sz="1300" b="1" dirty="0" smtClean="0">
                <a:solidFill>
                  <a:srgbClr val="FF0090"/>
                </a:solidFill>
                <a:latin typeface="Arial"/>
              </a:rPr>
              <a:t>Affinity Index </a:t>
            </a:r>
            <a:r>
              <a:rPr lang="en-US" sz="1300" dirty="0" smtClean="0">
                <a:latin typeface="Arial"/>
              </a:rPr>
              <a:t>– </a:t>
            </a:r>
            <a:r>
              <a:rPr lang="ru-RU" sz="1300" dirty="0" smtClean="0">
                <a:latin typeface="Arial"/>
              </a:rPr>
              <a:t>отношение доли целевой группы в аудитории </a:t>
            </a:r>
            <a:r>
              <a:rPr lang="ru-RU" sz="1300" dirty="0" err="1" smtClean="0">
                <a:latin typeface="Arial"/>
              </a:rPr>
              <a:t>интернет-проекта</a:t>
            </a:r>
            <a:r>
              <a:rPr lang="ru-RU" sz="1300" dirty="0" smtClean="0">
                <a:latin typeface="Arial"/>
              </a:rPr>
              <a:t> за месяц (в %) </a:t>
            </a:r>
            <a:br>
              <a:rPr lang="ru-RU" sz="1300" dirty="0" smtClean="0">
                <a:latin typeface="Arial"/>
              </a:rPr>
            </a:br>
            <a:r>
              <a:rPr lang="ru-RU" sz="1300" dirty="0" smtClean="0">
                <a:latin typeface="Arial"/>
              </a:rPr>
              <a:t>к ее доле в населении 12-64 лет</a:t>
            </a:r>
            <a:r>
              <a:rPr lang="en-US" sz="1300" dirty="0" smtClean="0">
                <a:latin typeface="Arial"/>
              </a:rPr>
              <a:t>.</a:t>
            </a:r>
            <a:r>
              <a:rPr lang="ru-RU" sz="1300" dirty="0" smtClean="0">
                <a:latin typeface="Arial"/>
              </a:rPr>
              <a:t> Среднее значение индекса = 100</a:t>
            </a:r>
          </a:p>
          <a:p>
            <a:pPr marL="0" indent="0">
              <a:lnSpc>
                <a:spcPct val="95000"/>
              </a:lnSpc>
            </a:pPr>
            <a:r>
              <a:rPr lang="en-US" sz="1300" b="1" dirty="0" smtClean="0">
                <a:solidFill>
                  <a:srgbClr val="FF0090"/>
                </a:solidFill>
                <a:latin typeface="Arial"/>
              </a:rPr>
              <a:t>Affinity Internet </a:t>
            </a:r>
            <a:r>
              <a:rPr lang="en-US" sz="1300" dirty="0" smtClean="0">
                <a:latin typeface="Arial"/>
              </a:rPr>
              <a:t>– </a:t>
            </a:r>
            <a:r>
              <a:rPr lang="ru-RU" sz="1300" dirty="0" smtClean="0">
                <a:latin typeface="Arial"/>
              </a:rPr>
              <a:t>отношение доли целевой группы в аудитории </a:t>
            </a:r>
            <a:r>
              <a:rPr lang="ru-RU" sz="1300" dirty="0" err="1" smtClean="0">
                <a:latin typeface="Arial"/>
              </a:rPr>
              <a:t>интернет-проекта</a:t>
            </a:r>
            <a:r>
              <a:rPr lang="ru-RU" sz="1300" dirty="0" smtClean="0">
                <a:latin typeface="Arial"/>
              </a:rPr>
              <a:t> за месяц (в %) </a:t>
            </a:r>
            <a:br>
              <a:rPr lang="ru-RU" sz="1300" dirty="0" smtClean="0">
                <a:latin typeface="Arial"/>
              </a:rPr>
            </a:br>
            <a:r>
              <a:rPr lang="ru-RU" sz="1300" dirty="0" smtClean="0">
                <a:latin typeface="Arial"/>
              </a:rPr>
              <a:t>к ее доле в аудитории Интернета в целом 12-64 лет. Среднее значение индекса = 100</a:t>
            </a:r>
            <a:br>
              <a:rPr lang="ru-RU" sz="1300" dirty="0" smtClean="0">
                <a:latin typeface="Arial"/>
              </a:rPr>
            </a:br>
            <a:endParaRPr lang="ru-RU" sz="1300" dirty="0" smtClean="0">
              <a:latin typeface="Arial"/>
            </a:endParaRPr>
          </a:p>
          <a:p>
            <a:pPr marL="0" indent="0">
              <a:lnSpc>
                <a:spcPct val="95000"/>
              </a:lnSpc>
            </a:pPr>
            <a:r>
              <a:rPr lang="ru-RU" sz="1300" dirty="0" smtClean="0">
                <a:latin typeface="Arial"/>
              </a:rPr>
              <a:t>Отсутствие данных по какой-либо социально демографической группе означает, что значение показателя не является статистически значимым, но не означает, что эта группа  полностью отсутствует в аудитории.</a:t>
            </a:r>
          </a:p>
          <a:p>
            <a:pPr marL="0" indent="0">
              <a:lnSpc>
                <a:spcPct val="95000"/>
              </a:lnSpc>
            </a:pPr>
            <a:endParaRPr lang="ru-RU" sz="1300" dirty="0">
              <a:latin typeface="Arial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96AB8EB5-0237-4812-B585-89C5069EF62D}" type="slidenum">
              <a:rPr lang="ru-RU" smtClean="0">
                <a:solidFill>
                  <a:schemeClr val="tx1"/>
                </a:solidFill>
                <a:latin typeface="Arial"/>
              </a:rPr>
              <a:pPr/>
              <a:t>14</a:t>
            </a:fld>
            <a:endParaRPr lang="ru-RU" dirty="0">
              <a:solidFill>
                <a:schemeClr val="tx1"/>
              </a:solidFill>
              <a:latin typeface="Arial"/>
            </a:endParaRPr>
          </a:p>
        </p:txBody>
      </p:sp>
      <p:sp>
        <p:nvSpPr>
          <p:cNvPr id="20484" name="Line 4"/>
          <p:cNvSpPr>
            <a:spLocks noChangeShapeType="1"/>
          </p:cNvSpPr>
          <p:nvPr/>
        </p:nvSpPr>
        <p:spPr bwMode="auto">
          <a:xfrm flipV="1">
            <a:off x="285750" y="1790840"/>
            <a:ext cx="8569325" cy="14335"/>
          </a:xfrm>
          <a:prstGeom prst="line">
            <a:avLst/>
          </a:prstGeom>
          <a:noFill/>
          <a:ln w="317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square">
            <a:spAutoFit/>
          </a:bodyPr>
          <a:lstStyle/>
          <a:p>
            <a:endParaRPr lang="ru-RU">
              <a:solidFill>
                <a:srgbClr val="292929"/>
              </a:solidFill>
              <a:latin typeface="Arial"/>
            </a:endParaRPr>
          </a:p>
        </p:txBody>
      </p:sp>
      <p:sp>
        <p:nvSpPr>
          <p:cNvPr id="8" name="Line 4"/>
          <p:cNvSpPr>
            <a:spLocks noChangeShapeType="1"/>
          </p:cNvSpPr>
          <p:nvPr/>
        </p:nvSpPr>
        <p:spPr bwMode="auto">
          <a:xfrm flipV="1">
            <a:off x="285750" y="5149095"/>
            <a:ext cx="8569325" cy="14335"/>
          </a:xfrm>
          <a:prstGeom prst="line">
            <a:avLst/>
          </a:prstGeom>
          <a:noFill/>
          <a:ln w="317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square">
            <a:spAutoFit/>
          </a:bodyPr>
          <a:lstStyle/>
          <a:p>
            <a:endParaRPr lang="ru-RU">
              <a:solidFill>
                <a:srgbClr val="292929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960085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_1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ru-RU" sz="1800" dirty="0" smtClean="0"/>
              <a:t>Аудитория </a:t>
            </a:r>
            <a:r>
              <a:rPr lang="en-US" sz="1800" dirty="0" smtClean="0">
                <a:latin typeface="Arial"/>
              </a:rPr>
              <a:t>Drive.ru 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ru-RU" sz="1800" dirty="0" smtClean="0"/>
              <a:t>Январь 2015, </a:t>
            </a:r>
            <a:r>
              <a:rPr lang="en-US" sz="1800" dirty="0" smtClean="0"/>
              <a:t>1</a:t>
            </a:r>
            <a:r>
              <a:rPr lang="ru-RU" sz="1800" dirty="0" smtClean="0"/>
              <a:t>2</a:t>
            </a:r>
            <a:r>
              <a:rPr lang="en-US" sz="1800" dirty="0" smtClean="0"/>
              <a:t>-</a:t>
            </a:r>
            <a:r>
              <a:rPr lang="ru-RU" sz="1800" dirty="0" smtClean="0"/>
              <a:t>6</a:t>
            </a:r>
            <a:r>
              <a:rPr lang="en-US" sz="1800" dirty="0" smtClean="0"/>
              <a:t>4</a:t>
            </a:r>
            <a:r>
              <a:rPr lang="ru-RU" sz="1800" dirty="0" smtClean="0"/>
              <a:t> лет</a:t>
            </a:r>
            <a:endParaRPr lang="ru-RU" sz="1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6C42CD7F-1E43-4F82-A982-9CB6EC9C303F}" type="slidenum">
              <a:rPr lang="ru-RU" smtClean="0"/>
              <a:pPr/>
              <a:t>2</a:t>
            </a:fld>
            <a:endParaRPr lang="ru-RU" dirty="0"/>
          </a:p>
        </p:txBody>
      </p:sp>
      <p:graphicFrame>
        <p:nvGraphicFramePr>
          <p:cNvPr id="8" name="Table_1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1978560242"/>
              </p:ext>
            </p:extLst>
          </p:nvPr>
        </p:nvGraphicFramePr>
        <p:xfrm>
          <a:off x="285750" y="1026447"/>
          <a:ext cx="4591143" cy="4821868"/>
        </p:xfrm>
        <a:graphic>
          <a:graphicData uri="http://schemas.openxmlformats.org/drawingml/2006/table">
            <a:tbl>
              <a:tblPr/>
              <a:tblGrid>
                <a:gridCol w="1362654"/>
                <a:gridCol w="1390005"/>
                <a:gridCol w="919242"/>
                <a:gridCol w="919242"/>
              </a:tblGrid>
              <a:tr h="404903">
                <a:tc rowSpan="2"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54000" marR="54000" marT="54000" marB="5400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200" b="1" dirty="0" smtClean="0">
                          <a:latin typeface="+mn-lt"/>
                        </a:rPr>
                        <a:t>Drive.ru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7935">
                <a:tc gridSpan="2"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54000" marR="54000" marT="54000" marB="5400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Россия 0+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Россия 100+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4903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Monthly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Reach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54000" marR="54000" marT="54000" marB="5400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Тысяч человек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 679.1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 563.5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490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% </a:t>
                      </a: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от  населения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 0.6%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 1.1%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0490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Monthly Frequency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54000" marR="54000" marT="54000" marB="5400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Среднее количество страниц на человека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19.7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18.2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4903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Average Weekly Reach</a:t>
                      </a:r>
                    </a:p>
                  </a:txBody>
                  <a:tcPr marL="54000" marR="54000" marT="54000" marB="5400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Тысяч человек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237.0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189.1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490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% 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от  населения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0.2%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0.4%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</a:tr>
              <a:tr h="40490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Average Weekly Frequency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54000" marR="54000" marT="54000" marB="5400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Среднее количество страниц на человека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12.6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12.0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4903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Average Daily Reach</a:t>
                      </a:r>
                    </a:p>
                  </a:txBody>
                  <a:tcPr marL="54000" marR="54000" marT="54000" marB="5400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Тысяч человек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72.4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57.5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490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% </a:t>
                      </a: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от  населения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0.1%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0.1%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</a:tr>
              <a:tr h="40490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Average Daily Frequency</a:t>
                      </a:r>
                    </a:p>
                  </a:txBody>
                  <a:tcPr marL="54000" marR="54000" marT="54000" marB="5400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Среднее количество страниц на человека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6.0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5.8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490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Average Minutes per Day</a:t>
                      </a:r>
                    </a:p>
                  </a:txBody>
                  <a:tcPr marL="54000" marR="54000" marT="54000" marB="5400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Среднее количество минут на человека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N/A</a:t>
                      </a:r>
                      <a:endParaRPr kumimoji="0" lang="ru-RU" sz="12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589024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_1"/>
          <p:cNvSpPr>
            <a:spLocks noGrp="1"/>
          </p:cNvSpPr>
          <p:nvPr>
            <p:ph type="title"/>
          </p:nvPr>
        </p:nvSpPr>
        <p:spPr>
          <a:xfrm>
            <a:off x="-1" y="0"/>
            <a:ext cx="9134475" cy="1284288"/>
          </a:xfrm>
        </p:spPr>
        <p:txBody>
          <a:bodyPr/>
          <a:lstStyle/>
          <a:p>
            <a:pPr marL="0"/>
            <a:r>
              <a:rPr lang="ru-RU" smtClean="0">
                <a:latin typeface="Arial"/>
              </a:rPr>
              <a:t>Динамика аудитории </a:t>
            </a:r>
            <a:r>
              <a:rPr lang="en-US" smtClean="0">
                <a:latin typeface="Arial"/>
              </a:rPr>
              <a:t>Drive.ru </a:t>
            </a:r>
            <a:endParaRPr lang="ru-RU" dirty="0">
              <a:latin typeface="Arial"/>
            </a:endParaRPr>
          </a:p>
        </p:txBody>
      </p:sp>
      <p:graphicFrame>
        <p:nvGraphicFramePr>
          <p:cNvPr id="8" name="Graph_1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740722780"/>
              </p:ext>
            </p:extLst>
          </p:nvPr>
        </p:nvGraphicFramePr>
        <p:xfrm>
          <a:off x="266700" y="1031875"/>
          <a:ext cx="6769100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2" name="Tab_1"/>
          <p:cNvGraphicFramePr>
            <a:graphicFrameLocks noGrp="1"/>
          </p:cNvGraphicFramePr>
          <p:nvPr>
            <p:ph sz="quarter" idx="12"/>
          </p:nvPr>
        </p:nvGraphicFramePr>
        <p:xfrm>
          <a:off x="6591300" y="1184275"/>
          <a:ext cx="2263776" cy="3931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31888"/>
                <a:gridCol w="1131888"/>
              </a:tblGrid>
              <a:tr h="1244914">
                <a:tc>
                  <a:txBody>
                    <a:bodyPr/>
                    <a:lstStyle/>
                    <a:p>
                      <a:pPr algn="ctr"/>
                      <a:r>
                        <a:rPr lang="ru-RU" sz="1400" b="0" smtClean="0">
                          <a:solidFill>
                            <a:schemeClr val="accent1"/>
                          </a:solidFill>
                          <a:latin typeface="Arial" pitchFamily="34" charset="0"/>
                          <a:cs typeface="Arial" pitchFamily="34" charset="0"/>
                        </a:rPr>
                        <a:t> 679
 тыс.чел.</a:t>
                      </a:r>
                      <a:endParaRPr lang="ru-RU" sz="1400" b="0" dirty="0" smtClean="0">
                        <a:solidFill>
                          <a:schemeClr val="accent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accent1"/>
                          </a:solidFill>
                          <a:latin typeface="Arial" pitchFamily="34" charset="0"/>
                          <a:cs typeface="Arial" pitchFamily="34" charset="0"/>
                        </a:rPr>
                        <a:t>Monthly</a:t>
                      </a:r>
                      <a:r>
                        <a:rPr lang="en-US" sz="1400" b="0" baseline="0" dirty="0" smtClean="0">
                          <a:solidFill>
                            <a:schemeClr val="accent1"/>
                          </a:solidFill>
                          <a:latin typeface="Arial" pitchFamily="34" charset="0"/>
                          <a:cs typeface="Arial" pitchFamily="34" charset="0"/>
                        </a:rPr>
                        <a:t> Reach</a:t>
                      </a:r>
                      <a:endParaRPr lang="ru-RU" sz="1400" b="0" dirty="0">
                        <a:solidFill>
                          <a:schemeClr val="accent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24491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smtClean="0">
                          <a:solidFill>
                            <a:schemeClr val="accent2"/>
                          </a:solidFill>
                          <a:latin typeface="Arial" pitchFamily="34" charset="0"/>
                          <a:cs typeface="Arial" pitchFamily="34" charset="0"/>
                        </a:rPr>
                        <a:t> 237
 тыс.чел.</a:t>
                      </a:r>
                      <a:endParaRPr lang="ru-RU" sz="1400" b="0" dirty="0" smtClean="0">
                        <a:solidFill>
                          <a:schemeClr val="accent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accent2"/>
                          </a:solidFill>
                          <a:latin typeface="Arial" pitchFamily="34" charset="0"/>
                          <a:cs typeface="Arial" pitchFamily="34" charset="0"/>
                        </a:rPr>
                        <a:t>Average Weekly</a:t>
                      </a:r>
                      <a:r>
                        <a:rPr lang="en-US" sz="1400" b="0" baseline="0" dirty="0" smtClean="0">
                          <a:solidFill>
                            <a:schemeClr val="accent2"/>
                          </a:solidFill>
                          <a:latin typeface="Arial" pitchFamily="34" charset="0"/>
                          <a:cs typeface="Arial" pitchFamily="34" charset="0"/>
                        </a:rPr>
                        <a:t> Reach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44133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smtClean="0">
                          <a:solidFill>
                            <a:schemeClr val="accent3"/>
                          </a:solidFill>
                          <a:latin typeface="Arial" pitchFamily="34" charset="0"/>
                          <a:cs typeface="Arial" pitchFamily="34" charset="0"/>
                        </a:rPr>
                        <a:t> 72
 тыс.чел.</a:t>
                      </a:r>
                      <a:endParaRPr lang="ru-RU" sz="1400" b="0" dirty="0" smtClean="0">
                        <a:solidFill>
                          <a:schemeClr val="accent3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accent3"/>
                          </a:solidFill>
                          <a:latin typeface="Arial" pitchFamily="34" charset="0"/>
                          <a:cs typeface="Arial" pitchFamily="34" charset="0"/>
                        </a:rPr>
                        <a:t>Average Daily Reach</a:t>
                      </a:r>
                      <a:endParaRPr lang="ru-RU" sz="1400" b="0" dirty="0">
                        <a:solidFill>
                          <a:schemeClr val="accent3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52" name="Title_2"/>
          <p:cNvSpPr>
            <a:spLocks noGrp="1"/>
          </p:cNvSpPr>
          <p:nvPr>
            <p:ph sz="quarter" idx="20"/>
          </p:nvPr>
        </p:nvSpPr>
        <p:spPr>
          <a:xfrm>
            <a:off x="-1" y="475200"/>
            <a:ext cx="9144000" cy="432000"/>
          </a:xfrm>
        </p:spPr>
        <p:txBody>
          <a:bodyPr lIns="277200"/>
          <a:lstStyle/>
          <a:p>
            <a:r>
              <a:rPr lang="ru-RU" smtClean="0">
                <a:latin typeface="Arial"/>
              </a:rPr>
              <a:t>Россия 0+</a:t>
            </a:r>
            <a:endParaRPr lang="ru-RU" dirty="0">
              <a:latin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 rot="16200000" flipH="1">
            <a:off x="-860536" y="2769118"/>
            <a:ext cx="24193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0" dirty="0" smtClean="0">
                <a:solidFill>
                  <a:srgbClr val="333333"/>
                </a:solidFill>
                <a:latin typeface="Arial"/>
                <a:cs typeface="Arial" pitchFamily="34" charset="0"/>
              </a:rPr>
              <a:t>тысячи человек</a:t>
            </a:r>
          </a:p>
        </p:txBody>
      </p:sp>
    </p:spTree>
    <p:extLst>
      <p:ext uri="{BB962C8B-B14F-4D97-AF65-F5344CB8AC3E}">
        <p14:creationId xmlns:p14="http://schemas.microsoft.com/office/powerpoint/2010/main" val="3920749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itle_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285200"/>
          </a:xfrm>
        </p:spPr>
        <p:txBody>
          <a:bodyPr/>
          <a:lstStyle/>
          <a:p>
            <a:pPr marL="0"/>
            <a:r>
              <a:rPr lang="ru-RU" smtClean="0">
                <a:latin typeface="Arial"/>
              </a:rPr>
              <a:t>Структура аудитории Drive.ru, в %. Пол / Возраст</a:t>
            </a:r>
            <a:endParaRPr lang="ru-RU" dirty="0">
              <a:latin typeface="Arial"/>
            </a:endParaRPr>
          </a:p>
        </p:txBody>
      </p:sp>
      <p:graphicFrame>
        <p:nvGraphicFramePr>
          <p:cNvPr id="10" name="Graph_1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3983977352"/>
              </p:ext>
            </p:extLst>
          </p:nvPr>
        </p:nvGraphicFramePr>
        <p:xfrm>
          <a:off x="409575" y="1031875"/>
          <a:ext cx="3132138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Graph_2"/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2412195225"/>
              </p:ext>
            </p:extLst>
          </p:nvPr>
        </p:nvGraphicFramePr>
        <p:xfrm>
          <a:off x="3514725" y="1031875"/>
          <a:ext cx="5630863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2086D06E-A65E-475C-A508-72544F9C0732}" type="slidenum">
              <a:rPr lang="en-AU" smtClean="0">
                <a:latin typeface="Arial"/>
              </a:rPr>
              <a:pPr/>
              <a:t>4</a:t>
            </a:fld>
            <a:endParaRPr lang="en-AU" dirty="0">
              <a:latin typeface="Arial"/>
            </a:endParaRPr>
          </a:p>
        </p:txBody>
      </p:sp>
      <p:sp>
        <p:nvSpPr>
          <p:cNvPr id="65" name="Title_2"/>
          <p:cNvSpPr>
            <a:spLocks noGrp="1"/>
          </p:cNvSpPr>
          <p:nvPr>
            <p:ph sz="quarter" idx="20"/>
          </p:nvPr>
        </p:nvSpPr>
        <p:spPr>
          <a:xfrm>
            <a:off x="0" y="475200"/>
            <a:ext cx="9144000" cy="432000"/>
          </a:xfrm>
        </p:spPr>
        <p:txBody>
          <a:bodyPr lIns="277200"/>
          <a:lstStyle/>
          <a:p>
            <a:r>
              <a:rPr lang="ru-RU" smtClean="0">
                <a:latin typeface="Arial"/>
              </a:rPr>
              <a:t>Россия 0+, Январь 2015, % от Monthly Reach</a:t>
            </a:r>
          </a:p>
          <a:p>
            <a:endParaRPr lang="ru-RU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02414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itle_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285200"/>
          </a:xfrm>
        </p:spPr>
        <p:txBody>
          <a:bodyPr/>
          <a:lstStyle/>
          <a:p>
            <a:pPr marL="0"/>
            <a:r>
              <a:rPr lang="ru-RU" smtClean="0">
                <a:latin typeface="Arial"/>
              </a:rPr>
              <a:t>Структура аудитории Drive.ru, в %. Пол / Возраст</a:t>
            </a:r>
            <a:endParaRPr lang="ru-RU" dirty="0">
              <a:latin typeface="Arial"/>
            </a:endParaRPr>
          </a:p>
        </p:txBody>
      </p:sp>
      <p:graphicFrame>
        <p:nvGraphicFramePr>
          <p:cNvPr id="10" name="Graph_1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104439027"/>
              </p:ext>
            </p:extLst>
          </p:nvPr>
        </p:nvGraphicFramePr>
        <p:xfrm>
          <a:off x="409575" y="1031875"/>
          <a:ext cx="3132138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Graph_2"/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58307853"/>
              </p:ext>
            </p:extLst>
          </p:nvPr>
        </p:nvGraphicFramePr>
        <p:xfrm>
          <a:off x="3514725" y="1031875"/>
          <a:ext cx="5630863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2086D06E-A65E-475C-A508-72544F9C0732}" type="slidenum">
              <a:rPr lang="en-AU" smtClean="0">
                <a:latin typeface="Arial"/>
              </a:rPr>
              <a:pPr/>
              <a:t>5</a:t>
            </a:fld>
            <a:endParaRPr lang="en-AU" dirty="0">
              <a:latin typeface="Arial"/>
            </a:endParaRPr>
          </a:p>
        </p:txBody>
      </p:sp>
      <p:sp>
        <p:nvSpPr>
          <p:cNvPr id="65" name="Title_2"/>
          <p:cNvSpPr>
            <a:spLocks noGrp="1"/>
          </p:cNvSpPr>
          <p:nvPr>
            <p:ph sz="quarter" idx="20"/>
          </p:nvPr>
        </p:nvSpPr>
        <p:spPr>
          <a:xfrm>
            <a:off x="0" y="475200"/>
            <a:ext cx="9144000" cy="432000"/>
          </a:xfrm>
        </p:spPr>
        <p:txBody>
          <a:bodyPr lIns="277200"/>
          <a:lstStyle/>
          <a:p>
            <a:r>
              <a:rPr lang="en-US" smtClean="0">
                <a:latin typeface="Arial"/>
              </a:rPr>
              <a:t>Россия 0+, Январь 2015, % от Average Daily Reach</a:t>
            </a:r>
          </a:p>
          <a:p>
            <a:endParaRPr lang="ru-RU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25630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itle_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285200"/>
          </a:xfrm>
        </p:spPr>
        <p:txBody>
          <a:bodyPr/>
          <a:lstStyle/>
          <a:p>
            <a:pPr marL="0"/>
            <a:r>
              <a:rPr lang="ru-RU" smtClean="0">
                <a:latin typeface="Arial"/>
              </a:rPr>
              <a:t>Структура аудитории Drive.ru, в %. Род занятий</a:t>
            </a:r>
            <a:endParaRPr lang="ru-RU" dirty="0">
              <a:latin typeface="Arial"/>
            </a:endParaRPr>
          </a:p>
        </p:txBody>
      </p:sp>
      <p:graphicFrame>
        <p:nvGraphicFramePr>
          <p:cNvPr id="10" name="Graph_1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1496000549"/>
              </p:ext>
            </p:extLst>
          </p:nvPr>
        </p:nvGraphicFramePr>
        <p:xfrm>
          <a:off x="409575" y="1031875"/>
          <a:ext cx="3132138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Graph_2"/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2633273315"/>
              </p:ext>
            </p:extLst>
          </p:nvPr>
        </p:nvGraphicFramePr>
        <p:xfrm>
          <a:off x="3514725" y="1031875"/>
          <a:ext cx="5809803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2086D06E-A65E-475C-A508-72544F9C0732}" type="slidenum">
              <a:rPr lang="en-AU" smtClean="0">
                <a:latin typeface="Arial"/>
              </a:rPr>
              <a:pPr/>
              <a:t>6</a:t>
            </a:fld>
            <a:endParaRPr lang="en-AU" dirty="0">
              <a:latin typeface="Arial"/>
            </a:endParaRPr>
          </a:p>
        </p:txBody>
      </p:sp>
      <p:sp>
        <p:nvSpPr>
          <p:cNvPr id="65" name="Title_2"/>
          <p:cNvSpPr>
            <a:spLocks noGrp="1"/>
          </p:cNvSpPr>
          <p:nvPr>
            <p:ph sz="quarter" idx="20"/>
          </p:nvPr>
        </p:nvSpPr>
        <p:spPr>
          <a:xfrm>
            <a:off x="0" y="475200"/>
            <a:ext cx="9144000" cy="432000"/>
          </a:xfrm>
        </p:spPr>
        <p:txBody>
          <a:bodyPr lIns="277200"/>
          <a:lstStyle/>
          <a:p>
            <a:r>
              <a:rPr lang="ru-RU" smtClean="0">
                <a:latin typeface="Arial"/>
              </a:rPr>
              <a:t>Россия 0+, Январь 2015, % от Monthly Reach</a:t>
            </a:r>
          </a:p>
          <a:p>
            <a:endParaRPr lang="ru-RU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31016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itle_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285200"/>
          </a:xfrm>
        </p:spPr>
        <p:txBody>
          <a:bodyPr/>
          <a:lstStyle/>
          <a:p>
            <a:pPr marL="0"/>
            <a:r>
              <a:rPr lang="ru-RU" smtClean="0">
                <a:latin typeface="Arial"/>
              </a:rPr>
              <a:t>Структура аудитории Drive.ru, в %. Род занятий</a:t>
            </a:r>
            <a:endParaRPr lang="ru-RU" dirty="0">
              <a:latin typeface="Arial"/>
            </a:endParaRPr>
          </a:p>
        </p:txBody>
      </p:sp>
      <p:graphicFrame>
        <p:nvGraphicFramePr>
          <p:cNvPr id="10" name="Graph_1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1765924965"/>
              </p:ext>
            </p:extLst>
          </p:nvPr>
        </p:nvGraphicFramePr>
        <p:xfrm>
          <a:off x="409575" y="1031875"/>
          <a:ext cx="3132138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Graph_2"/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3998945443"/>
              </p:ext>
            </p:extLst>
          </p:nvPr>
        </p:nvGraphicFramePr>
        <p:xfrm>
          <a:off x="3514725" y="1031875"/>
          <a:ext cx="5809803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2086D06E-A65E-475C-A508-72544F9C0732}" type="slidenum">
              <a:rPr lang="en-AU" smtClean="0">
                <a:latin typeface="Arial"/>
              </a:rPr>
              <a:pPr/>
              <a:t>7</a:t>
            </a:fld>
            <a:endParaRPr lang="en-AU" dirty="0">
              <a:latin typeface="Arial"/>
            </a:endParaRPr>
          </a:p>
        </p:txBody>
      </p:sp>
      <p:sp>
        <p:nvSpPr>
          <p:cNvPr id="65" name="Title_2"/>
          <p:cNvSpPr>
            <a:spLocks noGrp="1"/>
          </p:cNvSpPr>
          <p:nvPr>
            <p:ph sz="quarter" idx="20"/>
          </p:nvPr>
        </p:nvSpPr>
        <p:spPr>
          <a:xfrm>
            <a:off x="0" y="475200"/>
            <a:ext cx="9144000" cy="432000"/>
          </a:xfrm>
        </p:spPr>
        <p:txBody>
          <a:bodyPr lIns="277200"/>
          <a:lstStyle/>
          <a:p>
            <a:r>
              <a:rPr lang="en-US" smtClean="0">
                <a:latin typeface="Arial"/>
              </a:rPr>
              <a:t>Россия 0+, Январь 2015, % от Average Daily Reach</a:t>
            </a:r>
          </a:p>
          <a:p>
            <a:endParaRPr lang="ru-RU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16991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itle_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285200"/>
          </a:xfrm>
        </p:spPr>
        <p:txBody>
          <a:bodyPr/>
          <a:lstStyle/>
          <a:p>
            <a:pPr marL="0"/>
            <a:r>
              <a:rPr lang="ru-RU" smtClean="0">
                <a:latin typeface="Arial"/>
              </a:rPr>
              <a:t>Структура аудитории Drive.ru, в %. Уровень дохода семьи</a:t>
            </a:r>
            <a:endParaRPr lang="ru-RU" dirty="0">
              <a:latin typeface="Arial"/>
            </a:endParaRPr>
          </a:p>
        </p:txBody>
      </p:sp>
      <p:graphicFrame>
        <p:nvGraphicFramePr>
          <p:cNvPr id="10" name="Graph_1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3239069390"/>
              </p:ext>
            </p:extLst>
          </p:nvPr>
        </p:nvGraphicFramePr>
        <p:xfrm>
          <a:off x="409575" y="1031875"/>
          <a:ext cx="3132138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Graph_2"/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934644238"/>
              </p:ext>
            </p:extLst>
          </p:nvPr>
        </p:nvGraphicFramePr>
        <p:xfrm>
          <a:off x="3514725" y="1031875"/>
          <a:ext cx="5630863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2086D06E-A65E-475C-A508-72544F9C0732}" type="slidenum">
              <a:rPr lang="en-AU" smtClean="0">
                <a:latin typeface="Arial"/>
              </a:rPr>
              <a:pPr/>
              <a:t>8</a:t>
            </a:fld>
            <a:endParaRPr lang="en-AU" dirty="0">
              <a:latin typeface="Arial"/>
            </a:endParaRPr>
          </a:p>
        </p:txBody>
      </p:sp>
      <p:sp>
        <p:nvSpPr>
          <p:cNvPr id="65" name="Title_2"/>
          <p:cNvSpPr>
            <a:spLocks noGrp="1"/>
          </p:cNvSpPr>
          <p:nvPr>
            <p:ph sz="quarter" idx="20"/>
          </p:nvPr>
        </p:nvSpPr>
        <p:spPr>
          <a:xfrm>
            <a:off x="0" y="475200"/>
            <a:ext cx="9144000" cy="432000"/>
          </a:xfrm>
        </p:spPr>
        <p:txBody>
          <a:bodyPr lIns="277200"/>
          <a:lstStyle/>
          <a:p>
            <a:r>
              <a:rPr lang="ru-RU" smtClean="0">
                <a:latin typeface="Arial"/>
              </a:rPr>
              <a:t>Россия 0+, Январь 2015, % от Monthly Reach</a:t>
            </a:r>
          </a:p>
          <a:p>
            <a:endParaRPr lang="ru-RU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86683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itle_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285200"/>
          </a:xfrm>
        </p:spPr>
        <p:txBody>
          <a:bodyPr/>
          <a:lstStyle/>
          <a:p>
            <a:pPr marL="0"/>
            <a:r>
              <a:rPr lang="ru-RU" smtClean="0">
                <a:latin typeface="Arial"/>
              </a:rPr>
              <a:t>Структура аудитории Drive.ru, в %. Уровень дохода семьи</a:t>
            </a:r>
            <a:endParaRPr lang="ru-RU" dirty="0">
              <a:latin typeface="Arial"/>
            </a:endParaRPr>
          </a:p>
        </p:txBody>
      </p:sp>
      <p:graphicFrame>
        <p:nvGraphicFramePr>
          <p:cNvPr id="10" name="Graph_1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3029089715"/>
              </p:ext>
            </p:extLst>
          </p:nvPr>
        </p:nvGraphicFramePr>
        <p:xfrm>
          <a:off x="409575" y="1031875"/>
          <a:ext cx="3132138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Graph_2"/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467520444"/>
              </p:ext>
            </p:extLst>
          </p:nvPr>
        </p:nvGraphicFramePr>
        <p:xfrm>
          <a:off x="3514725" y="1031875"/>
          <a:ext cx="5630863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2086D06E-A65E-475C-A508-72544F9C0732}" type="slidenum">
              <a:rPr lang="en-AU" smtClean="0">
                <a:latin typeface="Arial"/>
              </a:rPr>
              <a:pPr/>
              <a:t>9</a:t>
            </a:fld>
            <a:endParaRPr lang="en-AU" dirty="0">
              <a:latin typeface="Arial"/>
            </a:endParaRPr>
          </a:p>
        </p:txBody>
      </p:sp>
      <p:sp>
        <p:nvSpPr>
          <p:cNvPr id="65" name="Title_2"/>
          <p:cNvSpPr>
            <a:spLocks noGrp="1"/>
          </p:cNvSpPr>
          <p:nvPr>
            <p:ph sz="quarter" idx="20"/>
          </p:nvPr>
        </p:nvSpPr>
        <p:spPr>
          <a:xfrm>
            <a:off x="0" y="475200"/>
            <a:ext cx="9144000" cy="432000"/>
          </a:xfrm>
        </p:spPr>
        <p:txBody>
          <a:bodyPr lIns="277200"/>
          <a:lstStyle/>
          <a:p>
            <a:r>
              <a:rPr lang="en-US" smtClean="0">
                <a:latin typeface="Arial"/>
              </a:rPr>
              <a:t>Россия 0+, Январь 2015, % от Average Daily Reach</a:t>
            </a:r>
          </a:p>
          <a:p>
            <a:endParaRPr lang="ru-RU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68899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ebIndex_Theme 2">
  <a:themeElements>
    <a:clrScheme name="TNS Master Colours">
      <a:dk1>
        <a:sysClr val="windowText" lastClr="000000"/>
      </a:dk1>
      <a:lt1>
        <a:sysClr val="window" lastClr="FFFFFF"/>
      </a:lt1>
      <a:dk2>
        <a:srgbClr val="3B0541"/>
      </a:dk2>
      <a:lt2>
        <a:srgbClr val="7A2280"/>
      </a:lt2>
      <a:accent1>
        <a:srgbClr val="F7911E"/>
      </a:accent1>
      <a:accent2>
        <a:srgbClr val="EF5205"/>
      </a:accent2>
      <a:accent3>
        <a:srgbClr val="C50017"/>
      </a:accent3>
      <a:accent4>
        <a:srgbClr val="3EB1CC"/>
      </a:accent4>
      <a:accent5>
        <a:srgbClr val="4655A5"/>
      </a:accent5>
      <a:accent6>
        <a:srgbClr val="131C6B"/>
      </a:accent6>
      <a:hlink>
        <a:srgbClr val="4F6128"/>
      </a:hlink>
      <a:folHlink>
        <a:srgbClr val="4F6128"/>
      </a:folHlink>
    </a:clrScheme>
    <a:fontScheme name="Другая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 w="12700">
          <a:solidFill>
            <a:schemeClr val="accent3"/>
          </a:solidFill>
        </a:ln>
      </a:spPr>
      <a:bodyPr rtlCol="0" anchor="t"/>
      <a:lstStyle>
        <a:defPPr>
          <a:defRPr sz="1300" b="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1600" b="0" dirty="0" err="1" smtClean="0">
            <a:solidFill>
              <a:srgbClr val="333333"/>
            </a:solidFill>
            <a:latin typeface="+mn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Grey Box Masters">
  <a:themeElements>
    <a:clrScheme name="TNS Master Colours">
      <a:dk1>
        <a:sysClr val="windowText" lastClr="000000"/>
      </a:dk1>
      <a:lt1>
        <a:sysClr val="window" lastClr="FFFFFF"/>
      </a:lt1>
      <a:dk2>
        <a:srgbClr val="3B0541"/>
      </a:dk2>
      <a:lt2>
        <a:srgbClr val="7A2280"/>
      </a:lt2>
      <a:accent1>
        <a:srgbClr val="F7911E"/>
      </a:accent1>
      <a:accent2>
        <a:srgbClr val="EF5205"/>
      </a:accent2>
      <a:accent3>
        <a:srgbClr val="C50017"/>
      </a:accent3>
      <a:accent4>
        <a:srgbClr val="3EB1CC"/>
      </a:accent4>
      <a:accent5>
        <a:srgbClr val="4655A5"/>
      </a:accent5>
      <a:accent6>
        <a:srgbClr val="131C6B"/>
      </a:accent6>
      <a:hlink>
        <a:srgbClr val="4F6128"/>
      </a:hlink>
      <a:folHlink>
        <a:srgbClr val="4F6128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NO Grey Box Masters">
  <a:themeElements>
    <a:clrScheme name="TNS Master Colours">
      <a:dk1>
        <a:sysClr val="windowText" lastClr="000000"/>
      </a:dk1>
      <a:lt1>
        <a:sysClr val="window" lastClr="FFFFFF"/>
      </a:lt1>
      <a:dk2>
        <a:srgbClr val="3B0541"/>
      </a:dk2>
      <a:lt2>
        <a:srgbClr val="7A2280"/>
      </a:lt2>
      <a:accent1>
        <a:srgbClr val="F7911E"/>
      </a:accent1>
      <a:accent2>
        <a:srgbClr val="EF5205"/>
      </a:accent2>
      <a:accent3>
        <a:srgbClr val="C50017"/>
      </a:accent3>
      <a:accent4>
        <a:srgbClr val="3EB1CC"/>
      </a:accent4>
      <a:accent5>
        <a:srgbClr val="4655A5"/>
      </a:accent5>
      <a:accent6>
        <a:srgbClr val="131C6B"/>
      </a:accent6>
      <a:hlink>
        <a:srgbClr val="4F6128"/>
      </a:hlink>
      <a:folHlink>
        <a:srgbClr val="4F6128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>
          <a:noFill/>
        </a:ln>
      </a:spPr>
      <a:bodyPr rtlCol="0" anchor="t"/>
      <a:lstStyle>
        <a:defPPr algn="l">
          <a:defRPr sz="1600" b="0"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algn="l">
          <a:defRPr sz="1400" b="0" dirty="0" smtClean="0">
            <a:latin typeface="+mn-lt"/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GRID LAYOUT">
  <a:themeElements>
    <a:clrScheme name="TNS Master Colours">
      <a:dk1>
        <a:sysClr val="windowText" lastClr="000000"/>
      </a:dk1>
      <a:lt1>
        <a:sysClr val="window" lastClr="FFFFFF"/>
      </a:lt1>
      <a:dk2>
        <a:srgbClr val="3B0541"/>
      </a:dk2>
      <a:lt2>
        <a:srgbClr val="7A2280"/>
      </a:lt2>
      <a:accent1>
        <a:srgbClr val="F7911E"/>
      </a:accent1>
      <a:accent2>
        <a:srgbClr val="EF5205"/>
      </a:accent2>
      <a:accent3>
        <a:srgbClr val="C50017"/>
      </a:accent3>
      <a:accent4>
        <a:srgbClr val="3EB1CC"/>
      </a:accent4>
      <a:accent5>
        <a:srgbClr val="4655A5"/>
      </a:accent5>
      <a:accent6>
        <a:srgbClr val="131C6B"/>
      </a:accent6>
      <a:hlink>
        <a:srgbClr val="4F6128"/>
      </a:hlink>
      <a:folHlink>
        <a:srgbClr val="4F6128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3. TNS 4x3 Monitor Template">
  <a:themeElements>
    <a:clrScheme name="TNS Master Colours">
      <a:dk1>
        <a:sysClr val="windowText" lastClr="000000"/>
      </a:dk1>
      <a:lt1>
        <a:sysClr val="window" lastClr="FFFFFF"/>
      </a:lt1>
      <a:dk2>
        <a:srgbClr val="3B0541"/>
      </a:dk2>
      <a:lt2>
        <a:srgbClr val="7A2280"/>
      </a:lt2>
      <a:accent1>
        <a:srgbClr val="F7911E"/>
      </a:accent1>
      <a:accent2>
        <a:srgbClr val="EF5205"/>
      </a:accent2>
      <a:accent3>
        <a:srgbClr val="C50017"/>
      </a:accent3>
      <a:accent4>
        <a:srgbClr val="3EB1CC"/>
      </a:accent4>
      <a:accent5>
        <a:srgbClr val="4655A5"/>
      </a:accent5>
      <a:accent6>
        <a:srgbClr val="131C6B"/>
      </a:accent6>
      <a:hlink>
        <a:srgbClr val="4F6128"/>
      </a:hlink>
      <a:folHlink>
        <a:srgbClr val="4F6128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 w="12700">
          <a:solidFill>
            <a:schemeClr val="accent3"/>
          </a:solidFill>
        </a:ln>
      </a:spPr>
      <a:bodyPr rtlCol="0" anchor="t"/>
      <a:lstStyle>
        <a:defPPr>
          <a:defRPr sz="1300" b="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1600" b="0" dirty="0" err="1" smtClean="0">
            <a:solidFill>
              <a:srgbClr val="333333"/>
            </a:solidFill>
            <a:latin typeface="+mn-lt"/>
          </a:defRPr>
        </a:defPPr>
      </a:lstStyle>
    </a:txDef>
  </a:objectDefaults>
  <a:extraClrSchemeLst/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WebIndex_Theme 2</Template>
  <TotalTime>3</TotalTime>
  <Words>663</Words>
  <Application>Microsoft Office PowerPoint</Application>
  <PresentationFormat>Экран (4:3)</PresentationFormat>
  <Paragraphs>280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5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WebIndex_Theme 2</vt:lpstr>
      <vt:lpstr>Grey Box Masters</vt:lpstr>
      <vt:lpstr>NO Grey Box Masters</vt:lpstr>
      <vt:lpstr>GRID LAYOUT</vt:lpstr>
      <vt:lpstr>1_3. TNS 4x3 Monitor Template</vt:lpstr>
      <vt:lpstr>Аудитория Drive.ru Январь 2015 </vt:lpstr>
      <vt:lpstr>Аудитория Drive.ru  Январь 2015, 12-64 лет</vt:lpstr>
      <vt:lpstr>Динамика аудитории Drive.ru </vt:lpstr>
      <vt:lpstr>Структура аудитории Drive.ru, в %. Пол / Возраст</vt:lpstr>
      <vt:lpstr>Структура аудитории Drive.ru, в %. Пол / Возраст</vt:lpstr>
      <vt:lpstr>Структура аудитории Drive.ru, в %. Род занятий</vt:lpstr>
      <vt:lpstr>Структура аудитории Drive.ru, в %. Род занятий</vt:lpstr>
      <vt:lpstr>Структура аудитории Drive.ru, в %. Уровень дохода семьи</vt:lpstr>
      <vt:lpstr>Структура аудитории Drive.ru, в %. Уровень дохода семьи</vt:lpstr>
      <vt:lpstr>Структура аудитории Drive.ru, в %. Пол / Возраст</vt:lpstr>
      <vt:lpstr>Структура аудитории Drive.ru, в %. Род занятий</vt:lpstr>
      <vt:lpstr>Структура и профиль аудитории Drive.ru </vt:lpstr>
      <vt:lpstr>Структура и профиль аудитории Drive.ru </vt:lpstr>
      <vt:lpstr>Определения и комментарии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Аудитория Drive.ru Январь 2015 </dc:title>
  <dc:creator>Наталья Шавлова</dc:creator>
  <cp:lastModifiedBy>Наталья Шавлова</cp:lastModifiedBy>
  <cp:revision>3</cp:revision>
  <dcterms:created xsi:type="dcterms:W3CDTF">2015-02-27T15:19:03Z</dcterms:created>
  <dcterms:modified xsi:type="dcterms:W3CDTF">2015-02-27T15:40:21Z</dcterms:modified>
</cp:coreProperties>
</file>