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755584"/>
        <c:axId val="89486464"/>
      </c:lineChart>
      <c:dateAx>
        <c:axId val="88755584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9486464"/>
        <c:crosses val="autoZero"/>
        <c:auto val="1"/>
        <c:lblOffset val="100"/>
        <c:baseTimeUnit val="months"/>
        <c:majorUnit val="1"/>
        <c:majorTimeUnit val="months"/>
      </c:dateAx>
      <c:valAx>
        <c:axId val="8948646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8755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27.2</c:v>
                </c:pt>
                <c:pt idx="1">
                  <c:v>33</c:v>
                </c:pt>
                <c:pt idx="2">
                  <c:v>42.4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45.6</c:v>
                </c:pt>
                <c:pt idx="1">
                  <c:v>48.4</c:v>
                </c:pt>
                <c:pt idx="2">
                  <c:v>40.5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17.399999999999999</c:v>
                </c:pt>
                <c:pt idx="1">
                  <c:v>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62874112"/>
        <c:axId val="162875648"/>
      </c:barChart>
      <c:catAx>
        <c:axId val="162874112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2875648"/>
        <c:crosses val="autoZero"/>
        <c:auto val="1"/>
        <c:lblAlgn val="ctr"/>
        <c:lblOffset val="100"/>
        <c:tickLblSkip val="1"/>
        <c:noMultiLvlLbl val="0"/>
      </c:catAx>
      <c:valAx>
        <c:axId val="1628756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287411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3397632"/>
        <c:axId val="163633792"/>
      </c:barChart>
      <c:catAx>
        <c:axId val="16339763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3633792"/>
        <c:crosses val="autoZero"/>
        <c:auto val="1"/>
        <c:lblAlgn val="ctr"/>
        <c:lblOffset val="100"/>
        <c:noMultiLvlLbl val="0"/>
      </c:catAx>
      <c:valAx>
        <c:axId val="1636337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3397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27.2</c:v>
                </c:pt>
                <c:pt idx="1">
                  <c:v>33.5</c:v>
                </c:pt>
                <c:pt idx="2">
                  <c:v>45.2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45.6</c:v>
                </c:pt>
                <c:pt idx="1">
                  <c:v>47.5</c:v>
                </c:pt>
                <c:pt idx="2">
                  <c:v>41.1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17.399999999999999</c:v>
                </c:pt>
                <c:pt idx="1">
                  <c:v>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64582144"/>
        <c:axId val="164679040"/>
      </c:barChart>
      <c:catAx>
        <c:axId val="164582144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4679040"/>
        <c:crosses val="autoZero"/>
        <c:auto val="1"/>
        <c:lblAlgn val="ctr"/>
        <c:lblOffset val="100"/>
        <c:tickLblSkip val="1"/>
        <c:noMultiLvlLbl val="0"/>
      </c:catAx>
      <c:valAx>
        <c:axId val="16467904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458214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5277056"/>
        <c:axId val="168272256"/>
      </c:barChart>
      <c:catAx>
        <c:axId val="16527705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8272256"/>
        <c:crosses val="autoZero"/>
        <c:auto val="1"/>
        <c:lblAlgn val="ctr"/>
        <c:lblOffset val="100"/>
        <c:noMultiLvlLbl val="0"/>
      </c:catAx>
      <c:valAx>
        <c:axId val="1682722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52770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3.6</c:v>
                </c:pt>
                <c:pt idx="1">
                  <c:v>0.8</c:v>
                </c:pt>
                <c:pt idx="2">
                  <c:v>4.8</c:v>
                </c:pt>
                <c:pt idx="4">
                  <c:v>4.5</c:v>
                </c:pt>
                <c:pt idx="5">
                  <c:v>17.100000000000001</c:v>
                </c:pt>
                <c:pt idx="6">
                  <c:v>44.8</c:v>
                </c:pt>
                <c:pt idx="7">
                  <c:v>23.8</c:v>
                </c:pt>
                <c:pt idx="8">
                  <c:v>5.6</c:v>
                </c:pt>
                <c:pt idx="9">
                  <c:v>1.8</c:v>
                </c:pt>
                <c:pt idx="10">
                  <c:v>7.3</c:v>
                </c:pt>
                <c:pt idx="12">
                  <c:v>8.3000000000000007</c:v>
                </c:pt>
                <c:pt idx="13">
                  <c:v>17.3</c:v>
                </c:pt>
                <c:pt idx="14">
                  <c:v>35.1</c:v>
                </c:pt>
                <c:pt idx="15">
                  <c:v>23.7</c:v>
                </c:pt>
                <c:pt idx="16">
                  <c:v>8.8000000000000007</c:v>
                </c:pt>
                <c:pt idx="17">
                  <c:v>2.9</c:v>
                </c:pt>
                <c:pt idx="18">
                  <c:v>6</c:v>
                </c:pt>
                <c:pt idx="20">
                  <c:v>12.1</c:v>
                </c:pt>
                <c:pt idx="21">
                  <c:v>16.2</c:v>
                </c:pt>
                <c:pt idx="22">
                  <c:v>33.700000000000003</c:v>
                </c:pt>
                <c:pt idx="23">
                  <c:v>18.100000000000001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79959296"/>
        <c:axId val="179960832"/>
      </c:bubbleChart>
      <c:valAx>
        <c:axId val="17995929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79960832"/>
        <c:crosses val="autoZero"/>
        <c:crossBetween val="midCat"/>
      </c:valAx>
      <c:valAx>
        <c:axId val="17996083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7995929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2" formatCode="0.0">
                  <c:v>12.1</c:v>
                </c:pt>
                <c:pt idx="3" formatCode="0.0">
                  <c:v>13.9</c:v>
                </c:pt>
                <c:pt idx="4" formatCode="0.0">
                  <c:v>11.4</c:v>
                </c:pt>
                <c:pt idx="5" formatCode="0.0">
                  <c:v>36.1</c:v>
                </c:pt>
                <c:pt idx="6" formatCode="0.0">
                  <c:v>15</c:v>
                </c:pt>
                <c:pt idx="9" formatCode="0.0">
                  <c:v>11.8</c:v>
                </c:pt>
                <c:pt idx="10" formatCode="0.0">
                  <c:v>19.899999999999999</c:v>
                </c:pt>
                <c:pt idx="11" formatCode="0.0">
                  <c:v>9.1</c:v>
                </c:pt>
                <c:pt idx="12" formatCode="0.0">
                  <c:v>29.1</c:v>
                </c:pt>
                <c:pt idx="13" formatCode="0.0">
                  <c:v>20.5</c:v>
                </c:pt>
                <c:pt idx="16" formatCode="0.0">
                  <c:v>9.8000000000000007</c:v>
                </c:pt>
                <c:pt idx="17" formatCode="0.0">
                  <c:v>21.7</c:v>
                </c:pt>
                <c:pt idx="18" formatCode="0.0">
                  <c:v>8.1</c:v>
                </c:pt>
                <c:pt idx="19" formatCode="0.0">
                  <c:v>32.4</c:v>
                </c:pt>
                <c:pt idx="20" formatCode="0.0">
                  <c:v>19.7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10857984"/>
        <c:axId val="210874752"/>
      </c:bubbleChart>
      <c:valAx>
        <c:axId val="21085798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10874752"/>
        <c:crosses val="autoZero"/>
        <c:crossBetween val="midCat"/>
      </c:valAx>
      <c:valAx>
        <c:axId val="21087475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1085798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123.4</c:v>
                </c:pt>
                <c:pt idx="1">
                  <c:v>229.3</c:v>
                </c:pt>
                <c:pt idx="2">
                  <c:v>109.9</c:v>
                </c:pt>
                <c:pt idx="3">
                  <c:v>82.1</c:v>
                </c:pt>
                <c:pt idx="5">
                  <c:v>41.1</c:v>
                </c:pt>
                <c:pt idx="6">
                  <c:v>19.399999999999999</c:v>
                </c:pt>
                <c:pt idx="7">
                  <c:v>59.8</c:v>
                </c:pt>
                <c:pt idx="9">
                  <c:v>133.80000000000001</c:v>
                </c:pt>
                <c:pt idx="10">
                  <c:v>220.1</c:v>
                </c:pt>
                <c:pt idx="11">
                  <c:v>55</c:v>
                </c:pt>
                <c:pt idx="12">
                  <c:v>147.69999999999999</c:v>
                </c:pt>
                <c:pt idx="13">
                  <c:v>66.400000000000006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2791936"/>
        <c:axId val="52931584"/>
      </c:barChart>
      <c:catAx>
        <c:axId val="52791936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2931584"/>
        <c:crosses val="autoZero"/>
        <c:auto val="1"/>
        <c:lblAlgn val="ctr"/>
        <c:lblOffset val="100"/>
        <c:noMultiLvlLbl val="0"/>
      </c:catAx>
      <c:valAx>
        <c:axId val="52931584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5279193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168</c:v>
                </c:pt>
                <c:pt idx="1">
                  <c:v>301</c:v>
                </c:pt>
                <c:pt idx="2">
                  <c:v>177</c:v>
                </c:pt>
                <c:pt idx="3">
                  <c:v>72</c:v>
                </c:pt>
                <c:pt idx="5">
                  <c:v>54</c:v>
                </c:pt>
                <c:pt idx="6">
                  <c:v>30</c:v>
                </c:pt>
                <c:pt idx="7">
                  <c:v>42</c:v>
                </c:pt>
                <c:pt idx="9">
                  <c:v>186</c:v>
                </c:pt>
                <c:pt idx="10">
                  <c:v>187</c:v>
                </c:pt>
                <c:pt idx="11">
                  <c:v>53</c:v>
                </c:pt>
                <c:pt idx="12">
                  <c:v>116</c:v>
                </c:pt>
                <c:pt idx="13">
                  <c:v>69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53499392"/>
        <c:axId val="53500928"/>
      </c:barChart>
      <c:catAx>
        <c:axId val="53499392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53500928"/>
        <c:crossesAt val="100"/>
        <c:auto val="1"/>
        <c:lblAlgn val="ctr"/>
        <c:lblOffset val="100"/>
        <c:noMultiLvlLbl val="0"/>
      </c:catAx>
      <c:valAx>
        <c:axId val="53500928"/>
        <c:scaling>
          <c:orientation val="minMax"/>
          <c:max val="350"/>
          <c:min val="-150"/>
        </c:scaling>
        <c:delete val="1"/>
        <c:axPos val="t"/>
        <c:numFmt formatCode="0" sourceLinked="1"/>
        <c:majorTickMark val="out"/>
        <c:minorTickMark val="none"/>
        <c:tickLblPos val="none"/>
        <c:crossAx val="5349939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123.4</c:v>
                </c:pt>
                <c:pt idx="1">
                  <c:v>229.3</c:v>
                </c:pt>
                <c:pt idx="2">
                  <c:v>109.9</c:v>
                </c:pt>
                <c:pt idx="3">
                  <c:v>82.1</c:v>
                </c:pt>
                <c:pt idx="5">
                  <c:v>41.1</c:v>
                </c:pt>
                <c:pt idx="6">
                  <c:v>19.399999999999999</c:v>
                </c:pt>
                <c:pt idx="7">
                  <c:v>59.8</c:v>
                </c:pt>
                <c:pt idx="9">
                  <c:v>133.80000000000001</c:v>
                </c:pt>
                <c:pt idx="10">
                  <c:v>220.1</c:v>
                </c:pt>
                <c:pt idx="11">
                  <c:v>55</c:v>
                </c:pt>
                <c:pt idx="12">
                  <c:v>147.69999999999999</c:v>
                </c:pt>
                <c:pt idx="13">
                  <c:v>66.400000000000006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3803264"/>
        <c:axId val="53915648"/>
      </c:barChart>
      <c:catAx>
        <c:axId val="5380326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3915648"/>
        <c:crosses val="autoZero"/>
        <c:auto val="1"/>
        <c:lblAlgn val="ctr"/>
        <c:lblOffset val="100"/>
        <c:noMultiLvlLbl val="0"/>
      </c:catAx>
      <c:valAx>
        <c:axId val="5391564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5380326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133</c:v>
                </c:pt>
                <c:pt idx="1">
                  <c:v>252</c:v>
                </c:pt>
                <c:pt idx="2">
                  <c:v>163</c:v>
                </c:pt>
                <c:pt idx="3">
                  <c:v>110</c:v>
                </c:pt>
                <c:pt idx="5">
                  <c:v>44</c:v>
                </c:pt>
                <c:pt idx="6">
                  <c:v>26</c:v>
                </c:pt>
                <c:pt idx="7">
                  <c:v>60</c:v>
                </c:pt>
                <c:pt idx="9">
                  <c:v>139</c:v>
                </c:pt>
                <c:pt idx="10">
                  <c:v>141</c:v>
                </c:pt>
                <c:pt idx="11">
                  <c:v>43</c:v>
                </c:pt>
                <c:pt idx="12">
                  <c:v>161</c:v>
                </c:pt>
                <c:pt idx="13">
                  <c:v>57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54126080"/>
        <c:axId val="54127616"/>
      </c:barChart>
      <c:catAx>
        <c:axId val="54126080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54127616"/>
        <c:crossesAt val="100"/>
        <c:auto val="1"/>
        <c:lblAlgn val="ctr"/>
        <c:lblOffset val="100"/>
        <c:noMultiLvlLbl val="0"/>
      </c:catAx>
      <c:valAx>
        <c:axId val="5412761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5412608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10.8</c:v>
                </c:pt>
                <c:pt idx="1">
                  <c:v>13.7</c:v>
                </c:pt>
                <c:pt idx="2">
                  <c:v>18.100000000000001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11.2</c:v>
                </c:pt>
                <c:pt idx="1">
                  <c:v>13.4</c:v>
                </c:pt>
                <c:pt idx="2">
                  <c:v>33.700000000000003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9.1</c:v>
                </c:pt>
                <c:pt idx="1">
                  <c:v>9.9</c:v>
                </c:pt>
                <c:pt idx="2">
                  <c:v>16.2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</c:v>
                </c:pt>
                <c:pt idx="1">
                  <c:v>10.9</c:v>
                </c:pt>
                <c:pt idx="2">
                  <c:v>12.1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10.4</c:v>
                </c:pt>
                <c:pt idx="1">
                  <c:v>12.7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11.2</c:v>
                </c:pt>
                <c:pt idx="1">
                  <c:v>13.7</c:v>
                </c:pt>
                <c:pt idx="2">
                  <c:v>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9.6</c:v>
                </c:pt>
                <c:pt idx="1">
                  <c:v>11</c:v>
                </c:pt>
                <c:pt idx="2">
                  <c:v>2.9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20.8</c:v>
                </c:pt>
                <c:pt idx="1">
                  <c:v>14.6</c:v>
                </c:pt>
                <c:pt idx="2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91473024"/>
        <c:axId val="91474560"/>
      </c:barChart>
      <c:catAx>
        <c:axId val="91473024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474560"/>
        <c:crosses val="autoZero"/>
        <c:auto val="1"/>
        <c:lblAlgn val="ctr"/>
        <c:lblOffset val="100"/>
        <c:tickLblSkip val="1"/>
        <c:noMultiLvlLbl val="0"/>
      </c:catAx>
      <c:valAx>
        <c:axId val="9147456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91473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15.9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8.6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5.0999999999999996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93586176"/>
        <c:axId val="93587712"/>
      </c:barChart>
      <c:catAx>
        <c:axId val="9358617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3587712"/>
        <c:crosses val="autoZero"/>
        <c:auto val="1"/>
        <c:lblAlgn val="ctr"/>
        <c:lblOffset val="100"/>
        <c:noMultiLvlLbl val="0"/>
      </c:catAx>
      <c:valAx>
        <c:axId val="935877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93586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10.8</c:v>
                </c:pt>
                <c:pt idx="1">
                  <c:v>13.9</c:v>
                </c:pt>
                <c:pt idx="2">
                  <c:v>23.8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11.2</c:v>
                </c:pt>
                <c:pt idx="1">
                  <c:v>13.5</c:v>
                </c:pt>
                <c:pt idx="2">
                  <c:v>44.8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9.1</c:v>
                </c:pt>
                <c:pt idx="1">
                  <c:v>10.1</c:v>
                </c:pt>
                <c:pt idx="2">
                  <c:v>17.100000000000001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</c:v>
                </c:pt>
                <c:pt idx="1">
                  <c:v>11</c:v>
                </c:pt>
                <c:pt idx="2">
                  <c:v>4.5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10.4</c:v>
                </c:pt>
                <c:pt idx="1">
                  <c:v>12.2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11.2</c:v>
                </c:pt>
                <c:pt idx="1">
                  <c:v>13.2</c:v>
                </c:pt>
                <c:pt idx="2">
                  <c:v>4.8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9.6</c:v>
                </c:pt>
                <c:pt idx="1">
                  <c:v>11.1</c:v>
                </c:pt>
                <c:pt idx="2">
                  <c:v>0.8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20.8</c:v>
                </c:pt>
                <c:pt idx="1">
                  <c:v>15</c:v>
                </c:pt>
                <c:pt idx="2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48900864"/>
        <c:axId val="148908288"/>
      </c:barChart>
      <c:catAx>
        <c:axId val="148900864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8908288"/>
        <c:crosses val="autoZero"/>
        <c:auto val="1"/>
        <c:lblAlgn val="ctr"/>
        <c:lblOffset val="100"/>
        <c:tickLblSkip val="1"/>
        <c:noMultiLvlLbl val="0"/>
      </c:catAx>
      <c:valAx>
        <c:axId val="14890828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48900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19.899999999999999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15.1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2.2999999999999998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0002304"/>
        <c:axId val="150204800"/>
      </c:barChart>
      <c:catAx>
        <c:axId val="15000230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0204800"/>
        <c:crosses val="autoZero"/>
        <c:auto val="1"/>
        <c:lblAlgn val="ctr"/>
        <c:lblOffset val="100"/>
        <c:noMultiLvlLbl val="0"/>
      </c:catAx>
      <c:valAx>
        <c:axId val="1502048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0002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14.1</c:v>
                </c:pt>
                <c:pt idx="2">
                  <c:v>19.7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17.3</c:v>
                </c:pt>
                <c:pt idx="1">
                  <c:v>22.9</c:v>
                </c:pt>
                <c:pt idx="2">
                  <c:v>32.4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15.3</c:v>
                </c:pt>
                <c:pt idx="1">
                  <c:v>18.7</c:v>
                </c:pt>
                <c:pt idx="2">
                  <c:v>8.1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18.8</c:v>
                </c:pt>
                <c:pt idx="1">
                  <c:v>13.5</c:v>
                </c:pt>
                <c:pt idx="2">
                  <c:v>21.7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14.2</c:v>
                </c:pt>
                <c:pt idx="1">
                  <c:v>17.100000000000001</c:v>
                </c:pt>
                <c:pt idx="2">
                  <c:v>9.8000000000000007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5.8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18.7</c:v>
                </c:pt>
                <c:pt idx="1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52289280"/>
        <c:axId val="152326144"/>
      </c:barChart>
      <c:catAx>
        <c:axId val="152289280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2326144"/>
        <c:crosses val="autoZero"/>
        <c:auto val="1"/>
        <c:lblAlgn val="ctr"/>
        <c:lblOffset val="100"/>
        <c:tickLblSkip val="1"/>
        <c:noMultiLvlLbl val="0"/>
      </c:catAx>
      <c:valAx>
        <c:axId val="15232614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5228928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18.600000000000001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9.9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17.5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10.1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3739648"/>
        <c:axId val="153764224"/>
      </c:barChart>
      <c:catAx>
        <c:axId val="15373964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3764224"/>
        <c:crosses val="autoZero"/>
        <c:auto val="1"/>
        <c:lblAlgn val="ctr"/>
        <c:lblOffset val="100"/>
        <c:noMultiLvlLbl val="0"/>
      </c:catAx>
      <c:valAx>
        <c:axId val="1537642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3739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14.2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17.3</c:v>
                </c:pt>
                <c:pt idx="1">
                  <c:v>23.9</c:v>
                </c:pt>
                <c:pt idx="2">
                  <c:v>36.1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15.3</c:v>
                </c:pt>
                <c:pt idx="1">
                  <c:v>18.2</c:v>
                </c:pt>
                <c:pt idx="2">
                  <c:v>11.4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18.8</c:v>
                </c:pt>
                <c:pt idx="1">
                  <c:v>13.4</c:v>
                </c:pt>
                <c:pt idx="2">
                  <c:v>13.9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14.2</c:v>
                </c:pt>
                <c:pt idx="1">
                  <c:v>17</c:v>
                </c:pt>
                <c:pt idx="2">
                  <c:v>12.1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5.8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18.7</c:v>
                </c:pt>
                <c:pt idx="1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55448832"/>
        <c:axId val="155542656"/>
      </c:barChart>
      <c:catAx>
        <c:axId val="15544883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5542656"/>
        <c:crosses val="autoZero"/>
        <c:auto val="1"/>
        <c:lblAlgn val="ctr"/>
        <c:lblOffset val="100"/>
        <c:tickLblSkip val="1"/>
        <c:noMultiLvlLbl val="0"/>
      </c:catAx>
      <c:valAx>
        <c:axId val="15554265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5544883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5.4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6631424"/>
        <c:axId val="156632960"/>
      </c:barChart>
      <c:catAx>
        <c:axId val="15663142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6632960"/>
        <c:crosses val="autoZero"/>
        <c:auto val="1"/>
        <c:lblAlgn val="ctr"/>
        <c:lblOffset val="100"/>
        <c:noMultiLvlLbl val="0"/>
      </c:catAx>
      <c:valAx>
        <c:axId val="1566329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66314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1A2D-A48D-453C-863A-7E7C77181BD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6ABF4-27DC-4DDE-BF7E-68332E49D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2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576F336-D14C-42BC-ABCD-1E43C8D1AF6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576F336-D14C-42BC-ABCD-1E43C8D1AF6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576F336-D14C-42BC-ABCD-1E43C8D1AF6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76F336-D14C-42BC-ABCD-1E43C8D1AF6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576F336-D14C-42BC-ABCD-1E43C8D1AF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239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1519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2724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558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576F336-D14C-42BC-ABCD-1E43C8D1AF6E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Arial"/>
              </a:rPr>
              <a:t>4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Декабрь 2014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5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94418308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Декабрь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8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36957309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Декабрь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8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09085245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48715343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Декабрь 2014, Monthly Reach в тыс.чел., 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9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78807287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99656779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Декабрь 2014, Monthly Reach в тыс.чел., 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0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16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Декабрь</a:t>
            </a:r>
            <a:r>
              <a:rPr lang="ru-RU" sz="1800" dirty="0" smtClean="0">
                <a:latin typeface="Arial"/>
              </a:rPr>
              <a:t> </a:t>
            </a:r>
            <a:r>
              <a:rPr lang="ru-RU" sz="1800" dirty="0" smtClean="0">
                <a:latin typeface="Arial"/>
              </a:rPr>
              <a:t>2014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40682271"/>
              </p:ext>
            </p:extLst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680.3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557.1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269.6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216.3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76.4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61.5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394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86180003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680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270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76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9718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1761068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06394863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12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2398984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8810229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9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7022472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37209922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0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6478730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13766961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7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464274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4559647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9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2808863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54171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44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3</TotalTime>
  <Words>752</Words>
  <Application>Microsoft Office PowerPoint</Application>
  <PresentationFormat>Экран (4:3)</PresentationFormat>
  <Paragraphs>369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Декабрь 2014 </vt:lpstr>
      <vt:lpstr>Аудитория Drive.ru  Декабрь 2014,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Декабрь 2014 </dc:title>
  <dc:creator>Наталья Шавлова</dc:creator>
  <cp:lastModifiedBy>Наталья Шавлова</cp:lastModifiedBy>
  <cp:revision>2</cp:revision>
  <dcterms:created xsi:type="dcterms:W3CDTF">2015-01-28T14:16:07Z</dcterms:created>
  <dcterms:modified xsi:type="dcterms:W3CDTF">2015-01-28T14:19:55Z</dcterms:modified>
</cp:coreProperties>
</file>