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690" r:id="rId3"/>
    <p:sldMasterId id="2147483704" r:id="rId4"/>
    <p:sldMasterId id="2147483706" r:id="rId5"/>
  </p:sldMasterIdLst>
  <p:notesMasterIdLst>
    <p:notesMasterId r:id="rId20"/>
  </p:notesMasterIdLst>
  <p:sldIdLst>
    <p:sldId id="256" r:id="rId6"/>
    <p:sldId id="269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86" autoAdjust="0"/>
  </p:normalViewPr>
  <p:slideViewPr>
    <p:cSldViewPr>
      <p:cViewPr>
        <p:scale>
          <a:sx n="75" d="100"/>
          <a:sy n="75" d="100"/>
        </p:scale>
        <p:origin x="150" y="-594"/>
      </p:cViewPr>
      <p:guideLst>
        <p:guide orient="horz" pos="2160"/>
        <p:guide pos="452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3171056713595602"/>
          <c:y val="3.0805612351265679E-2"/>
          <c:w val="0.79604777592293341"/>
          <c:h val="0.83675707357077156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  <c:pt idx="19">
                  <c:v>41791</c:v>
                </c:pt>
                <c:pt idx="20">
                  <c:v>41821</c:v>
                </c:pt>
                <c:pt idx="21">
                  <c:v>41852</c:v>
                </c:pt>
              </c:numCache>
            </c:numRef>
          </c:cat>
          <c:val>
            <c:numRef>
              <c:f>Лист1!$B$2:$B$49</c:f>
              <c:numCache>
                <c:formatCode>0.0</c:formatCode>
                <c:ptCount val="48"/>
                <c:pt idx="0">
                  <c:v>843.9</c:v>
                </c:pt>
                <c:pt idx="1">
                  <c:v>843.5</c:v>
                </c:pt>
                <c:pt idx="2">
                  <c:v>1062.2</c:v>
                </c:pt>
                <c:pt idx="3">
                  <c:v>953</c:v>
                </c:pt>
                <c:pt idx="4">
                  <c:v>1234.9000000000001</c:v>
                </c:pt>
                <c:pt idx="5">
                  <c:v>994</c:v>
                </c:pt>
                <c:pt idx="6">
                  <c:v>915.3</c:v>
                </c:pt>
                <c:pt idx="7">
                  <c:v>883.9</c:v>
                </c:pt>
                <c:pt idx="8">
                  <c:v>738.6</c:v>
                </c:pt>
                <c:pt idx="9">
                  <c:v>740.4</c:v>
                </c:pt>
                <c:pt idx="10">
                  <c:v>877.4</c:v>
                </c:pt>
                <c:pt idx="11">
                  <c:v>836</c:v>
                </c:pt>
                <c:pt idx="12">
                  <c:v>743</c:v>
                </c:pt>
                <c:pt idx="13">
                  <c:v>604.79999999999995</c:v>
                </c:pt>
                <c:pt idx="14">
                  <c:v>811.7</c:v>
                </c:pt>
                <c:pt idx="15">
                  <c:v>888.3</c:v>
                </c:pt>
                <c:pt idx="16">
                  <c:v>734</c:v>
                </c:pt>
                <c:pt idx="17">
                  <c:v>669.3</c:v>
                </c:pt>
                <c:pt idx="18">
                  <c:v>647</c:v>
                </c:pt>
                <c:pt idx="19">
                  <c:v>583.70000000000005</c:v>
                </c:pt>
                <c:pt idx="20">
                  <c:v>600.1</c:v>
                </c:pt>
                <c:pt idx="21">
                  <c:v>569.4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Average Weekly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  <c:pt idx="19">
                  <c:v>41791</c:v>
                </c:pt>
                <c:pt idx="20">
                  <c:v>41821</c:v>
                </c:pt>
                <c:pt idx="21">
                  <c:v>41852</c:v>
                </c:pt>
              </c:numCache>
            </c:numRef>
          </c:cat>
          <c:val>
            <c:numRef>
              <c:f>Лист1!$C$2:$C$49</c:f>
              <c:numCache>
                <c:formatCode>0.0</c:formatCode>
                <c:ptCount val="48"/>
                <c:pt idx="0">
                  <c:v>332.9</c:v>
                </c:pt>
                <c:pt idx="1">
                  <c:v>342.4</c:v>
                </c:pt>
                <c:pt idx="2">
                  <c:v>435.3</c:v>
                </c:pt>
                <c:pt idx="3">
                  <c:v>419.4</c:v>
                </c:pt>
                <c:pt idx="4">
                  <c:v>483.8</c:v>
                </c:pt>
                <c:pt idx="5">
                  <c:v>368.1</c:v>
                </c:pt>
                <c:pt idx="6">
                  <c:v>329.3</c:v>
                </c:pt>
                <c:pt idx="7">
                  <c:v>286.3</c:v>
                </c:pt>
                <c:pt idx="8">
                  <c:v>293.89999999999992</c:v>
                </c:pt>
                <c:pt idx="9">
                  <c:v>278.89999999999992</c:v>
                </c:pt>
                <c:pt idx="10">
                  <c:v>310</c:v>
                </c:pt>
                <c:pt idx="11">
                  <c:v>279.8</c:v>
                </c:pt>
                <c:pt idx="12">
                  <c:v>280.5</c:v>
                </c:pt>
                <c:pt idx="13">
                  <c:v>246</c:v>
                </c:pt>
                <c:pt idx="14">
                  <c:v>290.5</c:v>
                </c:pt>
                <c:pt idx="15">
                  <c:v>318.8</c:v>
                </c:pt>
                <c:pt idx="16">
                  <c:v>273.89999999999992</c:v>
                </c:pt>
                <c:pt idx="17">
                  <c:v>245.9</c:v>
                </c:pt>
                <c:pt idx="18">
                  <c:v>234.6</c:v>
                </c:pt>
                <c:pt idx="19">
                  <c:v>214</c:v>
                </c:pt>
                <c:pt idx="20">
                  <c:v>213.2</c:v>
                </c:pt>
                <c:pt idx="21">
                  <c:v>218.3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Average Daily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  <c:pt idx="19">
                  <c:v>41791</c:v>
                </c:pt>
                <c:pt idx="20">
                  <c:v>41821</c:v>
                </c:pt>
                <c:pt idx="21">
                  <c:v>41852</c:v>
                </c:pt>
              </c:numCache>
            </c:numRef>
          </c:cat>
          <c:val>
            <c:numRef>
              <c:f>Лист1!$D$2:$D$49</c:f>
              <c:numCache>
                <c:formatCode>0.0</c:formatCode>
                <c:ptCount val="48"/>
                <c:pt idx="0">
                  <c:v>100.4</c:v>
                </c:pt>
                <c:pt idx="1">
                  <c:v>118.3</c:v>
                </c:pt>
                <c:pt idx="2">
                  <c:v>138.5</c:v>
                </c:pt>
                <c:pt idx="3">
                  <c:v>146.69999999999999</c:v>
                </c:pt>
                <c:pt idx="4">
                  <c:v>147.69999999999999</c:v>
                </c:pt>
                <c:pt idx="5">
                  <c:v>115.2</c:v>
                </c:pt>
                <c:pt idx="6">
                  <c:v>80</c:v>
                </c:pt>
                <c:pt idx="7">
                  <c:v>80.3</c:v>
                </c:pt>
                <c:pt idx="8">
                  <c:v>80.400000000000006</c:v>
                </c:pt>
                <c:pt idx="9">
                  <c:v>79.2</c:v>
                </c:pt>
                <c:pt idx="10">
                  <c:v>80.400000000000006</c:v>
                </c:pt>
                <c:pt idx="11">
                  <c:v>71</c:v>
                </c:pt>
                <c:pt idx="12">
                  <c:v>78.5</c:v>
                </c:pt>
                <c:pt idx="13">
                  <c:v>68.599999999999994</c:v>
                </c:pt>
                <c:pt idx="14">
                  <c:v>74.8</c:v>
                </c:pt>
                <c:pt idx="15">
                  <c:v>83.9</c:v>
                </c:pt>
                <c:pt idx="16">
                  <c:v>76.3</c:v>
                </c:pt>
                <c:pt idx="17">
                  <c:v>67.8</c:v>
                </c:pt>
                <c:pt idx="18">
                  <c:v>64.400000000000006</c:v>
                </c:pt>
                <c:pt idx="19">
                  <c:v>59.5</c:v>
                </c:pt>
                <c:pt idx="20">
                  <c:v>62.9</c:v>
                </c:pt>
                <c:pt idx="21">
                  <c:v>63.2</c:v>
                </c:pt>
              </c:numCache>
            </c:numRef>
          </c:val>
        </c:ser>
        <c:dLbls/>
        <c:marker val="1"/>
        <c:axId val="47958656"/>
        <c:axId val="47973504"/>
      </c:lineChart>
      <c:dateAx>
        <c:axId val="47958656"/>
        <c:scaling>
          <c:orientation val="minMax"/>
        </c:scaling>
        <c:axPos val="b"/>
        <c:numFmt formatCode="[$-419]mmm\ \'yy;@" sourceLinked="1"/>
        <c:tickLblPos val="nextTo"/>
        <c:txPr>
          <a:bodyPr rot="-5400000" vert="horz"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7973504"/>
        <c:crosses val="autoZero"/>
        <c:auto val="1"/>
        <c:lblOffset val="100"/>
        <c:baseTimeUnit val="months"/>
        <c:majorUnit val="1"/>
        <c:majorTimeUnit val="months"/>
      </c:dateAx>
      <c:valAx>
        <c:axId val="47973504"/>
        <c:scaling>
          <c:orientation val="minMax"/>
        </c:scaling>
        <c:axPos val="l"/>
        <c:numFmt formatCode="#,##0" sourceLinked="0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795865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105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28</c:v>
                </c:pt>
                <c:pt idx="1">
                  <c:v>35.200000000000003</c:v>
                </c:pt>
                <c:pt idx="2">
                  <c:v>40.5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45.7</c:v>
                </c:pt>
                <c:pt idx="1">
                  <c:v>48.4</c:v>
                </c:pt>
                <c:pt idx="2">
                  <c:v>46.7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18.2</c:v>
                </c:pt>
                <c:pt idx="1">
                  <c:v>6.5</c:v>
                </c:pt>
              </c:numCache>
            </c:numRef>
          </c:val>
        </c:ser>
        <c:dLbls>
          <c:showVal val="1"/>
        </c:dLbls>
        <c:gapWidth val="48"/>
        <c:overlap val="100"/>
        <c:serLines/>
        <c:axId val="45285376"/>
        <c:axId val="45286912"/>
      </c:barChart>
      <c:catAx>
        <c:axId val="45285376"/>
        <c:scaling>
          <c:orientation val="minMax"/>
        </c:scaling>
        <c:axPos val="t"/>
        <c:maj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5286912"/>
        <c:crosses val="autoZero"/>
        <c:auto val="1"/>
        <c:lblAlgn val="ctr"/>
        <c:lblOffset val="100"/>
        <c:tickLblSkip val="1"/>
      </c:catAx>
      <c:valAx>
        <c:axId val="45286912"/>
        <c:scaling>
          <c:orientation val="maxMin"/>
        </c:scaling>
        <c:delete val="1"/>
        <c:axPos val="l"/>
        <c:numFmt formatCode="0%" sourceLinked="1"/>
        <c:tickLblPos val="none"/>
        <c:crossAx val="45285376"/>
        <c:crosses val="autoZero"/>
        <c:crossBetween val="between"/>
      </c:valAx>
    </c:plotArea>
    <c:plotVisOnly val="1"/>
    <c:dispBlanksAs val="gap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31243807565554965"/>
          <c:y val="0.10704327967443429"/>
          <c:w val="0.66616626971744031"/>
          <c:h val="0.86454212844615907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44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43.8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</c:numCache>
            </c:numRef>
          </c:val>
        </c:ser>
        <c:dLbls/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45320832"/>
        <c:axId val="45326720"/>
      </c:barChart>
      <c:catAx>
        <c:axId val="45320832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45326720"/>
        <c:crosses val="autoZero"/>
        <c:auto val="1"/>
        <c:lblAlgn val="ctr"/>
        <c:lblOffset val="100"/>
      </c:catAx>
      <c:valAx>
        <c:axId val="45326720"/>
        <c:scaling>
          <c:orientation val="minMax"/>
        </c:scaling>
        <c:delete val="1"/>
        <c:axPos val="t"/>
        <c:numFmt formatCode="0%" sourceLinked="1"/>
        <c:tickLblPos val="none"/>
        <c:crossAx val="453208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37E-2"/>
          <c:y val="2.5831447163097265E-2"/>
          <c:w val="0.91512917291718965"/>
          <c:h val="4.9792453474920562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105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28</c:v>
                </c:pt>
                <c:pt idx="1">
                  <c:v>35.300000000000011</c:v>
                </c:pt>
                <c:pt idx="2">
                  <c:v>59.4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45.7</c:v>
                </c:pt>
                <c:pt idx="1">
                  <c:v>48.1</c:v>
                </c:pt>
                <c:pt idx="2">
                  <c:v>31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18.2</c:v>
                </c:pt>
                <c:pt idx="1">
                  <c:v>6.3</c:v>
                </c:pt>
              </c:numCache>
            </c:numRef>
          </c:val>
        </c:ser>
        <c:dLbls>
          <c:showVal val="1"/>
        </c:dLbls>
        <c:gapWidth val="48"/>
        <c:overlap val="100"/>
        <c:serLines/>
        <c:axId val="45374080"/>
        <c:axId val="45404544"/>
      </c:barChart>
      <c:catAx>
        <c:axId val="45374080"/>
        <c:scaling>
          <c:orientation val="minMax"/>
        </c:scaling>
        <c:axPos val="t"/>
        <c:maj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5404544"/>
        <c:crosses val="autoZero"/>
        <c:auto val="1"/>
        <c:lblAlgn val="ctr"/>
        <c:lblOffset val="100"/>
        <c:tickLblSkip val="1"/>
      </c:catAx>
      <c:valAx>
        <c:axId val="45404544"/>
        <c:scaling>
          <c:orientation val="maxMin"/>
        </c:scaling>
        <c:delete val="1"/>
        <c:axPos val="l"/>
        <c:numFmt formatCode="0%" sourceLinked="1"/>
        <c:tickLblPos val="none"/>
        <c:crossAx val="45374080"/>
        <c:crosses val="autoZero"/>
        <c:crossBetween val="between"/>
      </c:valAx>
    </c:plotArea>
    <c:plotVisOnly val="1"/>
    <c:dispBlanksAs val="gap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31243807565554965"/>
          <c:y val="0.10704327967443429"/>
          <c:w val="0.66616626971744031"/>
          <c:h val="0.86454212844615907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63.7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27.7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</c:numCache>
            </c:numRef>
          </c:val>
        </c:ser>
        <c:dLbls/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45480192"/>
        <c:axId val="45695360"/>
      </c:barChart>
      <c:catAx>
        <c:axId val="45480192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45695360"/>
        <c:crosses val="autoZero"/>
        <c:auto val="1"/>
        <c:lblAlgn val="ctr"/>
        <c:lblOffset val="100"/>
      </c:catAx>
      <c:valAx>
        <c:axId val="45695360"/>
        <c:scaling>
          <c:orientation val="minMax"/>
        </c:scaling>
        <c:delete val="1"/>
        <c:axPos val="t"/>
        <c:numFmt formatCode="0%" sourceLinked="1"/>
        <c:tickLblPos val="none"/>
        <c:crossAx val="4548019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37E-2"/>
          <c:y val="2.5831447163097265E-2"/>
          <c:w val="0.91512917291718965"/>
          <c:h val="4.9792453474920562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805555555555565"/>
          <c:h val="0.85549004547211793"/>
        </c:manualLayout>
      </c:layout>
      <c:bubbleChart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dPt>
            <c:idx val="0"/>
            <c:spPr>
              <a:solidFill>
                <a:schemeClr val="bg2"/>
              </a:solidFill>
            </c:spPr>
          </c:dPt>
          <c:dPt>
            <c:idx val="1"/>
            <c:spPr>
              <a:solidFill>
                <a:schemeClr val="accent3"/>
              </a:solidFill>
            </c:spPr>
          </c:dPt>
          <c:dPt>
            <c:idx val="2"/>
            <c:spPr>
              <a:solidFill>
                <a:schemeClr val="accent2"/>
              </a:solidFill>
            </c:spPr>
          </c:dPt>
          <c:dPt>
            <c:idx val="3"/>
            <c:spPr>
              <a:solidFill>
                <a:schemeClr val="accent1"/>
              </a:solidFill>
            </c:spPr>
          </c:dPt>
          <c:dPt>
            <c:idx val="4"/>
            <c:spPr>
              <a:solidFill>
                <a:schemeClr val="tx2"/>
              </a:solidFill>
            </c:spPr>
          </c:dPt>
          <c:dPt>
            <c:idx val="5"/>
            <c:spPr>
              <a:solidFill>
                <a:schemeClr val="accent6"/>
              </a:solidFill>
            </c:spPr>
          </c:dPt>
          <c:dPt>
            <c:idx val="6"/>
            <c:spPr>
              <a:solidFill>
                <a:schemeClr val="accent5"/>
              </a:solidFill>
            </c:spPr>
          </c:dPt>
          <c:dPt>
            <c:idx val="7"/>
            <c:spPr>
              <a:solidFill>
                <a:schemeClr val="accent4"/>
              </a:solidFill>
            </c:spPr>
          </c:dPt>
          <c:dPt>
            <c:idx val="8"/>
            <c:spPr>
              <a:solidFill>
                <a:schemeClr val="bg2"/>
              </a:solidFill>
            </c:spPr>
          </c:dPt>
          <c:dPt>
            <c:idx val="9"/>
            <c:spPr>
              <a:solidFill>
                <a:schemeClr val="accent3"/>
              </a:solidFill>
            </c:spPr>
          </c:dPt>
          <c:dPt>
            <c:idx val="10"/>
            <c:spPr>
              <a:solidFill>
                <a:schemeClr val="accent2"/>
              </a:solidFill>
            </c:spPr>
          </c:dPt>
          <c:dPt>
            <c:idx val="11"/>
            <c:spPr>
              <a:solidFill>
                <a:schemeClr val="accent1"/>
              </a:solidFill>
            </c:spPr>
          </c:dPt>
          <c:dPt>
            <c:idx val="12"/>
            <c:spPr>
              <a:solidFill>
                <a:schemeClr val="tx2"/>
              </a:solidFill>
            </c:spPr>
          </c:dPt>
          <c:dPt>
            <c:idx val="13"/>
            <c:spPr>
              <a:solidFill>
                <a:schemeClr val="accent6"/>
              </a:solidFill>
            </c:spPr>
          </c:dPt>
          <c:dPt>
            <c:idx val="14"/>
            <c:spPr>
              <a:solidFill>
                <a:schemeClr val="accent5"/>
              </a:solidFill>
            </c:spPr>
          </c:dPt>
          <c:dPt>
            <c:idx val="15"/>
            <c:spPr>
              <a:solidFill>
                <a:schemeClr val="accent4"/>
              </a:solidFill>
            </c:spPr>
          </c:dPt>
          <c:dPt>
            <c:idx val="16"/>
            <c:spPr>
              <a:solidFill>
                <a:schemeClr val="bg2"/>
              </a:solidFill>
            </c:spPr>
          </c:dPt>
          <c:dPt>
            <c:idx val="17"/>
            <c:spPr>
              <a:solidFill>
                <a:schemeClr val="accent3"/>
              </a:solidFill>
            </c:spPr>
          </c:dPt>
          <c:dPt>
            <c:idx val="18"/>
            <c:spPr>
              <a:solidFill>
                <a:schemeClr val="accent2"/>
              </a:solidFill>
            </c:spPr>
          </c:dPt>
          <c:dPt>
            <c:idx val="19"/>
            <c:spPr>
              <a:solidFill>
                <a:schemeClr val="accent1"/>
              </a:solidFill>
            </c:spPr>
          </c:dPt>
          <c:dPt>
            <c:idx val="20"/>
            <c:spPr>
              <a:solidFill>
                <a:schemeClr val="tx2"/>
              </a:solidFill>
            </c:spPr>
          </c:dPt>
          <c:dPt>
            <c:idx val="21"/>
            <c:spPr>
              <a:solidFill>
                <a:schemeClr val="accent6"/>
              </a:solidFill>
            </c:spPr>
          </c:dPt>
          <c:dPt>
            <c:idx val="22"/>
            <c:spPr>
              <a:solidFill>
                <a:schemeClr val="accent5"/>
              </a:solidFill>
            </c:spPr>
          </c:dPt>
          <c:dPt>
            <c:idx val="23"/>
            <c:spPr>
              <a:solidFill>
                <a:schemeClr val="accent4"/>
              </a:solidFill>
            </c:spPr>
          </c:dPt>
          <c:dPt>
            <c:idx val="24"/>
            <c:spPr>
              <a:solidFill>
                <a:schemeClr val="bg2"/>
              </a:solidFill>
            </c:spPr>
          </c:dPt>
          <c:dPt>
            <c:idx val="25"/>
            <c:spPr>
              <a:solidFill>
                <a:schemeClr val="accent3"/>
              </a:solidFill>
            </c:spPr>
          </c:dPt>
          <c:dPt>
            <c:idx val="26"/>
            <c:spPr>
              <a:solidFill>
                <a:schemeClr val="accent2"/>
              </a:solidFill>
            </c:spPr>
          </c:dPt>
          <c:dPt>
            <c:idx val="27"/>
            <c:spPr>
              <a:solidFill>
                <a:schemeClr val="accent1"/>
              </a:solidFill>
            </c:spPr>
          </c:dPt>
          <c:dPt>
            <c:idx val="28"/>
            <c:spPr>
              <a:solidFill>
                <a:schemeClr val="accent6"/>
              </a:solidFill>
            </c:spPr>
          </c:dPt>
          <c:dPt>
            <c:idx val="29"/>
            <c:spPr>
              <a:solidFill>
                <a:schemeClr val="accent5"/>
              </a:solidFill>
            </c:spPr>
          </c:dPt>
          <c:dPt>
            <c:idx val="30"/>
            <c:spPr>
              <a:solidFill>
                <a:schemeClr val="accent4"/>
              </a:solidFill>
            </c:spPr>
          </c:dPt>
          <c:dPt>
            <c:idx val="31"/>
            <c:spPr>
              <a:solidFill>
                <a:schemeClr val="bg2"/>
              </a:solidFill>
            </c:spPr>
          </c:dPt>
          <c:dPt>
            <c:idx val="32"/>
            <c:spPr>
              <a:solidFill>
                <a:schemeClr val="accent3"/>
              </a:solidFill>
            </c:spPr>
          </c:dPt>
          <c:dPt>
            <c:idx val="33"/>
            <c:spPr>
              <a:solidFill>
                <a:schemeClr val="accent2"/>
              </a:solidFill>
            </c:spPr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BubbleSize val="1"/>
          </c:dLbls>
          <c:xVal>
            <c:numRef>
              <c:f>Лист1!$A$2:$A$25</c:f>
              <c:numCache>
                <c:formatCode>General</c:formatCode>
                <c:ptCount val="24"/>
                <c:pt idx="0">
                  <c:v>1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1</c:v>
                </c:pt>
                <c:pt idx="9">
                  <c:v>6</c:v>
                </c:pt>
                <c:pt idx="10">
                  <c:v>12</c:v>
                </c:pt>
                <c:pt idx="11">
                  <c:v>18</c:v>
                </c:pt>
                <c:pt idx="12">
                  <c:v>24</c:v>
                </c:pt>
                <c:pt idx="13">
                  <c:v>30</c:v>
                </c:pt>
                <c:pt idx="14">
                  <c:v>36</c:v>
                </c:pt>
                <c:pt idx="15">
                  <c:v>42</c:v>
                </c:pt>
                <c:pt idx="16">
                  <c:v>1</c:v>
                </c:pt>
                <c:pt idx="17">
                  <c:v>6</c:v>
                </c:pt>
                <c:pt idx="18">
                  <c:v>12</c:v>
                </c:pt>
                <c:pt idx="19">
                  <c:v>18</c:v>
                </c:pt>
                <c:pt idx="20">
                  <c:v>24</c:v>
                </c:pt>
                <c:pt idx="21">
                  <c:v>30</c:v>
                </c:pt>
                <c:pt idx="22">
                  <c:v>36</c:v>
                </c:pt>
                <c:pt idx="23">
                  <c:v>42</c:v>
                </c:pt>
              </c:numCache>
            </c:numRef>
          </c:xVal>
          <c:yVal>
            <c:numRef>
              <c:f>Лист1!$B$2:$B$25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</c:numCache>
            </c:numRef>
          </c:yVal>
          <c:bubbleSize>
            <c:numRef>
              <c:f>Лист1!$C$2:$C$25</c:f>
              <c:numCache>
                <c:formatCode>0.0</c:formatCode>
                <c:ptCount val="24"/>
                <c:pt idx="0">
                  <c:v>1.2</c:v>
                </c:pt>
                <c:pt idx="1">
                  <c:v>8.4</c:v>
                </c:pt>
                <c:pt idx="2">
                  <c:v>3.9</c:v>
                </c:pt>
                <c:pt idx="4">
                  <c:v>4.5</c:v>
                </c:pt>
                <c:pt idx="5">
                  <c:v>10.5</c:v>
                </c:pt>
                <c:pt idx="6">
                  <c:v>39.200000000000003</c:v>
                </c:pt>
                <c:pt idx="7">
                  <c:v>31.8</c:v>
                </c:pt>
                <c:pt idx="8">
                  <c:v>2.2999999999999998</c:v>
                </c:pt>
                <c:pt idx="9">
                  <c:v>5.8</c:v>
                </c:pt>
                <c:pt idx="10">
                  <c:v>7.4</c:v>
                </c:pt>
                <c:pt idx="12">
                  <c:v>7.1</c:v>
                </c:pt>
                <c:pt idx="13">
                  <c:v>12.5</c:v>
                </c:pt>
                <c:pt idx="14">
                  <c:v>33.700000000000003</c:v>
                </c:pt>
                <c:pt idx="15">
                  <c:v>30.1</c:v>
                </c:pt>
                <c:pt idx="16">
                  <c:v>3</c:v>
                </c:pt>
                <c:pt idx="17">
                  <c:v>3.7</c:v>
                </c:pt>
                <c:pt idx="18">
                  <c:v>8.6</c:v>
                </c:pt>
                <c:pt idx="20">
                  <c:v>8.3000000000000007</c:v>
                </c:pt>
                <c:pt idx="21">
                  <c:v>11.6</c:v>
                </c:pt>
                <c:pt idx="22">
                  <c:v>36</c:v>
                </c:pt>
                <c:pt idx="23">
                  <c:v>27.2</c:v>
                </c:pt>
              </c:numCache>
            </c:numRef>
          </c:bubbleSize>
        </c:ser>
        <c:dLbls/>
        <c:bubbleScale val="100"/>
        <c:axId val="46941312"/>
        <c:axId val="46943232"/>
      </c:bubbleChart>
      <c:valAx>
        <c:axId val="46941312"/>
        <c:scaling>
          <c:orientation val="maxMin"/>
          <c:max val="46"/>
          <c:min val="-3"/>
        </c:scaling>
        <c:delete val="1"/>
        <c:axPos val="b"/>
        <c:numFmt formatCode="General" sourceLinked="1"/>
        <c:tickLblPos val="none"/>
        <c:crossAx val="46943232"/>
        <c:crosses val="autoZero"/>
        <c:crossBetween val="midCat"/>
      </c:valAx>
      <c:valAx>
        <c:axId val="46943232"/>
        <c:scaling>
          <c:orientation val="minMax"/>
        </c:scaling>
        <c:delete val="1"/>
        <c:axPos val="r"/>
        <c:majorGridlines/>
        <c:numFmt formatCode="General" sourceLinked="1"/>
        <c:tickLblPos val="none"/>
        <c:crossAx val="46941312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944444444444464"/>
          <c:h val="0.85549004547211793"/>
        </c:manualLayout>
      </c:layout>
      <c:bubbleChart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dPt>
            <c:idx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"/>
            <c:spPr>
              <a:solidFill>
                <a:schemeClr val="accent1"/>
              </a:solidFill>
            </c:spPr>
          </c:dPt>
          <c:dPt>
            <c:idx val="2"/>
            <c:spPr>
              <a:solidFill>
                <a:srgbClr val="99CF00"/>
              </a:solidFill>
            </c:spPr>
          </c:dPt>
          <c:dPt>
            <c:idx val="3"/>
            <c:spPr>
              <a:solidFill>
                <a:schemeClr val="accent4"/>
              </a:solidFill>
            </c:spPr>
          </c:dPt>
          <c:dPt>
            <c:idx val="4"/>
            <c:spPr>
              <a:solidFill>
                <a:schemeClr val="accent5"/>
              </a:solidFill>
            </c:spPr>
          </c:dPt>
          <c:dPt>
            <c:idx val="5"/>
            <c:spPr>
              <a:solidFill>
                <a:schemeClr val="bg2"/>
              </a:solidFill>
            </c:spPr>
          </c:dPt>
          <c:dPt>
            <c:idx val="6"/>
            <c:spPr>
              <a:solidFill>
                <a:srgbClr val="D60093"/>
              </a:solidFill>
            </c:spPr>
          </c:dPt>
          <c:dPt>
            <c:idx val="7"/>
            <c:spPr>
              <a:solidFill>
                <a:schemeClr val="bg1">
                  <a:lumMod val="75000"/>
                </a:schemeClr>
              </a:solidFill>
            </c:spPr>
          </c:dPt>
          <c:dPt>
            <c:idx val="8"/>
            <c:spPr>
              <a:solidFill>
                <a:schemeClr val="accent1"/>
              </a:solidFill>
            </c:spPr>
          </c:dPt>
          <c:dPt>
            <c:idx val="9"/>
            <c:spPr>
              <a:solidFill>
                <a:srgbClr val="99CF00"/>
              </a:solidFill>
            </c:spPr>
          </c:dPt>
          <c:dPt>
            <c:idx val="10"/>
            <c:spPr>
              <a:solidFill>
                <a:schemeClr val="accent4"/>
              </a:solidFill>
            </c:spPr>
          </c:dPt>
          <c:dPt>
            <c:idx val="11"/>
            <c:spPr>
              <a:solidFill>
                <a:schemeClr val="accent5"/>
              </a:solidFill>
            </c:spPr>
          </c:dPt>
          <c:dPt>
            <c:idx val="12"/>
            <c:spPr>
              <a:solidFill>
                <a:schemeClr val="bg2"/>
              </a:solidFill>
            </c:spPr>
          </c:dPt>
          <c:dPt>
            <c:idx val="13"/>
            <c:spPr>
              <a:solidFill>
                <a:srgbClr val="D60093"/>
              </a:solidFill>
            </c:spPr>
          </c:dPt>
          <c:dPt>
            <c:idx val="14"/>
            <c:spPr>
              <a:solidFill>
                <a:schemeClr val="bg1">
                  <a:lumMod val="75000"/>
                </a:schemeClr>
              </a:solidFill>
            </c:spPr>
          </c:dPt>
          <c:dPt>
            <c:idx val="15"/>
            <c:spPr>
              <a:solidFill>
                <a:schemeClr val="accent1"/>
              </a:solidFill>
            </c:spPr>
          </c:dPt>
          <c:dPt>
            <c:idx val="16"/>
            <c:spPr>
              <a:solidFill>
                <a:srgbClr val="99CF00"/>
              </a:solidFill>
            </c:spPr>
          </c:dPt>
          <c:dPt>
            <c:idx val="17"/>
            <c:spPr>
              <a:solidFill>
                <a:schemeClr val="accent4"/>
              </a:solidFill>
            </c:spPr>
          </c:dPt>
          <c:dPt>
            <c:idx val="18"/>
            <c:spPr>
              <a:solidFill>
                <a:schemeClr val="accent5"/>
              </a:solidFill>
            </c:spPr>
          </c:dPt>
          <c:dPt>
            <c:idx val="19"/>
            <c:spPr>
              <a:solidFill>
                <a:schemeClr val="bg2"/>
              </a:solidFill>
            </c:spPr>
          </c:dPt>
          <c:dPt>
            <c:idx val="20"/>
            <c:spPr>
              <a:solidFill>
                <a:srgbClr val="D60093"/>
              </a:solidFill>
            </c:spPr>
          </c:dPt>
          <c:dPt>
            <c:idx val="21"/>
            <c:spPr>
              <a:solidFill>
                <a:schemeClr val="accent6"/>
              </a:solidFill>
            </c:spPr>
          </c:dPt>
          <c:dPt>
            <c:idx val="22"/>
            <c:spPr>
              <a:solidFill>
                <a:schemeClr val="accent5"/>
              </a:solidFill>
            </c:spPr>
          </c:dPt>
          <c:dPt>
            <c:idx val="23"/>
            <c:spPr>
              <a:solidFill>
                <a:schemeClr val="accent4"/>
              </a:solidFill>
            </c:spPr>
          </c:dPt>
          <c:dPt>
            <c:idx val="24"/>
            <c:spPr>
              <a:solidFill>
                <a:schemeClr val="bg2"/>
              </a:solidFill>
            </c:spPr>
          </c:dPt>
          <c:dPt>
            <c:idx val="25"/>
            <c:spPr>
              <a:solidFill>
                <a:schemeClr val="accent3"/>
              </a:solidFill>
            </c:spPr>
          </c:dPt>
          <c:dPt>
            <c:idx val="26"/>
            <c:spPr>
              <a:solidFill>
                <a:schemeClr val="accent2"/>
              </a:solidFill>
            </c:spPr>
          </c:dPt>
          <c:dPt>
            <c:idx val="27"/>
            <c:spPr>
              <a:solidFill>
                <a:schemeClr val="accent1"/>
              </a:solidFill>
            </c:spPr>
          </c:dPt>
          <c:dPt>
            <c:idx val="28"/>
            <c:spPr>
              <a:solidFill>
                <a:schemeClr val="accent6"/>
              </a:solidFill>
            </c:spPr>
          </c:dPt>
          <c:dPt>
            <c:idx val="29"/>
            <c:spPr>
              <a:solidFill>
                <a:schemeClr val="accent5"/>
              </a:solidFill>
            </c:spPr>
          </c:dPt>
          <c:dPt>
            <c:idx val="30"/>
            <c:spPr>
              <a:solidFill>
                <a:schemeClr val="accent4"/>
              </a:solidFill>
            </c:spPr>
          </c:dPt>
          <c:dPt>
            <c:idx val="31"/>
            <c:spPr>
              <a:solidFill>
                <a:schemeClr val="bg2"/>
              </a:solidFill>
            </c:spPr>
          </c:dPt>
          <c:dPt>
            <c:idx val="32"/>
            <c:spPr>
              <a:solidFill>
                <a:schemeClr val="accent3"/>
              </a:solidFill>
            </c:spPr>
          </c:dPt>
          <c:dPt>
            <c:idx val="33"/>
            <c:spPr>
              <a:solidFill>
                <a:schemeClr val="accent2"/>
              </a:solidFill>
            </c:spPr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BubbleSize val="1"/>
          </c:dLbls>
          <c:xVal>
            <c:numRef>
              <c:f>Лист1!$A$2:$A$22</c:f>
              <c:numCache>
                <c:formatCode>General</c:formatCode>
                <c:ptCount val="21"/>
                <c:pt idx="0">
                  <c:v>1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  <c:pt idx="5">
                  <c:v>35</c:v>
                </c:pt>
                <c:pt idx="6">
                  <c:v>42</c:v>
                </c:pt>
                <c:pt idx="7">
                  <c:v>1</c:v>
                </c:pt>
                <c:pt idx="8">
                  <c:v>7</c:v>
                </c:pt>
                <c:pt idx="9">
                  <c:v>14</c:v>
                </c:pt>
                <c:pt idx="10">
                  <c:v>21</c:v>
                </c:pt>
                <c:pt idx="11">
                  <c:v>28</c:v>
                </c:pt>
                <c:pt idx="12">
                  <c:v>35</c:v>
                </c:pt>
                <c:pt idx="13">
                  <c:v>42</c:v>
                </c:pt>
                <c:pt idx="14">
                  <c:v>1</c:v>
                </c:pt>
                <c:pt idx="15">
                  <c:v>7</c:v>
                </c:pt>
                <c:pt idx="16">
                  <c:v>14</c:v>
                </c:pt>
                <c:pt idx="17">
                  <c:v>21</c:v>
                </c:pt>
                <c:pt idx="18">
                  <c:v>28</c:v>
                </c:pt>
                <c:pt idx="19">
                  <c:v>35</c:v>
                </c:pt>
                <c:pt idx="20">
                  <c:v>42</c:v>
                </c:pt>
              </c:numCache>
            </c:numRef>
          </c:xVal>
          <c:yVal>
            <c:numRef>
              <c:f>Лист1!$B$2:$B$22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</c:numCache>
            </c:numRef>
          </c:yVal>
          <c:bubbleSize>
            <c:numRef>
              <c:f>Лист1!$C$2:$C$22</c:f>
              <c:numCache>
                <c:formatCode>General</c:formatCode>
                <c:ptCount val="21"/>
                <c:pt idx="2" formatCode="0.0">
                  <c:v>13.1</c:v>
                </c:pt>
                <c:pt idx="3" formatCode="0.0">
                  <c:v>14.7</c:v>
                </c:pt>
                <c:pt idx="4" formatCode="0.0">
                  <c:v>21.1</c:v>
                </c:pt>
                <c:pt idx="5" formatCode="0.0">
                  <c:v>31.8</c:v>
                </c:pt>
                <c:pt idx="6" formatCode="0.0">
                  <c:v>16.399999999999999</c:v>
                </c:pt>
                <c:pt idx="9" formatCode="0.0">
                  <c:v>13.7</c:v>
                </c:pt>
                <c:pt idx="10" formatCode="0.0">
                  <c:v>13.6</c:v>
                </c:pt>
                <c:pt idx="11" formatCode="0.0">
                  <c:v>20.9</c:v>
                </c:pt>
                <c:pt idx="12" formatCode="0.0">
                  <c:v>29.4</c:v>
                </c:pt>
                <c:pt idx="13" formatCode="0.0">
                  <c:v>17.7</c:v>
                </c:pt>
                <c:pt idx="16" formatCode="0.0">
                  <c:v>12.1</c:v>
                </c:pt>
                <c:pt idx="17" formatCode="0.0">
                  <c:v>13.9</c:v>
                </c:pt>
                <c:pt idx="18" formatCode="0.0">
                  <c:v>23.4</c:v>
                </c:pt>
                <c:pt idx="19" formatCode="0.0">
                  <c:v>27.7</c:v>
                </c:pt>
                <c:pt idx="20" formatCode="0.0">
                  <c:v>15.9</c:v>
                </c:pt>
              </c:numCache>
            </c:numRef>
          </c:bubbleSize>
        </c:ser>
        <c:dLbls/>
        <c:bubbleScale val="100"/>
        <c:axId val="47166208"/>
        <c:axId val="47167744"/>
      </c:bubbleChart>
      <c:valAx>
        <c:axId val="47166208"/>
        <c:scaling>
          <c:orientation val="maxMin"/>
          <c:max val="46"/>
          <c:min val="-3"/>
        </c:scaling>
        <c:delete val="1"/>
        <c:axPos val="b"/>
        <c:numFmt formatCode="General" sourceLinked="1"/>
        <c:tickLblPos val="none"/>
        <c:crossAx val="47167744"/>
        <c:crosses val="autoZero"/>
        <c:crossBetween val="midCat"/>
      </c:valAx>
      <c:valAx>
        <c:axId val="47167744"/>
        <c:scaling>
          <c:orientation val="minMax"/>
        </c:scaling>
        <c:delete val="1"/>
        <c:axPos val="r"/>
        <c:majorGridlines/>
        <c:numFmt formatCode="General" sourceLinked="1"/>
        <c:tickLblPos val="none"/>
        <c:crossAx val="47166208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26"/>
          <c:h val="0.94317081624119692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delet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154.9</c:v>
                </c:pt>
                <c:pt idx="1">
                  <c:v>204.8</c:v>
                </c:pt>
                <c:pt idx="2">
                  <c:v>66</c:v>
                </c:pt>
                <c:pt idx="3">
                  <c:v>47.3</c:v>
                </c:pt>
                <c:pt idx="5">
                  <c:v>49.2</c:v>
                </c:pt>
                <c:pt idx="6">
                  <c:v>21.1</c:v>
                </c:pt>
                <c:pt idx="7">
                  <c:v>16.899999999999999</c:v>
                </c:pt>
                <c:pt idx="9">
                  <c:v>90.8</c:v>
                </c:pt>
                <c:pt idx="10">
                  <c:v>157.5</c:v>
                </c:pt>
                <c:pt idx="11">
                  <c:v>133.19999999999999</c:v>
                </c:pt>
                <c:pt idx="12">
                  <c:v>79</c:v>
                </c:pt>
                <c:pt idx="13">
                  <c:v>69.099999999999994</c:v>
                </c:pt>
              </c:numCache>
            </c:numRef>
          </c:val>
        </c:ser>
        <c:dLbls/>
        <c:gapWidth val="45"/>
        <c:axId val="45351680"/>
        <c:axId val="45412736"/>
      </c:barChart>
      <c:catAx>
        <c:axId val="45351680"/>
        <c:scaling>
          <c:orientation val="maxMin"/>
        </c:scaling>
        <c:axPos val="l"/>
        <c:maj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45412736"/>
        <c:crosses val="autoZero"/>
        <c:auto val="1"/>
        <c:lblAlgn val="ctr"/>
        <c:lblOffset val="100"/>
      </c:catAx>
      <c:valAx>
        <c:axId val="45412736"/>
        <c:scaling>
          <c:orientation val="minMax"/>
          <c:min val="0"/>
        </c:scaling>
        <c:delete val="1"/>
        <c:axPos val="b"/>
        <c:numFmt formatCode="0.0" sourceLinked="1"/>
        <c:tickLblPos val="none"/>
        <c:crossAx val="45351680"/>
        <c:crosses val="max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39140103780578339"/>
          <c:y val="2.8414591879406599E-2"/>
          <c:w val="0.57598220904373609"/>
          <c:h val="0.94317081624119936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Index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251</c:v>
                </c:pt>
                <c:pt idx="1">
                  <c:v>322</c:v>
                </c:pt>
                <c:pt idx="2">
                  <c:v>127</c:v>
                </c:pt>
                <c:pt idx="3">
                  <c:v>49</c:v>
                </c:pt>
                <c:pt idx="5">
                  <c:v>77</c:v>
                </c:pt>
                <c:pt idx="6">
                  <c:v>39</c:v>
                </c:pt>
                <c:pt idx="7">
                  <c:v>14</c:v>
                </c:pt>
                <c:pt idx="9">
                  <c:v>153</c:v>
                </c:pt>
                <c:pt idx="10">
                  <c:v>167</c:v>
                </c:pt>
                <c:pt idx="11">
                  <c:v>155</c:v>
                </c:pt>
                <c:pt idx="12">
                  <c:v>73</c:v>
                </c:pt>
                <c:pt idx="13">
                  <c:v>88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</c:extLst>
        </c:ser>
        <c:dLbls/>
        <c:gapWidth val="46"/>
        <c:axId val="46866816"/>
        <c:axId val="46957696"/>
      </c:barChart>
      <c:catAx>
        <c:axId val="46866816"/>
        <c:scaling>
          <c:orientation val="maxMin"/>
        </c:scaling>
        <c:axPos val="l"/>
        <c:maj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46957696"/>
        <c:crossesAt val="100"/>
        <c:auto val="1"/>
        <c:lblAlgn val="ctr"/>
        <c:lblOffset val="100"/>
      </c:catAx>
      <c:valAx>
        <c:axId val="46957696"/>
        <c:scaling>
          <c:orientation val="minMax"/>
          <c:max val="350"/>
          <c:min val="-50"/>
        </c:scaling>
        <c:delete val="1"/>
        <c:axPos val="t"/>
        <c:numFmt formatCode="0" sourceLinked="1"/>
        <c:tickLblPos val="none"/>
        <c:crossAx val="46866816"/>
        <c:crossesAt val="1"/>
        <c:crossBetween val="between"/>
        <c:majorUnit val="1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26"/>
          <c:h val="0.94317081624119692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delet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154.9</c:v>
                </c:pt>
                <c:pt idx="1">
                  <c:v>204.8</c:v>
                </c:pt>
                <c:pt idx="2">
                  <c:v>66</c:v>
                </c:pt>
                <c:pt idx="3">
                  <c:v>47.3</c:v>
                </c:pt>
                <c:pt idx="5">
                  <c:v>49.2</c:v>
                </c:pt>
                <c:pt idx="6">
                  <c:v>21.1</c:v>
                </c:pt>
                <c:pt idx="7">
                  <c:v>16.899999999999999</c:v>
                </c:pt>
                <c:pt idx="9">
                  <c:v>90.8</c:v>
                </c:pt>
                <c:pt idx="10">
                  <c:v>157.5</c:v>
                </c:pt>
                <c:pt idx="11">
                  <c:v>133.19999999999999</c:v>
                </c:pt>
                <c:pt idx="12">
                  <c:v>79</c:v>
                </c:pt>
                <c:pt idx="13">
                  <c:v>69.099999999999994</c:v>
                </c:pt>
              </c:numCache>
            </c:numRef>
          </c:val>
        </c:ser>
        <c:dLbls/>
        <c:gapWidth val="45"/>
        <c:axId val="46854528"/>
        <c:axId val="47035904"/>
      </c:barChart>
      <c:catAx>
        <c:axId val="46854528"/>
        <c:scaling>
          <c:orientation val="maxMin"/>
        </c:scaling>
        <c:axPos val="l"/>
        <c:maj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47035904"/>
        <c:crosses val="autoZero"/>
        <c:auto val="1"/>
        <c:lblAlgn val="ctr"/>
        <c:lblOffset val="100"/>
      </c:catAx>
      <c:valAx>
        <c:axId val="47035904"/>
        <c:scaling>
          <c:orientation val="minMax"/>
          <c:min val="0"/>
        </c:scaling>
        <c:delete val="1"/>
        <c:axPos val="b"/>
        <c:numFmt formatCode="0.0" sourceLinked="1"/>
        <c:tickLblPos val="none"/>
        <c:crossAx val="46854528"/>
        <c:crosses val="max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39140103780578339"/>
          <c:y val="2.8414591879406599E-2"/>
          <c:w val="0.57598220904373609"/>
          <c:h val="0.94317081624119936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Internet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201</c:v>
                </c:pt>
                <c:pt idx="1">
                  <c:v>264</c:v>
                </c:pt>
                <c:pt idx="2">
                  <c:v>117</c:v>
                </c:pt>
                <c:pt idx="3">
                  <c:v>76</c:v>
                </c:pt>
                <c:pt idx="5">
                  <c:v>62</c:v>
                </c:pt>
                <c:pt idx="6">
                  <c:v>34</c:v>
                </c:pt>
                <c:pt idx="7">
                  <c:v>21</c:v>
                </c:pt>
                <c:pt idx="9">
                  <c:v>110</c:v>
                </c:pt>
                <c:pt idx="10">
                  <c:v>123</c:v>
                </c:pt>
                <c:pt idx="11">
                  <c:v>124</c:v>
                </c:pt>
                <c:pt idx="12">
                  <c:v>105</c:v>
                </c:pt>
                <c:pt idx="13">
                  <c:v>73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</c:extLst>
        </c:ser>
        <c:dLbls/>
        <c:gapWidth val="46"/>
        <c:axId val="47283584"/>
        <c:axId val="47302912"/>
      </c:barChart>
      <c:catAx>
        <c:axId val="47283584"/>
        <c:scaling>
          <c:orientation val="maxMin"/>
        </c:scaling>
        <c:axPos val="l"/>
        <c:maj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47302912"/>
        <c:crossesAt val="100"/>
        <c:auto val="1"/>
        <c:lblAlgn val="ctr"/>
        <c:lblOffset val="100"/>
      </c:catAx>
      <c:valAx>
        <c:axId val="47302912"/>
        <c:scaling>
          <c:orientation val="minMax"/>
          <c:min val="-13"/>
        </c:scaling>
        <c:delete val="1"/>
        <c:axPos val="t"/>
        <c:numFmt formatCode="0" sourceLinked="1"/>
        <c:tickLblPos val="none"/>
        <c:crossAx val="47283584"/>
        <c:crossesAt val="1"/>
        <c:crossBetween val="between"/>
        <c:majorUnit val="1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10.8</c:v>
                </c:pt>
                <c:pt idx="1">
                  <c:v>13.6</c:v>
                </c:pt>
                <c:pt idx="2">
                  <c:v>27.2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11.2</c:v>
                </c:pt>
                <c:pt idx="1">
                  <c:v>13.6</c:v>
                </c:pt>
                <c:pt idx="2">
                  <c:v>36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9.1</c:v>
                </c:pt>
                <c:pt idx="1">
                  <c:v>9.9</c:v>
                </c:pt>
                <c:pt idx="2">
                  <c:v>11.6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16.8</c:v>
                </c:pt>
                <c:pt idx="1">
                  <c:v>11</c:v>
                </c:pt>
                <c:pt idx="2">
                  <c:v>8.3000000000000007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10.4</c:v>
                </c:pt>
                <c:pt idx="1">
                  <c:v>12.9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11.2</c:v>
                </c:pt>
                <c:pt idx="1">
                  <c:v>13.8</c:v>
                </c:pt>
                <c:pt idx="2">
                  <c:v>8.6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9.6</c:v>
                </c:pt>
                <c:pt idx="1">
                  <c:v>10.9</c:v>
                </c:pt>
                <c:pt idx="2">
                  <c:v>3.7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20.8</c:v>
                </c:pt>
                <c:pt idx="1">
                  <c:v>14.3</c:v>
                </c:pt>
                <c:pt idx="2">
                  <c:v>3</c:v>
                </c:pt>
              </c:numCache>
            </c:numRef>
          </c:val>
        </c:ser>
        <c:dLbls/>
        <c:gapWidth val="46"/>
        <c:overlap val="100"/>
        <c:serLines/>
        <c:axId val="113887488"/>
        <c:axId val="134123520"/>
      </c:barChart>
      <c:catAx>
        <c:axId val="113887488"/>
        <c:scaling>
          <c:orientation val="minMax"/>
        </c:scaling>
        <c:axPos val="t"/>
        <c:maj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4123520"/>
        <c:crosses val="autoZero"/>
        <c:auto val="1"/>
        <c:lblAlgn val="ctr"/>
        <c:lblOffset val="100"/>
        <c:tickLblSkip val="1"/>
      </c:catAx>
      <c:valAx>
        <c:axId val="134123520"/>
        <c:scaling>
          <c:orientation val="maxMin"/>
        </c:scaling>
        <c:delete val="1"/>
        <c:axPos val="l"/>
        <c:numFmt formatCode="0%" sourceLinked="1"/>
        <c:tickLblPos val="none"/>
        <c:crossAx val="1138874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31308895279463267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28.3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34.4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9.1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8.4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4.5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  <c:pt idx="0">
                  <c:v>3.6</c:v>
                </c:pt>
              </c:numCache>
            </c:numRef>
          </c:val>
        </c:ser>
        <c:dLbls/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48470784"/>
        <c:axId val="148547456"/>
      </c:barChart>
      <c:catAx>
        <c:axId val="148470784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48547456"/>
        <c:crosses val="autoZero"/>
        <c:auto val="1"/>
        <c:lblAlgn val="ctr"/>
        <c:lblOffset val="100"/>
      </c:catAx>
      <c:valAx>
        <c:axId val="148547456"/>
        <c:scaling>
          <c:orientation val="minMax"/>
        </c:scaling>
        <c:delete val="1"/>
        <c:axPos val="t"/>
        <c:numFmt formatCode="0%" sourceLinked="1"/>
        <c:tickLblPos val="none"/>
        <c:crossAx val="14847078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6E-2"/>
          <c:w val="0.97970115770886679"/>
          <c:h val="7.2328052056671366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10.8</c:v>
                </c:pt>
                <c:pt idx="1">
                  <c:v>14</c:v>
                </c:pt>
                <c:pt idx="2">
                  <c:v>31.8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11.2</c:v>
                </c:pt>
                <c:pt idx="1">
                  <c:v>14</c:v>
                </c:pt>
                <c:pt idx="2">
                  <c:v>39.200000000000003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9.1</c:v>
                </c:pt>
                <c:pt idx="1">
                  <c:v>10.4</c:v>
                </c:pt>
                <c:pt idx="2">
                  <c:v>10.5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16.8</c:v>
                </c:pt>
                <c:pt idx="1">
                  <c:v>11</c:v>
                </c:pt>
                <c:pt idx="2">
                  <c:v>4.5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10.4</c:v>
                </c:pt>
                <c:pt idx="1">
                  <c:v>11.7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11.2</c:v>
                </c:pt>
                <c:pt idx="1">
                  <c:v>13.6</c:v>
                </c:pt>
                <c:pt idx="2">
                  <c:v>3.9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9.6</c:v>
                </c:pt>
                <c:pt idx="1">
                  <c:v>10.7</c:v>
                </c:pt>
                <c:pt idx="2">
                  <c:v>8.4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20.8</c:v>
                </c:pt>
                <c:pt idx="1">
                  <c:v>14.7</c:v>
                </c:pt>
                <c:pt idx="2">
                  <c:v>1.2</c:v>
                </c:pt>
              </c:numCache>
            </c:numRef>
          </c:val>
        </c:ser>
        <c:dLbls/>
        <c:gapWidth val="46"/>
        <c:overlap val="100"/>
        <c:serLines/>
        <c:axId val="167127296"/>
        <c:axId val="167154048"/>
      </c:barChart>
      <c:catAx>
        <c:axId val="167127296"/>
        <c:scaling>
          <c:orientation val="minMax"/>
        </c:scaling>
        <c:axPos val="t"/>
        <c:maj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67154048"/>
        <c:crosses val="autoZero"/>
        <c:auto val="1"/>
        <c:lblAlgn val="ctr"/>
        <c:lblOffset val="100"/>
        <c:tickLblSkip val="1"/>
      </c:catAx>
      <c:valAx>
        <c:axId val="167154048"/>
        <c:scaling>
          <c:orientation val="maxMin"/>
        </c:scaling>
        <c:delete val="1"/>
        <c:axPos val="l"/>
        <c:numFmt formatCode="0%" sourceLinked="1"/>
        <c:tickLblPos val="none"/>
        <c:crossAx val="1671272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31308895279463267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32.300000000000011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40.9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8.6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4.5999999999999996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2.8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9.3000000000000007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  <c:pt idx="0">
                  <c:v>1.4</c:v>
                </c:pt>
              </c:numCache>
            </c:numRef>
          </c:val>
        </c:ser>
        <c:dLbls/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347572096"/>
        <c:axId val="347648768"/>
      </c:barChart>
      <c:catAx>
        <c:axId val="347572096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347648768"/>
        <c:crosses val="autoZero"/>
        <c:auto val="1"/>
        <c:lblAlgn val="ctr"/>
        <c:lblOffset val="100"/>
      </c:catAx>
      <c:valAx>
        <c:axId val="347648768"/>
        <c:scaling>
          <c:orientation val="minMax"/>
        </c:scaling>
        <c:delete val="1"/>
        <c:axPos val="t"/>
        <c:numFmt formatCode="0%" sourceLinked="1"/>
        <c:tickLblPos val="none"/>
        <c:crossAx val="34757209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6E-2"/>
          <c:w val="0.97970115770886679"/>
          <c:h val="7.2328052056671366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105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10.4</c:v>
                </c:pt>
                <c:pt idx="1">
                  <c:v>14.6</c:v>
                </c:pt>
                <c:pt idx="2">
                  <c:v>15.9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16.600000000000001</c:v>
                </c:pt>
                <c:pt idx="1">
                  <c:v>22.5</c:v>
                </c:pt>
                <c:pt idx="2">
                  <c:v>27.7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15.1</c:v>
                </c:pt>
                <c:pt idx="1">
                  <c:v>18.899999999999999</c:v>
                </c:pt>
                <c:pt idx="2">
                  <c:v>23.4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19.100000000000001</c:v>
                </c:pt>
                <c:pt idx="1">
                  <c:v>13.2</c:v>
                </c:pt>
                <c:pt idx="2">
                  <c:v>13.9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13.9</c:v>
                </c:pt>
                <c:pt idx="1">
                  <c:v>16.600000000000001</c:v>
                </c:pt>
                <c:pt idx="2">
                  <c:v>12.1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4.9000000000000004</c:v>
                </c:pt>
                <c:pt idx="1">
                  <c:v>6.1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19.600000000000001</c:v>
                </c:pt>
                <c:pt idx="1">
                  <c:v>8</c:v>
                </c:pt>
              </c:numCache>
            </c:numRef>
          </c:val>
        </c:ser>
        <c:dLbls/>
        <c:gapWidth val="47"/>
        <c:overlap val="100"/>
        <c:serLines/>
        <c:axId val="44459904"/>
        <c:axId val="44461440"/>
      </c:barChart>
      <c:catAx>
        <c:axId val="44459904"/>
        <c:scaling>
          <c:orientation val="minMax"/>
        </c:scaling>
        <c:axPos val="t"/>
        <c:maj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4461440"/>
        <c:crosses val="autoZero"/>
        <c:auto val="1"/>
        <c:lblAlgn val="ctr"/>
        <c:lblOffset val="100"/>
        <c:tickLblSkip val="1"/>
      </c:catAx>
      <c:valAx>
        <c:axId val="44461440"/>
        <c:scaling>
          <c:orientation val="maxMin"/>
        </c:scaling>
        <c:delete val="1"/>
        <c:axPos val="l"/>
        <c:numFmt formatCode="0%" sourceLinked="1"/>
        <c:tickLblPos val="none"/>
        <c:crossAx val="44459904"/>
        <c:crosses val="autoZero"/>
        <c:crossBetween val="between"/>
      </c:valAx>
    </c:plotArea>
    <c:plotVisOnly val="1"/>
    <c:dispBlanksAs val="gap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30588025101711941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13.7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32.300000000000011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23.3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13.8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14.4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</c:numCache>
            </c:numRef>
          </c:val>
        </c:ser>
        <c:dLbls/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44770432"/>
        <c:axId val="44771968"/>
      </c:barChart>
      <c:catAx>
        <c:axId val="44770432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44771968"/>
        <c:crosses val="autoZero"/>
        <c:auto val="1"/>
        <c:lblAlgn val="ctr"/>
        <c:lblOffset val="100"/>
      </c:catAx>
      <c:valAx>
        <c:axId val="44771968"/>
        <c:scaling>
          <c:orientation val="minMax"/>
        </c:scaling>
        <c:delete val="1"/>
        <c:axPos val="t"/>
        <c:numFmt formatCode="0%" sourceLinked="1"/>
        <c:tickLblPos val="none"/>
        <c:crossAx val="447704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4E-2"/>
          <c:w val="0.96630747365013603"/>
          <c:h val="7.2328052056671366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105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10.4</c:v>
                </c:pt>
                <c:pt idx="1">
                  <c:v>14.6</c:v>
                </c:pt>
                <c:pt idx="2">
                  <c:v>16.399999999999999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16.600000000000001</c:v>
                </c:pt>
                <c:pt idx="1">
                  <c:v>23</c:v>
                </c:pt>
                <c:pt idx="2">
                  <c:v>31.8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15.1</c:v>
                </c:pt>
                <c:pt idx="1">
                  <c:v>18.5</c:v>
                </c:pt>
                <c:pt idx="2">
                  <c:v>21.1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19.100000000000001</c:v>
                </c:pt>
                <c:pt idx="1">
                  <c:v>13.4</c:v>
                </c:pt>
                <c:pt idx="2">
                  <c:v>14.7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13.9</c:v>
                </c:pt>
                <c:pt idx="1">
                  <c:v>16</c:v>
                </c:pt>
                <c:pt idx="2">
                  <c:v>13.1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4.9000000000000004</c:v>
                </c:pt>
                <c:pt idx="1">
                  <c:v>6.2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19.600000000000001</c:v>
                </c:pt>
                <c:pt idx="1">
                  <c:v>8</c:v>
                </c:pt>
              </c:numCache>
            </c:numRef>
          </c:val>
        </c:ser>
        <c:dLbls/>
        <c:gapWidth val="47"/>
        <c:overlap val="100"/>
        <c:serLines/>
        <c:axId val="44927616"/>
        <c:axId val="44941696"/>
      </c:barChart>
      <c:catAx>
        <c:axId val="44927616"/>
        <c:scaling>
          <c:orientation val="minMax"/>
        </c:scaling>
        <c:axPos val="t"/>
        <c:maj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4941696"/>
        <c:crosses val="autoZero"/>
        <c:auto val="1"/>
        <c:lblAlgn val="ctr"/>
        <c:lblOffset val="100"/>
        <c:tickLblSkip val="1"/>
      </c:catAx>
      <c:valAx>
        <c:axId val="44941696"/>
        <c:scaling>
          <c:orientation val="maxMin"/>
        </c:scaling>
        <c:delete val="1"/>
        <c:axPos val="l"/>
        <c:numFmt formatCode="0%" sourceLinked="1"/>
        <c:tickLblPos val="none"/>
        <c:crossAx val="44927616"/>
        <c:crosses val="autoZero"/>
        <c:crossBetween val="between"/>
      </c:valAx>
    </c:plotArea>
    <c:plotVisOnly val="1"/>
    <c:dispBlanksAs val="gap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30588025101711941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14.1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34.700000000000003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22.3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15.4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12.9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</c:numCache>
            </c:numRef>
          </c:val>
        </c:ser>
        <c:dLbls/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45058304"/>
        <c:axId val="45154304"/>
      </c:barChart>
      <c:catAx>
        <c:axId val="45058304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45154304"/>
        <c:crosses val="autoZero"/>
        <c:auto val="1"/>
        <c:lblAlgn val="ctr"/>
        <c:lblOffset val="100"/>
      </c:catAx>
      <c:valAx>
        <c:axId val="45154304"/>
        <c:scaling>
          <c:orientation val="minMax"/>
        </c:scaling>
        <c:delete val="1"/>
        <c:axPos val="t"/>
        <c:numFmt formatCode="0%" sourceLinked="1"/>
        <c:tickLblPos val="none"/>
        <c:crossAx val="4505830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4E-2"/>
          <c:w val="0.96630747365013603"/>
          <c:h val="7.2328052056671366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77684-4760-4270-A769-6CC28C07B3E4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5BA7E-A476-4BD3-9EE5-3883548988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3361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141AC-F09D-45BD-B9B5-7F5BB41346B7}" type="slidenum">
              <a:rPr lang="ru-RU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4" y="868521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2791773-2094-4607-991E-D3D0430CAD66}" type="slidenum">
              <a:rPr lang="ru-RU" sz="1200">
                <a:solidFill>
                  <a:prstClr val="black"/>
                </a:solidFill>
              </a:rPr>
              <a:pPr algn="r"/>
              <a:t>14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1"/>
            <a:ext cx="5029200" cy="41148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2057400"/>
            <a:ext cx="5073650" cy="2400300"/>
          </a:xfrm>
        </p:spPr>
        <p:txBody>
          <a:bodyPr tIns="20520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3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13BABB85-22C7-4B41-B51A-F521CCE4FF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13BABB85-22C7-4B41-B51A-F521CCE4FF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  <a:prstGeom prst="rect">
            <a:avLst/>
          </a:prstGeo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13BABB85-22C7-4B41-B51A-F521CCE4FF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394"/>
          <a:stretch>
            <a:fillRect/>
          </a:stretch>
        </p:blipFill>
        <p:spPr bwMode="auto">
          <a:xfrm>
            <a:off x="2390775" y="0"/>
            <a:ext cx="6753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BABB85-22C7-4B41-B51A-F521CCE4FF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20792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13BABB85-22C7-4B41-B51A-F521CCE4FF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0120" y="565150"/>
            <a:ext cx="895435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186663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prstGeom prst="rect">
            <a:avLst/>
          </a:prstGeo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676791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703029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701005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E6FC-0516-49C0-B703-BED55FB3EFC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754D-521C-45D5-B27D-B07EF56EA71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BBC8-29B6-418E-ABB2-5A557B607DD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C5C8-AF10-4306-8322-795F2B5CA83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4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3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9136-CFE6-43DB-A506-36FCEA36C99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ED35-96D8-4DE9-9974-4D21C13862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D5CD0-7B07-4FEF-871A-AA64AE6ADE6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761D-0EBE-405F-B417-E3A08BA6696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5595-F3C0-4764-A0BD-2470B4485B7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3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2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D189F-4208-48C9-8FDA-C1E9E0EFF0D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DB8E6-9B64-4ABF-91AB-2943C8F3456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539750" y="6092825"/>
            <a:ext cx="81121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611314"/>
            <a:ext cx="7148159" cy="2949397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31813" y="352425"/>
            <a:ext cx="8113712" cy="94932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 b="0">
                <a:solidFill>
                  <a:srgbClr val="4C4C4C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/>
          <p:nvPr userDrawn="1"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89836" y="190122"/>
            <a:ext cx="8248649" cy="56900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NO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" y="1"/>
            <a:ext cx="9145617" cy="1410339"/>
          </a:xfrm>
          <a:prstGeom prst="rect">
            <a:avLst/>
          </a:prstGeom>
        </p:spPr>
        <p:txBody>
          <a:bodyPr tIns="241200" rtlCol="0"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0" y="1077808"/>
            <a:ext cx="8851901" cy="4540673"/>
          </a:xfrm>
        </p:spPr>
        <p:txBody>
          <a:bodyPr t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93813" y="5109633"/>
            <a:ext cx="7558086" cy="338667"/>
          </a:xfrm>
        </p:spPr>
        <p:txBody>
          <a:bodyPr lIns="0" tIns="0" rIns="0" anchor="b">
            <a:noAutofit/>
          </a:bodyPr>
          <a:lstStyle>
            <a:lvl1pPr>
              <a:defRPr sz="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Click to insert presentation title…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C9FF8-0F91-410D-B29D-44A68E53484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280988" y="1556793"/>
            <a:ext cx="8559800" cy="48884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936" y="6445747"/>
            <a:ext cx="2133600" cy="365125"/>
          </a:xfrm>
          <a:prstGeom prst="rect">
            <a:avLst/>
          </a:prstGeom>
        </p:spPr>
        <p:txBody>
          <a:bodyPr/>
          <a:lstStyle/>
          <a:p>
            <a:fld id="{A57247E1-4DB5-40D3-85A7-2EE213F552AD}" type="datetime1">
              <a:rPr lang="ru-RU" smtClean="0"/>
              <a:pPr/>
              <a:t>24.09.2014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86" y="6445747"/>
            <a:ext cx="6124902" cy="365125"/>
          </a:xfrm>
        </p:spPr>
        <p:txBody>
          <a:bodyPr/>
          <a:lstStyle>
            <a:lvl1pPr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-147198"/>
            <a:ext cx="630621" cy="359760"/>
          </a:xfrm>
        </p:spPr>
        <p:txBody>
          <a:bodyPr/>
          <a:lstStyle/>
          <a:p>
            <a:fld id="{93551197-C3E3-459A-BC97-96AAF973B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556" y="876688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19" name="TextBox 18"/>
          <p:cNvSpPr txBox="1"/>
          <p:nvPr/>
        </p:nvSpPr>
        <p:spPr>
          <a:xfrm>
            <a:off x="8121161" y="130183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-211549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 sz="3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pic>
        <p:nvPicPr>
          <p:cNvPr id="1026" name="Picture 2" descr="W:\COMPANY\TNS_branding\Логотипы\NEW Precision Growth logos\TNS_logohex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096" y="378396"/>
            <a:ext cx="792000" cy="792000"/>
          </a:xfrm>
          <a:prstGeom prst="rect">
            <a:avLst/>
          </a:prstGeom>
          <a:noFill/>
        </p:spPr>
      </p:pic>
      <p:cxnSp>
        <p:nvCxnSpPr>
          <p:cNvPr id="16" name="Прямая соединительная линия 15"/>
          <p:cNvCxnSpPr/>
          <p:nvPr userDrawn="1"/>
        </p:nvCxnSpPr>
        <p:spPr>
          <a:xfrm>
            <a:off x="239697" y="1268706"/>
            <a:ext cx="8601091" cy="0"/>
          </a:xfrm>
          <a:prstGeom prst="line">
            <a:avLst/>
          </a:prstGeom>
          <a:ln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AD0E-4D27-4A39-BA39-24EDA9E2CEB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62" y="2000250"/>
            <a:ext cx="5073650" cy="2400300"/>
          </a:xfrm>
        </p:spPr>
        <p:txBody>
          <a:bodyPr tIns="205200"/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9645" y="565150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141392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71450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2714625" y="1031839"/>
            <a:ext cx="6173817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B8EB5-0237-4812-B585-89C5069EF62D}" type="slidenum">
              <a:rPr lang="ru-RU">
                <a:solidFill>
                  <a:srgbClr val="E02A8F"/>
                </a:solidFill>
              </a:rPr>
              <a:pPr/>
              <a:t>‹#›</a:t>
            </a:fld>
            <a:endParaRPr lang="ru-RU">
              <a:solidFill>
                <a:srgbClr val="E02A8F"/>
              </a:solidFill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49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2014</a:t>
            </a:r>
            <a:endParaRPr lang="en-AU" sz="750" b="0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13BABB85-22C7-4B41-B51A-F521CCE4FF6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1041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pic>
        <p:nvPicPr>
          <p:cNvPr id="103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713" r:id="rId22"/>
    <p:sldLayoutId id="2147483714" r:id="rId23"/>
    <p:sldLayoutId id="2147483715" r:id="rId24"/>
    <p:sldLayoutId id="2147483716" r:id="rId2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</a:t>
            </a:r>
            <a:r>
              <a:rPr lang="en-US" sz="750" b="0" dirty="0" smtClean="0">
                <a:solidFill>
                  <a:srgbClr val="333333"/>
                </a:solidFill>
                <a:latin typeface="+mn-lt"/>
              </a:rPr>
              <a:t>4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22531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225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893ED46-0D14-435F-934E-5B4942C5156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36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22547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6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22538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hf hdr="0" dt="0"/>
  <p:txStyles>
    <p:titleStyle>
      <a:lvl1pPr marL="266700" indent="0"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</a:t>
            </a:r>
            <a:r>
              <a:rPr lang="en-US" sz="750" b="0" dirty="0" smtClean="0">
                <a:solidFill>
                  <a:srgbClr val="333333"/>
                </a:solidFill>
                <a:latin typeface="+mn-lt"/>
              </a:rPr>
              <a:t>4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D4BAAC3-D820-44DB-91DA-B2B7BC4428A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30727" name="Group 88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0" name="Straight Connector 89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4" name="Straight Connector 93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6" name="Straight Connector 95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0738" name="Group 104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6" name="Straight Connector 105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8" name="Straight Connector 107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3" name="Straight Connector 112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3072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5"/>
          <p:cNvGrpSpPr>
            <a:grpSpLocks/>
          </p:cNvGrpSpPr>
          <p:nvPr/>
        </p:nvGrpSpPr>
        <p:grpSpPr bwMode="auto">
          <a:xfrm>
            <a:off x="-6350" y="-3175"/>
            <a:ext cx="9151938" cy="6861175"/>
            <a:chOff x="-5837" y="-3163"/>
            <a:chExt cx="9151455" cy="686116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388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8628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386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910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4189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9429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4669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99091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483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00715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5311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30551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563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087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611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135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6751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1990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7230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2470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755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279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8031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327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5819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343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08673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33913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58995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84234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9474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47147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597959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85512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624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13" y="527061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101" y="27623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101" y="1031885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13" y="78106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101" y="1535122"/>
              <a:ext cx="913558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13" y="128429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13" y="203994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13" y="1789122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101" y="2543183"/>
              <a:ext cx="914193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13" y="229235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13" y="3048007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13" y="2797182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101" y="3551244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101" y="3300419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13" y="4056068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101" y="3805243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101" y="4308479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13" y="4811717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13" y="4560892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13" y="531654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-5837" y="506571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101" y="581977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13" y="5568952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13" y="6072189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13" y="6324601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-4250" y="6575425"/>
              <a:ext cx="914193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2014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4608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6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7F1FD328-DD08-4AF5-A00B-9EA14D96894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089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46100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87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46091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Arial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Arial"/>
              </a:rPr>
              <a:t>201</a:t>
            </a:r>
            <a:r>
              <a:rPr lang="en-US" sz="750" b="0" dirty="0" smtClean="0">
                <a:solidFill>
                  <a:srgbClr val="333333"/>
                </a:solidFill>
                <a:latin typeface="Arial"/>
              </a:rPr>
              <a:t>4</a:t>
            </a:r>
            <a:endParaRPr lang="en-AU" sz="750" b="0" dirty="0">
              <a:solidFill>
                <a:srgbClr val="333333"/>
              </a:solidFill>
              <a:latin typeface="Arial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CHART TOP</a:t>
              </a:r>
            </a:p>
          </p:txBody>
        </p:sp>
        <p:grpSp>
          <p:nvGrpSpPr>
            <p:cNvPr id="3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LIMIT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3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Аудитория </a:t>
            </a:r>
            <a:r>
              <a:rPr lang="en-US" smtClean="0">
                <a:latin typeface="Arial"/>
              </a:rPr>
              <a:t>Drive.ru</a:t>
            </a:r>
            <a:br>
              <a:rPr lang="en-US" smtClean="0">
                <a:latin typeface="Arial"/>
              </a:rPr>
            </a:br>
            <a:r>
              <a:rPr lang="ru-RU" smtClean="0">
                <a:latin typeface="Arial"/>
              </a:rPr>
              <a:t>Август 2014</a:t>
            </a:r>
            <a:br>
              <a:rPr lang="ru-RU" smtClean="0">
                <a:latin typeface="Arial"/>
              </a:rPr>
            </a:br>
            <a:endParaRPr lang="ru-RU" dirty="0">
              <a:latin typeface="Arial"/>
            </a:endParaRPr>
          </a:p>
        </p:txBody>
      </p:sp>
      <p:sp>
        <p:nvSpPr>
          <p:cNvPr id="4" name="Title_2"/>
          <p:cNvSpPr txBox="1">
            <a:spLocks/>
          </p:cNvSpPr>
          <p:nvPr/>
        </p:nvSpPr>
        <p:spPr bwMode="auto">
          <a:xfrm>
            <a:off x="276224" y="3638550"/>
            <a:ext cx="5073651" cy="163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5200" rIns="2772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rPr>
              <a:t>Россия 0+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406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xmlns="" val="1368810547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10</a:t>
            </a:fld>
            <a:endParaRPr lang="en-AU" dirty="0">
              <a:latin typeface="Arial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536804" y="1222375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8329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12-24</a:t>
            </a:r>
          </a:p>
        </p:txBody>
      </p:sp>
      <p:sp>
        <p:nvSpPr>
          <p:cNvPr id="16" name="Овал 15"/>
          <p:cNvSpPr/>
          <p:nvPr/>
        </p:nvSpPr>
        <p:spPr>
          <a:xfrm>
            <a:off x="2470561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2086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25-34</a:t>
            </a:r>
          </a:p>
        </p:txBody>
      </p:sp>
      <p:sp>
        <p:nvSpPr>
          <p:cNvPr id="18" name="Овал 17"/>
          <p:cNvSpPr/>
          <p:nvPr/>
        </p:nvSpPr>
        <p:spPr>
          <a:xfrm>
            <a:off x="3404318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85843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35-44</a:t>
            </a:r>
          </a:p>
        </p:txBody>
      </p:sp>
      <p:sp>
        <p:nvSpPr>
          <p:cNvPr id="20" name="Овал 19"/>
          <p:cNvSpPr/>
          <p:nvPr/>
        </p:nvSpPr>
        <p:spPr>
          <a:xfrm>
            <a:off x="4338075" y="1222375"/>
            <a:ext cx="144000" cy="14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19600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sp>
        <p:nvSpPr>
          <p:cNvPr id="25" name="Овал 24"/>
          <p:cNvSpPr/>
          <p:nvPr/>
        </p:nvSpPr>
        <p:spPr>
          <a:xfrm>
            <a:off x="5271832" y="1222375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53357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12-24</a:t>
            </a:r>
          </a:p>
        </p:txBody>
      </p:sp>
      <p:sp>
        <p:nvSpPr>
          <p:cNvPr id="27" name="Овал 26"/>
          <p:cNvSpPr/>
          <p:nvPr/>
        </p:nvSpPr>
        <p:spPr>
          <a:xfrm>
            <a:off x="6205589" y="1222375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87114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25-34</a:t>
            </a:r>
          </a:p>
        </p:txBody>
      </p:sp>
      <p:sp>
        <p:nvSpPr>
          <p:cNvPr id="29" name="Овал 28"/>
          <p:cNvSpPr/>
          <p:nvPr/>
        </p:nvSpPr>
        <p:spPr>
          <a:xfrm>
            <a:off x="7139346" y="1222375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2087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35-44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Август 2014, % от Monthly Reach, % от Average Weekly Reach, % от Average Daily Reach</a:t>
            </a:r>
          </a:p>
          <a:p>
            <a:endParaRPr lang="ru-RU" dirty="0">
              <a:latin typeface="Arial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7999534" y="1222375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9089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graphicFrame>
        <p:nvGraphicFramePr>
          <p:cNvPr id="33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/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9359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xmlns="" val="630674472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11</a:t>
            </a:fld>
            <a:endParaRPr lang="en-AU" dirty="0">
              <a:latin typeface="Arial"/>
            </a:endParaRPr>
          </a:p>
        </p:txBody>
      </p:sp>
      <p:graphicFrame>
        <p:nvGraphicFramePr>
          <p:cNvPr id="11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/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Овал 11"/>
          <p:cNvSpPr/>
          <p:nvPr/>
        </p:nvSpPr>
        <p:spPr>
          <a:xfrm>
            <a:off x="1385325" y="1243267"/>
            <a:ext cx="144000" cy="144000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685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руководители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31109" y="1243267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263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специалисты</a:t>
            </a:r>
          </a:p>
        </p:txBody>
      </p:sp>
      <p:sp>
        <p:nvSpPr>
          <p:cNvPr id="18" name="Овал 17"/>
          <p:cNvSpPr/>
          <p:nvPr/>
        </p:nvSpPr>
        <p:spPr>
          <a:xfrm>
            <a:off x="3714993" y="1243267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9651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служащие</a:t>
            </a:r>
          </a:p>
        </p:txBody>
      </p:sp>
      <p:sp>
        <p:nvSpPr>
          <p:cNvPr id="20" name="Овал 19"/>
          <p:cNvSpPr/>
          <p:nvPr/>
        </p:nvSpPr>
        <p:spPr>
          <a:xfrm>
            <a:off x="4818449" y="1243267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9997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рабочие</a:t>
            </a:r>
          </a:p>
        </p:txBody>
      </p:sp>
      <p:sp>
        <p:nvSpPr>
          <p:cNvPr id="25" name="Овал 24"/>
          <p:cNvSpPr/>
          <p:nvPr/>
        </p:nvSpPr>
        <p:spPr>
          <a:xfrm>
            <a:off x="5868219" y="1243267"/>
            <a:ext cx="144000" cy="144000"/>
          </a:xfrm>
          <a:prstGeom prst="ellipse">
            <a:avLst/>
          </a:prstGeom>
          <a:solidFill>
            <a:srgbClr val="99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974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учащиеся</a:t>
            </a:r>
          </a:p>
        </p:txBody>
      </p:sp>
      <p:sp>
        <p:nvSpPr>
          <p:cNvPr id="27" name="Овал 26"/>
          <p:cNvSpPr/>
          <p:nvPr/>
        </p:nvSpPr>
        <p:spPr>
          <a:xfrm>
            <a:off x="6868055" y="1243267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4958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домохозяйки</a:t>
            </a:r>
          </a:p>
        </p:txBody>
      </p:sp>
      <p:sp>
        <p:nvSpPr>
          <p:cNvPr id="29" name="Овал 28"/>
          <p:cNvSpPr/>
          <p:nvPr/>
        </p:nvSpPr>
        <p:spPr>
          <a:xfrm>
            <a:off x="8025741" y="1243267"/>
            <a:ext cx="144000" cy="144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3808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другое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Август 2014, % от Monthly Reach, % от Average Weekly Reach,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578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xmlns="" val="4133862705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xmlns="" val="3833019441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12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Index: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населении России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z="1400" smtClean="0">
                <a:latin typeface="Arial"/>
              </a:rPr>
              <a:t>Россия 0+, Август 2014, </a:t>
            </a:r>
            <a:r>
              <a:rPr lang="en-US" sz="1400" smtClean="0">
                <a:latin typeface="Arial"/>
              </a:rPr>
              <a:t>Monthly Reach </a:t>
            </a:r>
            <a:r>
              <a:rPr lang="ru-RU" sz="1400" smtClean="0">
                <a:latin typeface="Arial"/>
              </a:rPr>
              <a:t>в тыс.чел., </a:t>
            </a:r>
            <a:r>
              <a:rPr lang="en-US" sz="1400" smtClean="0">
                <a:latin typeface="Arial"/>
              </a:rPr>
              <a:t>Affinity Index</a:t>
            </a:r>
          </a:p>
          <a:p>
            <a:r>
              <a:rPr lang="en-US" sz="140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Affinity Index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126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xmlns="" val="1004602925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xmlns="" val="4120993800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13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Internet: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аудитории Интернета в целом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z="1400" smtClean="0">
                <a:latin typeface="Arial"/>
              </a:rPr>
              <a:t>Россия 0+, Август 2014, </a:t>
            </a:r>
            <a:r>
              <a:rPr lang="en-US" sz="1400" smtClean="0">
                <a:latin typeface="Arial"/>
              </a:rPr>
              <a:t>Monthly Reach </a:t>
            </a:r>
            <a:r>
              <a:rPr lang="ru-RU" sz="1400" smtClean="0">
                <a:latin typeface="Arial"/>
              </a:rPr>
              <a:t>в тыс.чел., </a:t>
            </a:r>
            <a:r>
              <a:rPr lang="en-US" sz="1400" smtClean="0">
                <a:latin typeface="Arial"/>
              </a:rPr>
              <a:t>Affinity Internet</a:t>
            </a:r>
          </a:p>
          <a:p>
            <a:r>
              <a:rPr lang="en-US" sz="140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smtClean="0">
                <a:latin typeface="Arial"/>
              </a:rPr>
              <a:t>Affinity Internet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231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68758" cy="1284288"/>
          </a:xfrm>
        </p:spPr>
        <p:txBody>
          <a:bodyPr/>
          <a:lstStyle/>
          <a:p>
            <a:pPr marL="0">
              <a:defRPr/>
            </a:pP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Определения</a:t>
            </a:r>
            <a:r>
              <a:rPr lang="en-US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и комментарии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sz="quarter" idx="11"/>
          </p:nvPr>
        </p:nvSpPr>
        <p:spPr>
          <a:prstGeom prst="rect">
            <a:avLst/>
          </a:prstGeom>
          <a:ln/>
        </p:spPr>
        <p:txBody>
          <a:bodyPr/>
          <a:lstStyle/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0+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населённых пунктов РФ без учёта Калининградской области.</a:t>
            </a:r>
          </a:p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100 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k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городов РФ с численностью населения не менее 100 тыс.чел.</a:t>
            </a:r>
            <a:r>
              <a:rPr lang="en-US" sz="1300" dirty="0" smtClean="0">
                <a:latin typeface="Arial"/>
              </a:rPr>
              <a:t> </a:t>
            </a:r>
            <a:br>
              <a:rPr lang="en-US" sz="1300" dirty="0" smtClean="0">
                <a:latin typeface="Arial"/>
              </a:rPr>
            </a:br>
            <a:r>
              <a:rPr lang="en-US" sz="1300" dirty="0" smtClean="0">
                <a:latin typeface="Arial"/>
              </a:rPr>
              <a:t>(</a:t>
            </a:r>
            <a:r>
              <a:rPr lang="ru-RU" sz="1300" dirty="0" smtClean="0">
                <a:latin typeface="Arial"/>
              </a:rPr>
              <a:t>в таблицах Россия 100+) 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Monthly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количество человек, заходивших на сайт (проект, раздел) хотя бы 1 раз за месяц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неделю</a:t>
            </a:r>
            <a:r>
              <a:rPr lang="en-US" sz="1300" dirty="0" smtClean="0">
                <a:latin typeface="Arial"/>
              </a:rPr>
              <a:t>. </a:t>
            </a:r>
            <a:r>
              <a:rPr lang="ru-RU" sz="1300" dirty="0" smtClean="0">
                <a:latin typeface="Arial"/>
              </a:rPr>
              <a:t>Месяц разбивается на интервалы из 7ми дней (искусственные недели), начиная с первого дня месяца. Далее рассчитывается средний арифметический охват семидневных интервалов, входящих в месяц. Если месяц не кратен семи, т.е. в состав периода попадает неполная искусственная неделя, в расчёте обрабатывается только полные семидневные интервалы, входящие в месяц.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день из периода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неделю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сутки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Average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Minutes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per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Day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минут, проведённых одним человеком на сайте за сутки</a:t>
            </a:r>
            <a:br>
              <a:rPr lang="ru-RU" sz="1300" dirty="0" smtClean="0">
                <a:latin typeface="Arial"/>
              </a:rPr>
            </a:b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Index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населении 12-64 лет</a:t>
            </a:r>
            <a:r>
              <a:rPr lang="en-US" sz="1300" dirty="0" smtClean="0">
                <a:latin typeface="Arial"/>
              </a:rPr>
              <a:t>.</a:t>
            </a:r>
            <a:r>
              <a:rPr lang="ru-RU" sz="1300" dirty="0" smtClean="0">
                <a:latin typeface="Arial"/>
              </a:rPr>
              <a:t> Среднее значение индекса = 100</a:t>
            </a: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Internet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аудитории Интернета в целом 12-64 лет. Среднее значение индекса = 100</a:t>
            </a:r>
            <a:br>
              <a:rPr lang="ru-RU" sz="1300" dirty="0" smtClean="0">
                <a:latin typeface="Arial"/>
              </a:rPr>
            </a:b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dirty="0" smtClean="0">
                <a:latin typeface="Arial"/>
              </a:rPr>
              <a:t>Отсутствие данных по какой-либо социально демографической группе означает, что значение показателя не является статистически значимым, но не означает, что эта группа  полностью отсутствует в аудитории.</a:t>
            </a:r>
          </a:p>
          <a:p>
            <a:pPr marL="0" indent="0">
              <a:lnSpc>
                <a:spcPct val="95000"/>
              </a:lnSpc>
            </a:pPr>
            <a:endParaRPr lang="ru-RU" sz="1300" dirty="0">
              <a:latin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6AB8EB5-0237-4812-B585-89C5069EF62D}" type="slidenum">
              <a:rPr lang="ru-RU" smtClean="0">
                <a:solidFill>
                  <a:schemeClr val="tx1"/>
                </a:solidFill>
                <a:latin typeface="Arial"/>
              </a:rPr>
              <a:pPr/>
              <a:t>14</a:t>
            </a:fld>
            <a:endParaRPr lang="ru-RU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V="1">
            <a:off x="285750" y="1790840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285750" y="5149095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26994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_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1800" dirty="0" smtClean="0"/>
              <a:t>Аудитория </a:t>
            </a:r>
            <a:r>
              <a:rPr lang="en-US" sz="1800" dirty="0" smtClean="0">
                <a:latin typeface="Arial"/>
              </a:rPr>
              <a:t>Drive.ru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>Август</a:t>
            </a:r>
            <a:r>
              <a:rPr lang="ru-RU" sz="1800" dirty="0" smtClean="0">
                <a:latin typeface="Arial"/>
              </a:rPr>
              <a:t> 2014</a:t>
            </a:r>
            <a:r>
              <a:rPr lang="ru-RU" sz="1800" dirty="0" smtClean="0"/>
              <a:t>, </a:t>
            </a:r>
            <a:r>
              <a:rPr lang="en-US" sz="1800" dirty="0" smtClean="0"/>
              <a:t>1</a:t>
            </a:r>
            <a:r>
              <a:rPr lang="ru-RU" sz="1800" dirty="0" smtClean="0"/>
              <a:t>2</a:t>
            </a:r>
            <a:r>
              <a:rPr lang="en-US" sz="1800" dirty="0" smtClean="0"/>
              <a:t>-</a:t>
            </a:r>
            <a:r>
              <a:rPr lang="ru-RU" sz="1800" dirty="0" smtClean="0"/>
              <a:t>6</a:t>
            </a:r>
            <a:r>
              <a:rPr lang="en-US" sz="1800" dirty="0" smtClean="0"/>
              <a:t>4</a:t>
            </a:r>
            <a:r>
              <a:rPr lang="ru-RU" sz="1800" dirty="0" smtClean="0"/>
              <a:t> лет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42CD7F-1E43-4F82-A982-9CB6EC9C303F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8" name="Table_1"/>
          <p:cNvGraphicFramePr>
            <a:graphicFrameLocks noGrp="1"/>
          </p:cNvGraphicFramePr>
          <p:nvPr>
            <p:ph sz="quarter" idx="11"/>
          </p:nvPr>
        </p:nvGraphicFramePr>
        <p:xfrm>
          <a:off x="285750" y="1026447"/>
          <a:ext cx="4591143" cy="4821868"/>
        </p:xfrm>
        <a:graphic>
          <a:graphicData uri="http://schemas.openxmlformats.org/drawingml/2006/table">
            <a:tbl>
              <a:tblPr/>
              <a:tblGrid>
                <a:gridCol w="1362654"/>
                <a:gridCol w="1390005"/>
                <a:gridCol w="919242"/>
                <a:gridCol w="919242"/>
              </a:tblGrid>
              <a:tr h="404903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dirty="0" smtClean="0">
                          <a:latin typeface="+mn-lt"/>
                        </a:rPr>
                        <a:t>Drive.ru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935"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Россия 0+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Россия 100+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Reach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569.4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464.7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0.5%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0.9%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22.3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21.3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218.3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186.7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0.2%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0.3%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13.3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12.1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63.2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57.2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0.1%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0.1%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Frequency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6.5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5.6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Minutes per Day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Среднее количество минут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N/A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79300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1"/>
          <p:cNvSpPr>
            <a:spLocks noGrp="1"/>
          </p:cNvSpPr>
          <p:nvPr>
            <p:ph type="title"/>
          </p:nvPr>
        </p:nvSpPr>
        <p:spPr>
          <a:xfrm>
            <a:off x="-1" y="0"/>
            <a:ext cx="9134475" cy="1284288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Динамика аудитории </a:t>
            </a:r>
            <a:r>
              <a:rPr lang="en-US" smtClean="0">
                <a:latin typeface="Arial"/>
              </a:rPr>
              <a:t>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xmlns="" val="1133163821"/>
              </p:ext>
            </p:extLst>
          </p:nvPr>
        </p:nvGraphicFramePr>
        <p:xfrm>
          <a:off x="266700" y="1031875"/>
          <a:ext cx="67691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Tab_1"/>
          <p:cNvGraphicFramePr>
            <a:graphicFrameLocks noGrp="1"/>
          </p:cNvGraphicFramePr>
          <p:nvPr>
            <p:ph sz="quarter" idx="12"/>
          </p:nvPr>
        </p:nvGraphicFramePr>
        <p:xfrm>
          <a:off x="6591300" y="1184275"/>
          <a:ext cx="2263776" cy="3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888"/>
                <a:gridCol w="1131888"/>
              </a:tblGrid>
              <a:tr h="1244914">
                <a:tc>
                  <a:txBody>
                    <a:bodyPr/>
                    <a:lstStyle/>
                    <a:p>
                      <a:pPr algn="ctr"/>
                      <a:r>
                        <a:rPr lang="ru-RU" sz="1400" b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569
 тыс.чел.</a:t>
                      </a:r>
                      <a:endParaRPr lang="ru-RU" sz="1400" b="0" dirty="0" smtClean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Monthly</a:t>
                      </a:r>
                      <a:r>
                        <a:rPr lang="en-US" sz="1400" b="0" baseline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4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218
 тыс.чел.</a:t>
                      </a:r>
                      <a:endParaRPr lang="ru-RU" sz="1400" b="0" dirty="0" smtClean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Average Weekly</a:t>
                      </a:r>
                      <a:r>
                        <a:rPr lang="en-US" sz="1400" b="0" baseline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413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 63
 тыс.чел.</a:t>
                      </a:r>
                      <a:endParaRPr lang="ru-RU" sz="1400" b="0" dirty="0" smtClean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Average Daily Reach</a:t>
                      </a:r>
                      <a:endParaRPr lang="ru-RU" sz="1400" b="0" dirty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2" name="Title_2"/>
          <p:cNvSpPr>
            <a:spLocks noGrp="1"/>
          </p:cNvSpPr>
          <p:nvPr>
            <p:ph sz="quarter" idx="20"/>
          </p:nvPr>
        </p:nvSpPr>
        <p:spPr>
          <a:xfrm>
            <a:off x="-1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</a:t>
            </a:r>
            <a:endParaRPr lang="ru-RU" dirty="0"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 flipH="1">
            <a:off x="-860536" y="2769118"/>
            <a:ext cx="2419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0" dirty="0" smtClean="0">
                <a:solidFill>
                  <a:srgbClr val="333333"/>
                </a:solidFill>
                <a:latin typeface="Arial"/>
                <a:cs typeface="Arial" pitchFamily="34" charset="0"/>
              </a:rPr>
              <a:t>тысячи человек</a:t>
            </a:r>
          </a:p>
        </p:txBody>
      </p:sp>
    </p:spTree>
    <p:extLst>
      <p:ext uri="{BB962C8B-B14F-4D97-AF65-F5344CB8AC3E}">
        <p14:creationId xmlns:p14="http://schemas.microsoft.com/office/powerpoint/2010/main" xmlns="" val="145507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xmlns="" val="760280449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xmlns="" val="2632400285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4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Август 2014,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044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xmlns="" val="2410706272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xmlns="" val="1547242777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5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Август 2014,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489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xmlns="" val="2888476102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xmlns="" val="3861304570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6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Август 2014,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985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xmlns="" val="781013206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xmlns="" val="2413890358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7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Август 2014,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097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xmlns="" val="1410319458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xmlns="" val="326876702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8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Август 2014,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73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xmlns="" val="412344512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xmlns="" val="3442796863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9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Август 2014,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105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bIndex_Theme 2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GRID LAYOUT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3. TNS 4x3 Monitor Templat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WebIndex_Theme 2</Template>
  <TotalTime>18</TotalTime>
  <Words>752</Words>
  <Application>Microsoft Office PowerPoint</Application>
  <PresentationFormat>Экран (4:3)</PresentationFormat>
  <Paragraphs>369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WebIndex_Theme 2</vt:lpstr>
      <vt:lpstr>Grey Box Masters</vt:lpstr>
      <vt:lpstr>NO Grey Box Masters</vt:lpstr>
      <vt:lpstr>GRID LAYOUT</vt:lpstr>
      <vt:lpstr>1_3. TNS 4x3 Monitor Template</vt:lpstr>
      <vt:lpstr>Аудитория Drive.ru Август 2014 </vt:lpstr>
      <vt:lpstr>Аудитория Drive.ru  Август 2014, 12-64 лет</vt:lpstr>
      <vt:lpstr>Динамика аудитории Drive.ru </vt:lpstr>
      <vt:lpstr>Структура аудитории Drive.ru, в %. Пол / Возраст</vt:lpstr>
      <vt:lpstr>Структура аудитории Drive.ru, в %. Пол / Возраст</vt:lpstr>
      <vt:lpstr>Структура аудитории Drive.ru, в %. Род занятий</vt:lpstr>
      <vt:lpstr>Структура аудитории Drive.ru, в %. Род занятий</vt:lpstr>
      <vt:lpstr>Структура аудитории Drive.ru, в %. Уровень дохода семьи</vt:lpstr>
      <vt:lpstr>Структура аудитории Drive.ru, в %. Уровень дохода семьи</vt:lpstr>
      <vt:lpstr>Структура аудитории Drive.ru, в %. Пол / Возраст</vt:lpstr>
      <vt:lpstr>Структура аудитории Drive.ru, в %. Род занятий</vt:lpstr>
      <vt:lpstr>Структура и профиль аудитории Drive.ru </vt:lpstr>
      <vt:lpstr>Структура и профиль аудитории Drive.ru </vt:lpstr>
      <vt:lpstr>Определения и комментарии</vt:lpstr>
    </vt:vector>
  </TitlesOfParts>
  <Company>TNS Russia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Аудитория Drive.ru Август 2014</dc:title>
  <dc:creator>Olga.Timonina</dc:creator>
  <cp:lastModifiedBy>Nailya.Sadykova</cp:lastModifiedBy>
  <cp:revision>4</cp:revision>
  <dcterms:created xsi:type="dcterms:W3CDTF">2014-09-24T12:22:54Z</dcterms:created>
  <dcterms:modified xsi:type="dcterms:W3CDTF">2014-09-24T14:49:00Z</dcterms:modified>
</cp:coreProperties>
</file>