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4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"/>
          <c:y val="3.0805612351265735E-2"/>
          <c:w val="0.79604777592293241"/>
          <c:h val="0.8367570735707726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</c:numCache>
            </c:numRef>
          </c:cat>
          <c:val>
            <c:numRef>
              <c:f>Лист1!$B$2:$B$49</c:f>
              <c:numCache>
                <c:formatCode>General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</c:numCache>
            </c:numRef>
          </c:cat>
          <c:val>
            <c:numRef>
              <c:f>Лист1!$C$2:$C$49</c:f>
              <c:numCache>
                <c:formatCode>General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293.89999999999975</c:v>
                </c:pt>
                <c:pt idx="9">
                  <c:v>278.89999999999975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273.89999999999975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</c:numCache>
            </c:numRef>
          </c:cat>
          <c:val>
            <c:numRef>
              <c:f>Лист1!$D$2:$D$49</c:f>
              <c:numCache>
                <c:formatCode>General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</c:numCache>
            </c:numRef>
          </c:val>
        </c:ser>
        <c:marker val="1"/>
        <c:axId val="81125760"/>
        <c:axId val="81128448"/>
      </c:lineChart>
      <c:dateAx>
        <c:axId val="81125760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128448"/>
        <c:crosses val="autoZero"/>
        <c:auto val="1"/>
        <c:lblOffset val="100"/>
        <c:baseTimeUnit val="months"/>
        <c:majorUnit val="1"/>
        <c:majorTimeUnit val="months"/>
      </c:dateAx>
      <c:valAx>
        <c:axId val="81128448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125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32E-2"/>
          <c:y val="0.10682157670272002"/>
          <c:w val="0.9107957567642303"/>
          <c:h val="0.86476383141788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28.3</c:v>
                </c:pt>
                <c:pt idx="1">
                  <c:v>35.300000000000004</c:v>
                </c:pt>
                <c:pt idx="2">
                  <c:v>47.3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45.7</c:v>
                </c:pt>
                <c:pt idx="1">
                  <c:v>48.6</c:v>
                </c:pt>
                <c:pt idx="2">
                  <c:v>43.6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18.7</c:v>
                </c:pt>
                <c:pt idx="1">
                  <c:v>7.2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17396608"/>
        <c:axId val="117398144"/>
      </c:barChart>
      <c:catAx>
        <c:axId val="117396608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7398144"/>
        <c:crosses val="autoZero"/>
        <c:auto val="1"/>
        <c:lblAlgn val="ctr"/>
        <c:lblOffset val="100"/>
        <c:tickLblSkip val="1"/>
      </c:catAx>
      <c:valAx>
        <c:axId val="117398144"/>
        <c:scaling>
          <c:orientation val="maxMin"/>
        </c:scaling>
        <c:delete val="1"/>
        <c:axPos val="l"/>
        <c:numFmt formatCode="0%" sourceLinked="1"/>
        <c:tickLblPos val="none"/>
        <c:crossAx val="117396608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5032"/>
          <c:y val="0.10704327967443404"/>
          <c:w val="0.66616626971743953"/>
          <c:h val="0.8645421284461589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7470336"/>
        <c:axId val="117471872"/>
      </c:barChart>
      <c:catAx>
        <c:axId val="1174703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7471872"/>
        <c:crosses val="autoZero"/>
        <c:auto val="1"/>
        <c:lblAlgn val="ctr"/>
        <c:lblOffset val="100"/>
      </c:catAx>
      <c:valAx>
        <c:axId val="117471872"/>
        <c:scaling>
          <c:orientation val="minMax"/>
        </c:scaling>
        <c:delete val="1"/>
        <c:axPos val="t"/>
        <c:numFmt formatCode="0%" sourceLinked="1"/>
        <c:tickLblPos val="none"/>
        <c:crossAx val="117470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09E-2"/>
          <c:y val="2.5831447163097324E-2"/>
          <c:w val="0.91512917291719031"/>
          <c:h val="4.97924534749206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32E-2"/>
          <c:y val="0.10682157670272002"/>
          <c:w val="0.9107957567642303"/>
          <c:h val="0.86476383141788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28.3</c:v>
                </c:pt>
                <c:pt idx="1">
                  <c:v>35.800000000000004</c:v>
                </c:pt>
                <c:pt idx="2">
                  <c:v>62.1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45.7</c:v>
                </c:pt>
                <c:pt idx="1">
                  <c:v>48.2</c:v>
                </c:pt>
                <c:pt idx="2">
                  <c:v>33.6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18.7</c:v>
                </c:pt>
                <c:pt idx="1">
                  <c:v>6.8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45218816"/>
        <c:axId val="45431424"/>
      </c:barChart>
      <c:catAx>
        <c:axId val="45218816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431424"/>
        <c:crosses val="autoZero"/>
        <c:auto val="1"/>
        <c:lblAlgn val="ctr"/>
        <c:lblOffset val="100"/>
        <c:tickLblSkip val="1"/>
      </c:catAx>
      <c:valAx>
        <c:axId val="45431424"/>
        <c:scaling>
          <c:orientation val="maxMin"/>
        </c:scaling>
        <c:delete val="1"/>
        <c:axPos val="l"/>
        <c:numFmt formatCode="0%" sourceLinked="1"/>
        <c:tickLblPos val="none"/>
        <c:crossAx val="45218816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5032"/>
          <c:y val="0.10704327967443404"/>
          <c:w val="0.66616626971743953"/>
          <c:h val="0.8645421284461589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0893824"/>
        <c:axId val="106943616"/>
      </c:barChart>
      <c:catAx>
        <c:axId val="1008938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6943616"/>
        <c:crosses val="autoZero"/>
        <c:auto val="1"/>
        <c:lblAlgn val="ctr"/>
        <c:lblOffset val="100"/>
      </c:catAx>
      <c:valAx>
        <c:axId val="106943616"/>
        <c:scaling>
          <c:orientation val="minMax"/>
        </c:scaling>
        <c:delete val="1"/>
        <c:axPos val="t"/>
        <c:numFmt formatCode="0%" sourceLinked="1"/>
        <c:tickLblPos val="none"/>
        <c:crossAx val="100893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09E-2"/>
          <c:y val="2.5831447163097324E-2"/>
          <c:w val="0.91512917291719031"/>
          <c:h val="4.9792453474920638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92"/>
          <c:y val="0.116040206539157"/>
          <c:w val="0.81805555555555631"/>
          <c:h val="0.85549004547211804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2">
                  <c:v>3.4</c:v>
                </c:pt>
                <c:pt idx="3">
                  <c:v>2.1</c:v>
                </c:pt>
                <c:pt idx="4">
                  <c:v>4.9000000000000004</c:v>
                </c:pt>
                <c:pt idx="5">
                  <c:v>15.1</c:v>
                </c:pt>
                <c:pt idx="6">
                  <c:v>39.200000000000003</c:v>
                </c:pt>
                <c:pt idx="7">
                  <c:v>30.1</c:v>
                </c:pt>
                <c:pt idx="10">
                  <c:v>6.1</c:v>
                </c:pt>
                <c:pt idx="11">
                  <c:v>1.9000000000000001</c:v>
                </c:pt>
                <c:pt idx="12">
                  <c:v>6.7</c:v>
                </c:pt>
                <c:pt idx="13">
                  <c:v>10.1</c:v>
                </c:pt>
                <c:pt idx="14">
                  <c:v>35.200000000000003</c:v>
                </c:pt>
                <c:pt idx="15">
                  <c:v>34.200000000000003</c:v>
                </c:pt>
                <c:pt idx="18">
                  <c:v>8.1</c:v>
                </c:pt>
                <c:pt idx="19">
                  <c:v>5.9</c:v>
                </c:pt>
                <c:pt idx="20">
                  <c:v>8.7000000000000011</c:v>
                </c:pt>
                <c:pt idx="21">
                  <c:v>10.5</c:v>
                </c:pt>
                <c:pt idx="22">
                  <c:v>36.300000000000004</c:v>
                </c:pt>
                <c:pt idx="23">
                  <c:v>25.4</c:v>
                </c:pt>
              </c:numCache>
            </c:numRef>
          </c:bubbleSize>
        </c:ser>
        <c:bubbleScale val="100"/>
        <c:axId val="45871488"/>
        <c:axId val="45873024"/>
      </c:bubbleChart>
      <c:valAx>
        <c:axId val="45871488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45873024"/>
        <c:crosses val="autoZero"/>
        <c:crossBetween val="midCat"/>
      </c:valAx>
      <c:valAx>
        <c:axId val="45873024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4587148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92"/>
          <c:y val="0.116040206539157"/>
          <c:w val="0.81944444444444531"/>
          <c:h val="0.85549004547211804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>
                  <c:v>12</c:v>
                </c:pt>
                <c:pt idx="3">
                  <c:v>14.2</c:v>
                </c:pt>
                <c:pt idx="4">
                  <c:v>22.8</c:v>
                </c:pt>
                <c:pt idx="5">
                  <c:v>38.300000000000004</c:v>
                </c:pt>
                <c:pt idx="6">
                  <c:v>11.2</c:v>
                </c:pt>
                <c:pt idx="9">
                  <c:v>14.1</c:v>
                </c:pt>
                <c:pt idx="10">
                  <c:v>15.2</c:v>
                </c:pt>
                <c:pt idx="11">
                  <c:v>25.5</c:v>
                </c:pt>
                <c:pt idx="12">
                  <c:v>27.9</c:v>
                </c:pt>
                <c:pt idx="13">
                  <c:v>14.1</c:v>
                </c:pt>
                <c:pt idx="16">
                  <c:v>12.6</c:v>
                </c:pt>
                <c:pt idx="17">
                  <c:v>13.6</c:v>
                </c:pt>
                <c:pt idx="18">
                  <c:v>25</c:v>
                </c:pt>
                <c:pt idx="19">
                  <c:v>27.5</c:v>
                </c:pt>
                <c:pt idx="20">
                  <c:v>16.399999999999999</c:v>
                </c:pt>
              </c:numCache>
            </c:numRef>
          </c:bubbleSize>
        </c:ser>
        <c:bubbleScale val="100"/>
        <c:axId val="46099456"/>
        <c:axId val="46105344"/>
      </c:bubbleChart>
      <c:valAx>
        <c:axId val="4609945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46105344"/>
        <c:crosses val="autoZero"/>
        <c:crossBetween val="midCat"/>
      </c:valAx>
      <c:valAx>
        <c:axId val="46105344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460994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416"/>
          <c:y val="2.8414591879406603E-2"/>
          <c:w val="0.58616290809903537"/>
          <c:h val="0.9431708162411978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148.1</c:v>
                </c:pt>
                <c:pt idx="1">
                  <c:v>212.1</c:v>
                </c:pt>
                <c:pt idx="2">
                  <c:v>61.3</c:v>
                </c:pt>
                <c:pt idx="3">
                  <c:v>50.7</c:v>
                </c:pt>
                <c:pt idx="4">
                  <c:v>34.5</c:v>
                </c:pt>
                <c:pt idx="5">
                  <c:v>47.3</c:v>
                </c:pt>
                <c:pt idx="9">
                  <c:v>95.6</c:v>
                </c:pt>
                <c:pt idx="10">
                  <c:v>160.6</c:v>
                </c:pt>
                <c:pt idx="11">
                  <c:v>146</c:v>
                </c:pt>
                <c:pt idx="12">
                  <c:v>79.2</c:v>
                </c:pt>
                <c:pt idx="13">
                  <c:v>73.3</c:v>
                </c:pt>
              </c:numCache>
            </c:numRef>
          </c:val>
        </c:ser>
        <c:gapWidth val="45"/>
        <c:axId val="46237952"/>
        <c:axId val="46239744"/>
      </c:barChart>
      <c:catAx>
        <c:axId val="4623795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6239744"/>
        <c:crosses val="autoZero"/>
        <c:auto val="1"/>
        <c:lblAlgn val="ctr"/>
        <c:lblOffset val="100"/>
      </c:catAx>
      <c:valAx>
        <c:axId val="46239744"/>
        <c:scaling>
          <c:orientation val="minMax"/>
          <c:min val="0"/>
        </c:scaling>
        <c:delete val="1"/>
        <c:axPos val="b"/>
        <c:numFmt formatCode="General" sourceLinked="1"/>
        <c:tickLblPos val="none"/>
        <c:crossAx val="4623795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17"/>
          <c:y val="2.8414591879406603E-2"/>
          <c:w val="0.57598220904373598"/>
          <c:h val="0.9431708162411998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234</c:v>
                </c:pt>
                <c:pt idx="1">
                  <c:v>325</c:v>
                </c:pt>
                <c:pt idx="2">
                  <c:v>115</c:v>
                </c:pt>
                <c:pt idx="3">
                  <c:v>52</c:v>
                </c:pt>
                <c:pt idx="4">
                  <c:v>57</c:v>
                </c:pt>
                <c:pt idx="5">
                  <c:v>72</c:v>
                </c:pt>
                <c:pt idx="9">
                  <c:v>158</c:v>
                </c:pt>
                <c:pt idx="10">
                  <c:v>164</c:v>
                </c:pt>
                <c:pt idx="11">
                  <c:v>170</c:v>
                </c:pt>
                <c:pt idx="12">
                  <c:v>69</c:v>
                </c:pt>
                <c:pt idx="13">
                  <c:v>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gapWidth val="46"/>
        <c:axId val="46290048"/>
        <c:axId val="46291584"/>
      </c:barChart>
      <c:catAx>
        <c:axId val="46290048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6291584"/>
        <c:crossesAt val="100"/>
        <c:auto val="1"/>
        <c:lblAlgn val="ctr"/>
        <c:lblOffset val="100"/>
      </c:catAx>
      <c:valAx>
        <c:axId val="46291584"/>
        <c:scaling>
          <c:orientation val="minMax"/>
          <c:max val="400"/>
          <c:min val="-200"/>
        </c:scaling>
        <c:delete val="1"/>
        <c:axPos val="t"/>
        <c:numFmt formatCode="0" sourceLinked="1"/>
        <c:tickLblPos val="none"/>
        <c:crossAx val="46290048"/>
        <c:crossesAt val="1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416"/>
          <c:y val="2.8414591879406603E-2"/>
          <c:w val="0.58616290809903537"/>
          <c:h val="0.9431708162411978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148.1</c:v>
                </c:pt>
                <c:pt idx="1">
                  <c:v>212.1</c:v>
                </c:pt>
                <c:pt idx="2">
                  <c:v>61.3</c:v>
                </c:pt>
                <c:pt idx="3">
                  <c:v>50.7</c:v>
                </c:pt>
                <c:pt idx="4">
                  <c:v>34.5</c:v>
                </c:pt>
                <c:pt idx="5">
                  <c:v>47.3</c:v>
                </c:pt>
                <c:pt idx="9">
                  <c:v>95.6</c:v>
                </c:pt>
                <c:pt idx="10">
                  <c:v>160.6</c:v>
                </c:pt>
                <c:pt idx="11">
                  <c:v>146</c:v>
                </c:pt>
                <c:pt idx="12">
                  <c:v>79.2</c:v>
                </c:pt>
                <c:pt idx="13">
                  <c:v>73.3</c:v>
                </c:pt>
              </c:numCache>
            </c:numRef>
          </c:val>
        </c:ser>
        <c:gapWidth val="45"/>
        <c:axId val="46560000"/>
        <c:axId val="46561536"/>
      </c:barChart>
      <c:catAx>
        <c:axId val="46560000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6561536"/>
        <c:crosses val="autoZero"/>
        <c:auto val="1"/>
        <c:lblAlgn val="ctr"/>
        <c:lblOffset val="100"/>
      </c:catAx>
      <c:valAx>
        <c:axId val="46561536"/>
        <c:scaling>
          <c:orientation val="minMax"/>
          <c:min val="0"/>
        </c:scaling>
        <c:delete val="1"/>
        <c:axPos val="b"/>
        <c:numFmt formatCode="General" sourceLinked="1"/>
        <c:tickLblPos val="none"/>
        <c:crossAx val="46560000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317"/>
          <c:y val="2.8414591879406603E-2"/>
          <c:w val="0.57598220904373598"/>
          <c:h val="0.9431708162411998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185</c:v>
                </c:pt>
                <c:pt idx="1">
                  <c:v>268</c:v>
                </c:pt>
                <c:pt idx="2">
                  <c:v>107</c:v>
                </c:pt>
                <c:pt idx="3">
                  <c:v>79</c:v>
                </c:pt>
                <c:pt idx="4">
                  <c:v>45</c:v>
                </c:pt>
                <c:pt idx="5">
                  <c:v>59</c:v>
                </c:pt>
                <c:pt idx="9">
                  <c:v>114</c:v>
                </c:pt>
                <c:pt idx="10">
                  <c:v>123</c:v>
                </c:pt>
                <c:pt idx="11">
                  <c:v>137</c:v>
                </c:pt>
                <c:pt idx="12">
                  <c:v>99</c:v>
                </c:pt>
                <c:pt idx="13">
                  <c:v>74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gapWidth val="46"/>
        <c:axId val="46599552"/>
        <c:axId val="46617728"/>
      </c:barChart>
      <c:catAx>
        <c:axId val="4659955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6617728"/>
        <c:crossesAt val="100"/>
        <c:auto val="1"/>
        <c:lblAlgn val="ctr"/>
        <c:lblOffset val="100"/>
      </c:catAx>
      <c:valAx>
        <c:axId val="46617728"/>
        <c:scaling>
          <c:orientation val="minMax"/>
          <c:max val="400"/>
          <c:min val="-200"/>
        </c:scaling>
        <c:delete val="1"/>
        <c:axPos val="t"/>
        <c:numFmt formatCode="0" sourceLinked="1"/>
        <c:tickLblPos val="none"/>
        <c:crossAx val="46599552"/>
        <c:crossesAt val="1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32E-2"/>
          <c:y val="0.10704551704387402"/>
          <c:w val="0.9107957567642303"/>
          <c:h val="0.8929544829561260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10.8</c:v>
                </c:pt>
                <c:pt idx="1">
                  <c:v>13.7</c:v>
                </c:pt>
                <c:pt idx="2">
                  <c:v>25.4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11.2</c:v>
                </c:pt>
                <c:pt idx="1">
                  <c:v>13.5</c:v>
                </c:pt>
                <c:pt idx="2">
                  <c:v>36.300000000000004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9.1</c:v>
                </c:pt>
                <c:pt idx="1">
                  <c:v>9.9</c:v>
                </c:pt>
                <c:pt idx="2">
                  <c:v>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16.8</c:v>
                </c:pt>
                <c:pt idx="1">
                  <c:v>11</c:v>
                </c:pt>
                <c:pt idx="2">
                  <c:v>8.7000000000000011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10.4</c:v>
                </c:pt>
                <c:pt idx="1">
                  <c:v>13.1</c:v>
                </c:pt>
                <c:pt idx="2">
                  <c:v>5.9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8.1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9.6</c:v>
                </c:pt>
                <c:pt idx="1">
                  <c:v>11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20.8</c:v>
                </c:pt>
                <c:pt idx="1">
                  <c:v>14</c:v>
                </c:pt>
              </c:numCache>
            </c:numRef>
          </c:val>
        </c:ser>
        <c:gapWidth val="46"/>
        <c:overlap val="100"/>
        <c:serLines/>
        <c:axId val="101156352"/>
        <c:axId val="101157888"/>
      </c:barChart>
      <c:catAx>
        <c:axId val="101156352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157888"/>
        <c:crosses val="autoZero"/>
        <c:auto val="1"/>
        <c:lblAlgn val="ctr"/>
        <c:lblOffset val="100"/>
        <c:tickLblSkip val="1"/>
      </c:catAx>
      <c:valAx>
        <c:axId val="101157888"/>
        <c:scaling>
          <c:orientation val="maxMin"/>
        </c:scaling>
        <c:delete val="1"/>
        <c:axPos val="l"/>
        <c:numFmt formatCode="0%" sourceLinked="1"/>
        <c:tickLblPos val="none"/>
        <c:crossAx val="10115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334"/>
          <c:y val="0.10704327967443404"/>
          <c:w val="0.66551557017103802"/>
          <c:h val="0.8645421284461589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1218560"/>
        <c:axId val="101228544"/>
      </c:barChart>
      <c:catAx>
        <c:axId val="10121856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1228544"/>
        <c:crosses val="autoZero"/>
        <c:auto val="1"/>
        <c:lblAlgn val="ctr"/>
        <c:lblOffset val="100"/>
      </c:catAx>
      <c:valAx>
        <c:axId val="101228544"/>
        <c:scaling>
          <c:orientation val="minMax"/>
        </c:scaling>
        <c:delete val="1"/>
        <c:axPos val="t"/>
        <c:numFmt formatCode="0%" sourceLinked="1"/>
        <c:tickLblPos val="none"/>
        <c:crossAx val="101218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871E-3"/>
          <c:y val="1.8082013014168011E-2"/>
          <c:w val="0.97970115770886734"/>
          <c:h val="7.232805205667142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32E-2"/>
          <c:y val="0.10704551704387402"/>
          <c:w val="0.9107957567642303"/>
          <c:h val="0.89295448295612601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10.8</c:v>
                </c:pt>
                <c:pt idx="1">
                  <c:v>14</c:v>
                </c:pt>
                <c:pt idx="2">
                  <c:v>30.1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11.2</c:v>
                </c:pt>
                <c:pt idx="1">
                  <c:v>13.9</c:v>
                </c:pt>
                <c:pt idx="2">
                  <c:v>39.200000000000003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9.1</c:v>
                </c:pt>
                <c:pt idx="1">
                  <c:v>10.3</c:v>
                </c:pt>
                <c:pt idx="2">
                  <c:v>15.1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16.8</c:v>
                </c:pt>
                <c:pt idx="1">
                  <c:v>11.1</c:v>
                </c:pt>
                <c:pt idx="2">
                  <c:v>4.9000000000000004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10.4</c:v>
                </c:pt>
                <c:pt idx="1">
                  <c:v>12.4</c:v>
                </c:pt>
                <c:pt idx="2">
                  <c:v>2.1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11.2</c:v>
                </c:pt>
                <c:pt idx="1">
                  <c:v>13.2</c:v>
                </c:pt>
                <c:pt idx="2">
                  <c:v>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9.6</c:v>
                </c:pt>
                <c:pt idx="1">
                  <c:v>10.9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20.8</c:v>
                </c:pt>
                <c:pt idx="1">
                  <c:v>14.1</c:v>
                </c:pt>
              </c:numCache>
            </c:numRef>
          </c:val>
        </c:ser>
        <c:gapWidth val="46"/>
        <c:overlap val="100"/>
        <c:serLines/>
        <c:axId val="104487168"/>
        <c:axId val="104497152"/>
      </c:barChart>
      <c:catAx>
        <c:axId val="104487168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497152"/>
        <c:crosses val="autoZero"/>
        <c:auto val="1"/>
        <c:lblAlgn val="ctr"/>
        <c:lblOffset val="100"/>
        <c:tickLblSkip val="1"/>
      </c:catAx>
      <c:valAx>
        <c:axId val="104497152"/>
        <c:scaling>
          <c:orientation val="maxMin"/>
        </c:scaling>
        <c:delete val="1"/>
        <c:axPos val="l"/>
        <c:numFmt formatCode="0%" sourceLinked="1"/>
        <c:tickLblPos val="none"/>
        <c:crossAx val="104487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334"/>
          <c:y val="0.10704327967443404"/>
          <c:w val="0.66551557017103802"/>
          <c:h val="0.8645421284461589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6347520"/>
        <c:axId val="106382080"/>
      </c:barChart>
      <c:catAx>
        <c:axId val="10634752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6382080"/>
        <c:crosses val="autoZero"/>
        <c:auto val="1"/>
        <c:lblAlgn val="ctr"/>
        <c:lblOffset val="100"/>
      </c:catAx>
      <c:valAx>
        <c:axId val="106382080"/>
        <c:scaling>
          <c:orientation val="minMax"/>
        </c:scaling>
        <c:delete val="1"/>
        <c:axPos val="t"/>
        <c:numFmt formatCode="0%" sourceLinked="1"/>
        <c:tickLblPos val="none"/>
        <c:crossAx val="106347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871E-3"/>
          <c:y val="1.8082013014168011E-2"/>
          <c:w val="0.97970115770886734"/>
          <c:h val="7.232805205667142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32E-2"/>
          <c:y val="0.10682157670272002"/>
          <c:w val="0.9107957567642303"/>
          <c:h val="0.86476383141788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10.4</c:v>
                </c:pt>
                <c:pt idx="1">
                  <c:v>14.4</c:v>
                </c:pt>
                <c:pt idx="2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16.7</c:v>
                </c:pt>
                <c:pt idx="1">
                  <c:v>22.4</c:v>
                </c:pt>
                <c:pt idx="2">
                  <c:v>27.5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14.7</c:v>
                </c:pt>
                <c:pt idx="1">
                  <c:v>18.2</c:v>
                </c:pt>
                <c:pt idx="2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19.5</c:v>
                </c:pt>
                <c:pt idx="1">
                  <c:v>13.7</c:v>
                </c:pt>
                <c:pt idx="2">
                  <c:v>13.6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13.8</c:v>
                </c:pt>
                <c:pt idx="1">
                  <c:v>16.899999999999999</c:v>
                </c:pt>
                <c:pt idx="2">
                  <c:v>12.6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4.8</c:v>
                </c:pt>
                <c:pt idx="1">
                  <c:v>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8</c:v>
                </c:pt>
              </c:numCache>
            </c:numRef>
          </c:val>
        </c:ser>
        <c:gapWidth val="47"/>
        <c:overlap val="100"/>
        <c:serLines/>
        <c:axId val="106934656"/>
        <c:axId val="106936192"/>
      </c:barChart>
      <c:catAx>
        <c:axId val="10693465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936192"/>
        <c:crosses val="autoZero"/>
        <c:auto val="1"/>
        <c:lblAlgn val="ctr"/>
        <c:lblOffset val="100"/>
        <c:tickLblSkip val="1"/>
      </c:catAx>
      <c:valAx>
        <c:axId val="106936192"/>
        <c:scaling>
          <c:orientation val="maxMin"/>
        </c:scaling>
        <c:delete val="1"/>
        <c:axPos val="l"/>
        <c:numFmt formatCode="0%" sourceLinked="1"/>
        <c:tickLblPos val="none"/>
        <c:crossAx val="106934656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24"/>
          <c:y val="0.10704327967443404"/>
          <c:w val="0.64430670024439829"/>
          <c:h val="0.8645421284461589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8412288"/>
        <c:axId val="108426368"/>
      </c:barChart>
      <c:catAx>
        <c:axId val="10841228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8426368"/>
        <c:crosses val="autoZero"/>
        <c:auto val="1"/>
        <c:lblAlgn val="ctr"/>
        <c:lblOffset val="100"/>
      </c:catAx>
      <c:valAx>
        <c:axId val="108426368"/>
        <c:scaling>
          <c:orientation val="minMax"/>
        </c:scaling>
        <c:delete val="1"/>
        <c:axPos val="t"/>
        <c:numFmt formatCode="0%" sourceLinked="1"/>
        <c:tickLblPos val="none"/>
        <c:crossAx val="108412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09E-2"/>
          <c:y val="1.5498868297858407E-2"/>
          <c:w val="0.96630747365013636"/>
          <c:h val="7.232805205667142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32E-2"/>
          <c:y val="0.10682157670272002"/>
          <c:w val="0.9107957567642303"/>
          <c:h val="0.864763831417881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10.4</c:v>
                </c:pt>
                <c:pt idx="1">
                  <c:v>14.3</c:v>
                </c:pt>
                <c:pt idx="2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16.7</c:v>
                </c:pt>
                <c:pt idx="1">
                  <c:v>23</c:v>
                </c:pt>
                <c:pt idx="2">
                  <c:v>38.300000000000004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14.7</c:v>
                </c:pt>
                <c:pt idx="1">
                  <c:v>18</c:v>
                </c:pt>
                <c:pt idx="2">
                  <c:v>22.8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19.5</c:v>
                </c:pt>
                <c:pt idx="1">
                  <c:v>13.8</c:v>
                </c:pt>
                <c:pt idx="2">
                  <c:v>14.2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13.8</c:v>
                </c:pt>
                <c:pt idx="1">
                  <c:v>16.8</c:v>
                </c:pt>
                <c:pt idx="2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4.8</c:v>
                </c:pt>
                <c:pt idx="1">
                  <c:v>5.7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8</c:v>
                </c:pt>
              </c:numCache>
            </c:numRef>
          </c:val>
        </c:ser>
        <c:gapWidth val="47"/>
        <c:overlap val="100"/>
        <c:serLines/>
        <c:axId val="110271872"/>
        <c:axId val="110277760"/>
      </c:barChart>
      <c:catAx>
        <c:axId val="11027187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277760"/>
        <c:crosses val="autoZero"/>
        <c:auto val="1"/>
        <c:lblAlgn val="ctr"/>
        <c:lblOffset val="100"/>
        <c:tickLblSkip val="1"/>
      </c:catAx>
      <c:valAx>
        <c:axId val="110277760"/>
        <c:scaling>
          <c:orientation val="maxMin"/>
        </c:scaling>
        <c:delete val="1"/>
        <c:axPos val="l"/>
        <c:numFmt formatCode="0%" sourceLinked="1"/>
        <c:tickLblPos val="none"/>
        <c:crossAx val="11027187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924"/>
          <c:y val="0.10704327967443404"/>
          <c:w val="0.64430670024439829"/>
          <c:h val="0.8645421284461589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0551424"/>
        <c:axId val="110552960"/>
      </c:barChart>
      <c:catAx>
        <c:axId val="1105514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0552960"/>
        <c:crosses val="autoZero"/>
        <c:auto val="1"/>
        <c:lblAlgn val="ctr"/>
        <c:lblOffset val="100"/>
      </c:catAx>
      <c:valAx>
        <c:axId val="110552960"/>
        <c:scaling>
          <c:orientation val="minMax"/>
        </c:scaling>
        <c:delete val="1"/>
        <c:axPos val="t"/>
        <c:numFmt formatCode="0%" sourceLinked="1"/>
        <c:tickLblPos val="none"/>
        <c:crossAx val="110551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09E-2"/>
          <c:y val="1.5498868297858407E-2"/>
          <c:w val="0.96630747365013636"/>
          <c:h val="7.232805205667142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0D8D3-6056-423B-82F9-4EE98F24AD79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A65E-C827-40D0-8FB9-8F64F83A9B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20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B7E258-9AE4-40F9-B577-435CEECAC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B7E258-9AE4-40F9-B577-435CEECAC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B7E258-9AE4-40F9-B577-435CEECAC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B7E258-9AE4-40F9-B577-435CEECAC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B7E258-9AE4-40F9-B577-435CEECACF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1223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6454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082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6029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26B7E258-9AE4-40F9-B577-435CEECACF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>Drive.ru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Июнь 2014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75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99007742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81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2090739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4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01351030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400464473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0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6397458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633422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8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97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 Июнь </a:t>
            </a:r>
            <a:r>
              <a:rPr lang="ru-RU" sz="1800" dirty="0" smtClean="0">
                <a:latin typeface="Arial"/>
              </a:rPr>
              <a:t>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583.7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459.5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53.6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930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058654035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584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214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60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33898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50309396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02137043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2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6432184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2530934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4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31562833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14354477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7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1581123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5934173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6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2042114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61034527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50056871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90807536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4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31</TotalTime>
  <Words>540</Words>
  <Application>Microsoft Office PowerPoint</Application>
  <PresentationFormat>Экран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Июнь 2014 </vt:lpstr>
      <vt:lpstr>Аудитория Drive.ru   Июнь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Июнь 2014</dc:title>
  <dc:creator>Екатерина Романова</dc:creator>
  <cp:lastModifiedBy>Nailya.Sadykova</cp:lastModifiedBy>
  <cp:revision>4</cp:revision>
  <dcterms:created xsi:type="dcterms:W3CDTF">2014-08-04T16:16:26Z</dcterms:created>
  <dcterms:modified xsi:type="dcterms:W3CDTF">2014-08-08T09:36:12Z</dcterms:modified>
</cp:coreProperties>
</file>