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9E-2"/>
          <c:w val="0.7960477759229333"/>
          <c:h val="0.8367570735707718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293.89999999999986</c:v>
                </c:pt>
                <c:pt idx="9">
                  <c:v>278.89999999999986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273.89999999999986</c:v>
                </c:pt>
                <c:pt idx="17">
                  <c:v>245.9</c:v>
                </c:pt>
                <c:pt idx="18">
                  <c:v>234.6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</c:numCache>
            </c:numRef>
          </c:val>
        </c:ser>
        <c:marker val="1"/>
        <c:axId val="47596672"/>
        <c:axId val="47598208"/>
      </c:lineChart>
      <c:dateAx>
        <c:axId val="47596672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7598208"/>
        <c:crosses val="autoZero"/>
        <c:auto val="1"/>
        <c:lblOffset val="100"/>
        <c:baseTimeUnit val="months"/>
        <c:majorUnit val="1"/>
        <c:majorTimeUnit val="months"/>
      </c:dateAx>
      <c:valAx>
        <c:axId val="47598208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7596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28.1</c:v>
                </c:pt>
                <c:pt idx="1">
                  <c:v>35.6</c:v>
                </c:pt>
                <c:pt idx="2">
                  <c:v>42.6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46.3</c:v>
                </c:pt>
                <c:pt idx="1">
                  <c:v>49.4</c:v>
                </c:pt>
                <c:pt idx="2">
                  <c:v>44.8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19.100000000000001</c:v>
                </c:pt>
                <c:pt idx="1">
                  <c:v>7.1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92577152"/>
        <c:axId val="92591232"/>
      </c:barChart>
      <c:catAx>
        <c:axId val="92577152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2591232"/>
        <c:crosses val="autoZero"/>
        <c:auto val="1"/>
        <c:lblAlgn val="ctr"/>
        <c:lblOffset val="100"/>
        <c:tickLblSkip val="1"/>
      </c:catAx>
      <c:valAx>
        <c:axId val="92591232"/>
        <c:scaling>
          <c:orientation val="maxMin"/>
        </c:scaling>
        <c:delete val="1"/>
        <c:axPos val="l"/>
        <c:numFmt formatCode="0%" sourceLinked="1"/>
        <c:tickLblPos val="none"/>
        <c:crossAx val="92577152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76"/>
          <c:y val="0.10704327967443429"/>
          <c:w val="0.666166269717440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2705536"/>
        <c:axId val="92707072"/>
      </c:barChart>
      <c:catAx>
        <c:axId val="927055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2707072"/>
        <c:crosses val="autoZero"/>
        <c:auto val="1"/>
        <c:lblAlgn val="ctr"/>
        <c:lblOffset val="100"/>
      </c:catAx>
      <c:valAx>
        <c:axId val="92707072"/>
        <c:scaling>
          <c:orientation val="minMax"/>
        </c:scaling>
        <c:delete val="1"/>
        <c:axPos val="t"/>
        <c:numFmt formatCode="0%" sourceLinked="1"/>
        <c:tickLblPos val="none"/>
        <c:crossAx val="92705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51E-2"/>
          <c:y val="2.5831447163097272E-2"/>
          <c:w val="0.91512917291718965"/>
          <c:h val="4.9792453474920575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28.1</c:v>
                </c:pt>
                <c:pt idx="1">
                  <c:v>36</c:v>
                </c:pt>
                <c:pt idx="2">
                  <c:v>61.5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46.3</c:v>
                </c:pt>
                <c:pt idx="1">
                  <c:v>48.8</c:v>
                </c:pt>
                <c:pt idx="2">
                  <c:v>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19.100000000000001</c:v>
                </c:pt>
                <c:pt idx="1">
                  <c:v>7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51026560"/>
        <c:axId val="51028352"/>
      </c:barChart>
      <c:catAx>
        <c:axId val="51026560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028352"/>
        <c:crosses val="autoZero"/>
        <c:auto val="1"/>
        <c:lblAlgn val="ctr"/>
        <c:lblOffset val="100"/>
        <c:tickLblSkip val="1"/>
      </c:catAx>
      <c:valAx>
        <c:axId val="51028352"/>
        <c:scaling>
          <c:orientation val="maxMin"/>
        </c:scaling>
        <c:delete val="1"/>
        <c:axPos val="l"/>
        <c:numFmt formatCode="0%" sourceLinked="1"/>
        <c:tickLblPos val="none"/>
        <c:crossAx val="51026560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76"/>
          <c:y val="0.10704327967443429"/>
          <c:w val="0.666166269717440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66.400000000000006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0536192"/>
        <c:axId val="110537728"/>
      </c:barChart>
      <c:catAx>
        <c:axId val="11053619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0537728"/>
        <c:crosses val="autoZero"/>
        <c:auto val="1"/>
        <c:lblAlgn val="ctr"/>
        <c:lblOffset val="100"/>
      </c:catAx>
      <c:valAx>
        <c:axId val="110537728"/>
        <c:scaling>
          <c:orientation val="minMax"/>
        </c:scaling>
        <c:delete val="1"/>
        <c:axPos val="t"/>
        <c:numFmt formatCode="0%" sourceLinked="1"/>
        <c:tickLblPos val="none"/>
        <c:crossAx val="110536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51E-2"/>
          <c:y val="2.5831447163097272E-2"/>
          <c:w val="0.91512917291718965"/>
          <c:h val="4.9792453474920575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2.2000000000000002</c:v>
                </c:pt>
                <c:pt idx="1">
                  <c:v>5</c:v>
                </c:pt>
                <c:pt idx="2">
                  <c:v>3.6</c:v>
                </c:pt>
                <c:pt idx="3">
                  <c:v>3.8</c:v>
                </c:pt>
                <c:pt idx="4">
                  <c:v>7.3</c:v>
                </c:pt>
                <c:pt idx="5">
                  <c:v>16</c:v>
                </c:pt>
                <c:pt idx="6">
                  <c:v>33.5</c:v>
                </c:pt>
                <c:pt idx="7">
                  <c:v>28.6</c:v>
                </c:pt>
                <c:pt idx="8">
                  <c:v>2.7</c:v>
                </c:pt>
                <c:pt idx="9">
                  <c:v>5.9</c:v>
                </c:pt>
                <c:pt idx="10">
                  <c:v>5.4</c:v>
                </c:pt>
                <c:pt idx="11">
                  <c:v>6.5</c:v>
                </c:pt>
                <c:pt idx="12">
                  <c:v>10.9</c:v>
                </c:pt>
                <c:pt idx="13">
                  <c:v>11.6</c:v>
                </c:pt>
                <c:pt idx="14">
                  <c:v>27.6</c:v>
                </c:pt>
                <c:pt idx="15">
                  <c:v>29.4</c:v>
                </c:pt>
                <c:pt idx="16">
                  <c:v>5.6</c:v>
                </c:pt>
                <c:pt idx="17">
                  <c:v>6</c:v>
                </c:pt>
                <c:pt idx="18">
                  <c:v>5.8</c:v>
                </c:pt>
                <c:pt idx="19">
                  <c:v>8.7000000000000011</c:v>
                </c:pt>
                <c:pt idx="20">
                  <c:v>11.4</c:v>
                </c:pt>
                <c:pt idx="21">
                  <c:v>13.7</c:v>
                </c:pt>
                <c:pt idx="22">
                  <c:v>28.2</c:v>
                </c:pt>
                <c:pt idx="23">
                  <c:v>20.6</c:v>
                </c:pt>
              </c:numCache>
            </c:numRef>
          </c:bubbleSize>
        </c:ser>
        <c:bubbleScale val="100"/>
        <c:axId val="94327552"/>
        <c:axId val="94329088"/>
      </c:bubbleChart>
      <c:valAx>
        <c:axId val="94327552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94329088"/>
        <c:crosses val="autoZero"/>
        <c:crossBetween val="midCat"/>
      </c:valAx>
      <c:valAx>
        <c:axId val="9432908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9432755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11.5</c:v>
                </c:pt>
                <c:pt idx="3" formatCode="0.0">
                  <c:v>16.2</c:v>
                </c:pt>
                <c:pt idx="4" formatCode="0.0">
                  <c:v>17.899999999999999</c:v>
                </c:pt>
                <c:pt idx="5" formatCode="0.0">
                  <c:v>37</c:v>
                </c:pt>
                <c:pt idx="6" formatCode="0.0">
                  <c:v>14.5</c:v>
                </c:pt>
                <c:pt idx="9" formatCode="0.0">
                  <c:v>12.7</c:v>
                </c:pt>
                <c:pt idx="10" formatCode="0.0">
                  <c:v>18.600000000000001</c:v>
                </c:pt>
                <c:pt idx="11" formatCode="0.0">
                  <c:v>20.6</c:v>
                </c:pt>
                <c:pt idx="12" formatCode="0.0">
                  <c:v>26.2</c:v>
                </c:pt>
                <c:pt idx="13" formatCode="0.0">
                  <c:v>16.899999999999999</c:v>
                </c:pt>
                <c:pt idx="16" formatCode="0.0">
                  <c:v>12.7</c:v>
                </c:pt>
                <c:pt idx="17" formatCode="0.0">
                  <c:v>17</c:v>
                </c:pt>
                <c:pt idx="18" formatCode="0.0">
                  <c:v>19.600000000000001</c:v>
                </c:pt>
                <c:pt idx="19" formatCode="0.0">
                  <c:v>23.5</c:v>
                </c:pt>
                <c:pt idx="20" formatCode="0.0">
                  <c:v>20.2</c:v>
                </c:pt>
              </c:numCache>
            </c:numRef>
          </c:bubbleSize>
        </c:ser>
        <c:bubbleScale val="100"/>
        <c:axId val="97130752"/>
        <c:axId val="97132544"/>
      </c:bubbleChart>
      <c:valAx>
        <c:axId val="97130752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97132544"/>
        <c:crosses val="autoZero"/>
        <c:crossBetween val="midCat"/>
      </c:valAx>
      <c:valAx>
        <c:axId val="97132544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9713075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15"/>
          <c:h val="0.943170816241197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133.5</c:v>
                </c:pt>
                <c:pt idx="1">
                  <c:v>182.2</c:v>
                </c:pt>
                <c:pt idx="2">
                  <c:v>88.5</c:v>
                </c:pt>
                <c:pt idx="3">
                  <c:v>73.900000000000006</c:v>
                </c:pt>
                <c:pt idx="4">
                  <c:v>56.3</c:v>
                </c:pt>
                <c:pt idx="5">
                  <c:v>37.700000000000003</c:v>
                </c:pt>
                <c:pt idx="6">
                  <c:v>38.6</c:v>
                </c:pt>
                <c:pt idx="7">
                  <c:v>36.300000000000004</c:v>
                </c:pt>
                <c:pt idx="9">
                  <c:v>130.9</c:v>
                </c:pt>
                <c:pt idx="10">
                  <c:v>152.19999999999999</c:v>
                </c:pt>
                <c:pt idx="11">
                  <c:v>126.9</c:v>
                </c:pt>
                <c:pt idx="12">
                  <c:v>109.7</c:v>
                </c:pt>
                <c:pt idx="13">
                  <c:v>82</c:v>
                </c:pt>
              </c:numCache>
            </c:numRef>
          </c:val>
        </c:ser>
        <c:gapWidth val="45"/>
        <c:axId val="109569536"/>
        <c:axId val="109571072"/>
      </c:barChart>
      <c:catAx>
        <c:axId val="109569536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09571072"/>
        <c:crosses val="autoZero"/>
        <c:auto val="1"/>
        <c:lblAlgn val="ctr"/>
        <c:lblOffset val="100"/>
      </c:catAx>
      <c:valAx>
        <c:axId val="109571072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09569536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45"/>
          <c:y val="2.8414591879406599E-2"/>
          <c:w val="0.57598220904373609"/>
          <c:h val="0.9431708162411996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191</c:v>
                </c:pt>
                <c:pt idx="1">
                  <c:v>252</c:v>
                </c:pt>
                <c:pt idx="2">
                  <c:v>150</c:v>
                </c:pt>
                <c:pt idx="3">
                  <c:v>68</c:v>
                </c:pt>
                <c:pt idx="4">
                  <c:v>84</c:v>
                </c:pt>
                <c:pt idx="5">
                  <c:v>52</c:v>
                </c:pt>
                <c:pt idx="6">
                  <c:v>62</c:v>
                </c:pt>
                <c:pt idx="7">
                  <c:v>27</c:v>
                </c:pt>
                <c:pt idx="9">
                  <c:v>195</c:v>
                </c:pt>
                <c:pt idx="10">
                  <c:v>140</c:v>
                </c:pt>
                <c:pt idx="11">
                  <c:v>135</c:v>
                </c:pt>
                <c:pt idx="12">
                  <c:v>86</c:v>
                </c:pt>
                <c:pt idx="13">
                  <c:v>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gapWidth val="46"/>
        <c:axId val="169574784"/>
        <c:axId val="169576320"/>
      </c:barChart>
      <c:catAx>
        <c:axId val="169574784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69576320"/>
        <c:crossesAt val="100"/>
        <c:auto val="1"/>
        <c:lblAlgn val="ctr"/>
        <c:lblOffset val="100"/>
      </c:catAx>
      <c:valAx>
        <c:axId val="169576320"/>
        <c:scaling>
          <c:orientation val="minMax"/>
          <c:max val="300"/>
          <c:min val="-100"/>
        </c:scaling>
        <c:delete val="1"/>
        <c:axPos val="t"/>
        <c:numFmt formatCode="0" sourceLinked="1"/>
        <c:tickLblPos val="none"/>
        <c:crossAx val="169574784"/>
        <c:crossesAt val="1"/>
        <c:crossBetween val="between"/>
        <c:majorUnit val="200"/>
        <c:minorUnit val="4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15"/>
          <c:h val="0.943170816241197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133.5</c:v>
                </c:pt>
                <c:pt idx="1">
                  <c:v>182.2</c:v>
                </c:pt>
                <c:pt idx="2">
                  <c:v>88.5</c:v>
                </c:pt>
                <c:pt idx="3">
                  <c:v>73.900000000000006</c:v>
                </c:pt>
                <c:pt idx="4">
                  <c:v>56.3</c:v>
                </c:pt>
                <c:pt idx="5">
                  <c:v>37.700000000000003</c:v>
                </c:pt>
                <c:pt idx="6">
                  <c:v>38.6</c:v>
                </c:pt>
                <c:pt idx="7">
                  <c:v>36.300000000000004</c:v>
                </c:pt>
                <c:pt idx="9">
                  <c:v>130.9</c:v>
                </c:pt>
                <c:pt idx="10">
                  <c:v>152.19999999999999</c:v>
                </c:pt>
                <c:pt idx="11">
                  <c:v>126.9</c:v>
                </c:pt>
                <c:pt idx="12">
                  <c:v>109.7</c:v>
                </c:pt>
                <c:pt idx="13">
                  <c:v>82</c:v>
                </c:pt>
              </c:numCache>
            </c:numRef>
          </c:val>
        </c:ser>
        <c:gapWidth val="45"/>
        <c:axId val="109763968"/>
        <c:axId val="130106496"/>
      </c:barChart>
      <c:catAx>
        <c:axId val="10976396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0106496"/>
        <c:crosses val="autoZero"/>
        <c:auto val="1"/>
        <c:lblAlgn val="ctr"/>
        <c:lblOffset val="100"/>
      </c:catAx>
      <c:valAx>
        <c:axId val="130106496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0976396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45"/>
          <c:y val="2.8414591879406599E-2"/>
          <c:w val="0.57598220904373609"/>
          <c:h val="0.9431708162411996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150</c:v>
                </c:pt>
                <c:pt idx="1">
                  <c:v>207</c:v>
                </c:pt>
                <c:pt idx="2">
                  <c:v>140</c:v>
                </c:pt>
                <c:pt idx="3">
                  <c:v>104</c:v>
                </c:pt>
                <c:pt idx="4">
                  <c:v>67</c:v>
                </c:pt>
                <c:pt idx="5">
                  <c:v>42</c:v>
                </c:pt>
                <c:pt idx="6">
                  <c:v>54</c:v>
                </c:pt>
                <c:pt idx="7">
                  <c:v>40</c:v>
                </c:pt>
                <c:pt idx="9">
                  <c:v>139</c:v>
                </c:pt>
                <c:pt idx="10">
                  <c:v>103</c:v>
                </c:pt>
                <c:pt idx="11">
                  <c:v>109</c:v>
                </c:pt>
                <c:pt idx="12">
                  <c:v>122</c:v>
                </c:pt>
                <c:pt idx="13">
                  <c:v>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gapWidth val="46"/>
        <c:axId val="131164416"/>
        <c:axId val="131182592"/>
      </c:barChart>
      <c:catAx>
        <c:axId val="13116441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1182592"/>
        <c:crossesAt val="100"/>
        <c:auto val="1"/>
        <c:lblAlgn val="ctr"/>
        <c:lblOffset val="100"/>
      </c:catAx>
      <c:valAx>
        <c:axId val="131182592"/>
        <c:scaling>
          <c:orientation val="minMax"/>
          <c:max val="250"/>
          <c:min val="-50"/>
        </c:scaling>
        <c:delete val="1"/>
        <c:axPos val="t"/>
        <c:numFmt formatCode="0" sourceLinked="1"/>
        <c:tickLblPos val="none"/>
        <c:crossAx val="131164416"/>
        <c:crossesAt val="1"/>
        <c:crossBetween val="between"/>
        <c:majorUnit val="200"/>
        <c:minorUnit val="4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13.8</c:v>
                </c:pt>
                <c:pt idx="2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13.6</c:v>
                </c:pt>
                <c:pt idx="2">
                  <c:v>28.2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9.7000000000000011</c:v>
                </c:pt>
                <c:pt idx="2">
                  <c:v>13.7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11</c:v>
                </c:pt>
                <c:pt idx="2">
                  <c:v>11.4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13.1</c:v>
                </c:pt>
                <c:pt idx="2">
                  <c:v>8.7000000000000011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13.8</c:v>
                </c:pt>
                <c:pt idx="2">
                  <c:v>5.8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11.1</c:v>
                </c:pt>
                <c:pt idx="2">
                  <c:v>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13.9</c:v>
                </c:pt>
                <c:pt idx="2">
                  <c:v>5.6</c:v>
                </c:pt>
              </c:numCache>
            </c:numRef>
          </c:val>
        </c:ser>
        <c:gapWidth val="46"/>
        <c:overlap val="100"/>
        <c:serLines/>
        <c:axId val="49915008"/>
        <c:axId val="49916544"/>
      </c:barChart>
      <c:catAx>
        <c:axId val="4991500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916544"/>
        <c:crosses val="autoZero"/>
        <c:auto val="1"/>
        <c:lblAlgn val="ctr"/>
        <c:lblOffset val="100"/>
        <c:tickLblSkip val="1"/>
      </c:catAx>
      <c:valAx>
        <c:axId val="49916544"/>
        <c:scaling>
          <c:orientation val="maxMin"/>
        </c:scaling>
        <c:delete val="1"/>
        <c:axPos val="l"/>
        <c:numFmt formatCode="0%" sourceLinked="1"/>
        <c:tickLblPos val="none"/>
        <c:crossAx val="49915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78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10.200000000000001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1603328"/>
        <c:axId val="51604864"/>
      </c:barChart>
      <c:catAx>
        <c:axId val="5160332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1604864"/>
        <c:crosses val="autoZero"/>
        <c:auto val="1"/>
        <c:lblAlgn val="ctr"/>
        <c:lblOffset val="100"/>
      </c:catAx>
      <c:valAx>
        <c:axId val="51604864"/>
        <c:scaling>
          <c:orientation val="minMax"/>
        </c:scaling>
        <c:delete val="1"/>
        <c:axPos val="t"/>
        <c:numFmt formatCode="0%" sourceLinked="1"/>
        <c:tickLblPos val="none"/>
        <c:crossAx val="51603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9E-2"/>
          <c:w val="0.9797011577088669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14.1</c:v>
                </c:pt>
                <c:pt idx="2">
                  <c:v>28.6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13.8</c:v>
                </c:pt>
                <c:pt idx="2">
                  <c:v>33.5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10</c:v>
                </c:pt>
                <c:pt idx="2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10.8</c:v>
                </c:pt>
                <c:pt idx="2">
                  <c:v>7.3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12.6</c:v>
                </c:pt>
                <c:pt idx="2">
                  <c:v>3.8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13.3</c:v>
                </c:pt>
                <c:pt idx="2">
                  <c:v>3.6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11.1</c:v>
                </c:pt>
                <c:pt idx="2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14.3</c:v>
                </c:pt>
                <c:pt idx="2">
                  <c:v>2.2000000000000002</c:v>
                </c:pt>
              </c:numCache>
            </c:numRef>
          </c:val>
        </c:ser>
        <c:gapWidth val="46"/>
        <c:overlap val="100"/>
        <c:serLines/>
        <c:axId val="52856704"/>
        <c:axId val="52858240"/>
      </c:barChart>
      <c:catAx>
        <c:axId val="52856704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858240"/>
        <c:crosses val="autoZero"/>
        <c:auto val="1"/>
        <c:lblAlgn val="ctr"/>
        <c:lblOffset val="100"/>
        <c:tickLblSkip val="1"/>
      </c:catAx>
      <c:valAx>
        <c:axId val="52858240"/>
        <c:scaling>
          <c:orientation val="maxMin"/>
        </c:scaling>
        <c:delete val="1"/>
        <c:axPos val="l"/>
        <c:numFmt formatCode="0%" sourceLinked="1"/>
        <c:tickLblPos val="none"/>
        <c:crossAx val="52856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78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5.5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2947584"/>
        <c:axId val="52978048"/>
      </c:barChart>
      <c:catAx>
        <c:axId val="5294758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2978048"/>
        <c:crosses val="autoZero"/>
        <c:auto val="1"/>
        <c:lblAlgn val="ctr"/>
        <c:lblOffset val="100"/>
      </c:catAx>
      <c:valAx>
        <c:axId val="52978048"/>
        <c:scaling>
          <c:orientation val="minMax"/>
        </c:scaling>
        <c:delete val="1"/>
        <c:axPos val="t"/>
        <c:numFmt formatCode="0%" sourceLinked="1"/>
        <c:tickLblPos val="none"/>
        <c:crossAx val="52947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9E-2"/>
          <c:w val="0.9797011577088669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14.5</c:v>
                </c:pt>
                <c:pt idx="2">
                  <c:v>20.2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</c:v>
                </c:pt>
                <c:pt idx="1">
                  <c:v>22.9</c:v>
                </c:pt>
                <c:pt idx="2">
                  <c:v>23.5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14.5</c:v>
                </c:pt>
                <c:pt idx="1">
                  <c:v>18</c:v>
                </c:pt>
                <c:pt idx="2">
                  <c:v>19.600000000000001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13.9</c:v>
                </c:pt>
                <c:pt idx="2">
                  <c:v>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13.6</c:v>
                </c:pt>
                <c:pt idx="1">
                  <c:v>16.600000000000001</c:v>
                </c:pt>
                <c:pt idx="2">
                  <c:v>12.7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19.8</c:v>
                </c:pt>
                <c:pt idx="1">
                  <c:v>7.8</c:v>
                </c:pt>
              </c:numCache>
            </c:numRef>
          </c:val>
        </c:ser>
        <c:gapWidth val="47"/>
        <c:overlap val="100"/>
        <c:serLines/>
        <c:axId val="53076352"/>
        <c:axId val="53077888"/>
      </c:barChart>
      <c:catAx>
        <c:axId val="53076352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077888"/>
        <c:crosses val="autoZero"/>
        <c:auto val="1"/>
        <c:lblAlgn val="ctr"/>
        <c:lblOffset val="100"/>
        <c:tickLblSkip val="1"/>
      </c:catAx>
      <c:valAx>
        <c:axId val="53077888"/>
        <c:scaling>
          <c:orientation val="maxMin"/>
        </c:scaling>
        <c:delete val="1"/>
        <c:axPos val="l"/>
        <c:numFmt formatCode="0%" sourceLinked="1"/>
        <c:tickLblPos val="none"/>
        <c:crossAx val="53076352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46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14.7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3192192"/>
        <c:axId val="53193728"/>
      </c:barChart>
      <c:catAx>
        <c:axId val="5319219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3193728"/>
        <c:crosses val="autoZero"/>
        <c:auto val="1"/>
        <c:lblAlgn val="ctr"/>
        <c:lblOffset val="100"/>
      </c:catAx>
      <c:valAx>
        <c:axId val="53193728"/>
        <c:scaling>
          <c:orientation val="minMax"/>
        </c:scaling>
        <c:delete val="1"/>
        <c:axPos val="t"/>
        <c:numFmt formatCode="0%" sourceLinked="1"/>
        <c:tickLblPos val="none"/>
        <c:crossAx val="53192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7E-2"/>
          <c:w val="0.96630747365013614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14.4</c:v>
                </c:pt>
                <c:pt idx="2">
                  <c:v>14.5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</c:v>
                </c:pt>
                <c:pt idx="1">
                  <c:v>23.3</c:v>
                </c:pt>
                <c:pt idx="2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14.5</c:v>
                </c:pt>
                <c:pt idx="1">
                  <c:v>17.600000000000001</c:v>
                </c:pt>
                <c:pt idx="2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14</c:v>
                </c:pt>
                <c:pt idx="2">
                  <c:v>16.2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13.6</c:v>
                </c:pt>
                <c:pt idx="1">
                  <c:v>16.8</c:v>
                </c:pt>
                <c:pt idx="2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5.9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19.8</c:v>
                </c:pt>
                <c:pt idx="1">
                  <c:v>7.7</c:v>
                </c:pt>
              </c:numCache>
            </c:numRef>
          </c:val>
        </c:ser>
        <c:gapWidth val="47"/>
        <c:overlap val="100"/>
        <c:serLines/>
        <c:axId val="51181056"/>
        <c:axId val="51182592"/>
      </c:barChart>
      <c:catAx>
        <c:axId val="51181056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182592"/>
        <c:crosses val="autoZero"/>
        <c:auto val="1"/>
        <c:lblAlgn val="ctr"/>
        <c:lblOffset val="100"/>
        <c:tickLblSkip val="1"/>
      </c:catAx>
      <c:valAx>
        <c:axId val="51182592"/>
        <c:scaling>
          <c:orientation val="maxMin"/>
        </c:scaling>
        <c:delete val="1"/>
        <c:axPos val="l"/>
        <c:numFmt formatCode="0%" sourceLinked="1"/>
        <c:tickLblPos val="none"/>
        <c:crossAx val="51181056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46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40.200000000000003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17.600000000000001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12.3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1399680"/>
        <c:axId val="51413760"/>
      </c:barChart>
      <c:catAx>
        <c:axId val="5139968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1413760"/>
        <c:crosses val="autoZero"/>
        <c:auto val="1"/>
        <c:lblAlgn val="ctr"/>
        <c:lblOffset val="100"/>
      </c:catAx>
      <c:valAx>
        <c:axId val="51413760"/>
        <c:scaling>
          <c:orientation val="minMax"/>
        </c:scaling>
        <c:delete val="1"/>
        <c:axPos val="t"/>
        <c:numFmt formatCode="0%" sourceLinked="1"/>
        <c:tickLblPos val="none"/>
        <c:crossAx val="51399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7E-2"/>
          <c:w val="0.96630747365013614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BDBE1-F5F7-4DCC-B729-2440E5883D1C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1659B-AFC8-473C-AE23-43D25F691D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26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1A85FB6-EB36-43DD-84C0-F8FCA950CA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1A85FB6-EB36-43DD-84C0-F8FCA950CA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1A85FB6-EB36-43DD-84C0-F8FCA950CA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85FB6-EB36-43DD-84C0-F8FCA950CA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1A85FB6-EB36-43DD-84C0-F8FCA950CA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212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4691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5439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9395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 dirty="0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1A85FB6-EB36-43DD-84C0-F8FCA950CA2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Arial"/>
              </a:rPr>
              <a:t>4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Аудитория </a:t>
            </a:r>
            <a:r>
              <a:rPr lang="en-US" dirty="0" smtClean="0">
                <a:latin typeface="Arial"/>
              </a:rPr>
              <a:t>Drive.ru</a:t>
            </a:r>
            <a:br>
              <a:rPr lang="en-US" dirty="0" smtClean="0">
                <a:latin typeface="Arial"/>
              </a:rPr>
            </a:br>
            <a:r>
              <a:rPr lang="ru-RU" dirty="0" smtClean="0">
                <a:latin typeface="Arial"/>
              </a:rPr>
              <a:t>Май 2014</a:t>
            </a:r>
            <a:br>
              <a:rPr lang="ru-RU" dirty="0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63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242012178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dirty="0" smtClean="0">
                <a:latin typeface="Arial"/>
              </a:rPr>
              <a:t>Россия 0+, Май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96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102401283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dirty="0" smtClean="0">
                <a:latin typeface="Arial"/>
              </a:rPr>
              <a:t>Россия 0+, Май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6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346699951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="" xmlns:p14="http://schemas.microsoft.com/office/powerpoint/2010/main" val="381116494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dirty="0" smtClean="0">
                <a:latin typeface="Arial"/>
              </a:rPr>
              <a:t>Россия 0+, Май 2014, </a:t>
            </a:r>
            <a:r>
              <a:rPr lang="en-US" sz="1400" dirty="0" smtClean="0">
                <a:latin typeface="Arial"/>
              </a:rPr>
              <a:t>Monthly Reach </a:t>
            </a:r>
            <a:r>
              <a:rPr lang="ru-RU" sz="1400" dirty="0" smtClean="0">
                <a:latin typeface="Arial"/>
              </a:rPr>
              <a:t>в тыс.чел., </a:t>
            </a:r>
            <a:r>
              <a:rPr lang="en-US" sz="1400" dirty="0" smtClean="0">
                <a:latin typeface="Arial"/>
              </a:rPr>
              <a:t>Affinity Index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8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117783639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="" xmlns:p14="http://schemas.microsoft.com/office/powerpoint/2010/main" val="227794533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dirty="0" smtClean="0">
                <a:latin typeface="Arial"/>
              </a:rPr>
              <a:t>Россия 0+, Май 2014, </a:t>
            </a:r>
            <a:r>
              <a:rPr lang="en-US" sz="1400" dirty="0" smtClean="0">
                <a:latin typeface="Arial"/>
              </a:rPr>
              <a:t>Monthly Reach </a:t>
            </a:r>
            <a:r>
              <a:rPr lang="ru-RU" sz="1400" dirty="0" smtClean="0">
                <a:latin typeface="Arial"/>
              </a:rPr>
              <a:t>в тыс.чел., </a:t>
            </a:r>
            <a:r>
              <a:rPr lang="en-US" sz="1400" dirty="0" smtClean="0">
                <a:latin typeface="Arial"/>
              </a:rPr>
              <a:t>Affinity Internet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Average Minutes per 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492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Май 2014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946013852"/>
              </p:ext>
            </p:extLst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647.0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501.4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234.6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191.6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64.4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57.8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7672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Динамика аудитории </a:t>
            </a:r>
            <a:r>
              <a:rPr lang="en-US" dirty="0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2797608615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647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235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64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dirty="0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="" xmlns:p14="http://schemas.microsoft.com/office/powerpoint/2010/main" val="22816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47911933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="" xmlns:p14="http://schemas.microsoft.com/office/powerpoint/2010/main" val="75286894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dirty="0" smtClean="0">
                <a:latin typeface="Arial"/>
              </a:rPr>
              <a:t>Россия 0+, Май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1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106166922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="" xmlns:p14="http://schemas.microsoft.com/office/powerpoint/2010/main" val="354932666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dirty="0" smtClean="0">
                <a:latin typeface="Arial"/>
              </a:rPr>
              <a:t>Россия 0+, Май 2014, % от </a:t>
            </a:r>
            <a:r>
              <a:rPr lang="en-US" dirty="0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5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209235733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="" xmlns:p14="http://schemas.microsoft.com/office/powerpoint/2010/main" val="204620497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dirty="0" smtClean="0">
                <a:latin typeface="Arial"/>
              </a:rPr>
              <a:t>Россия 0+, Май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53436080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="" xmlns:p14="http://schemas.microsoft.com/office/powerpoint/2010/main" val="85116469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dirty="0" smtClean="0">
                <a:latin typeface="Arial"/>
              </a:rPr>
              <a:t>Россия 0+, Май 2014, % от </a:t>
            </a:r>
            <a:r>
              <a:rPr lang="en-US" dirty="0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404281747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="" xmlns:p14="http://schemas.microsoft.com/office/powerpoint/2010/main" val="255613273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dirty="0" smtClean="0">
                <a:latin typeface="Arial"/>
              </a:rPr>
              <a:t>Россия 0+, Май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217148482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="" xmlns:p14="http://schemas.microsoft.com/office/powerpoint/2010/main" val="268175097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dirty="0" smtClean="0">
                <a:latin typeface="Arial"/>
              </a:rPr>
              <a:t>Россия 0+, Май 2014, % от </a:t>
            </a:r>
            <a:r>
              <a:rPr lang="en-US" dirty="0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0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32</TotalTime>
  <Words>540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Май 2014 </vt:lpstr>
      <vt:lpstr>Аудитория Drive.ru  Май 2014,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 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Май 2014</dc:title>
  <dc:creator>Olga.Timonina</dc:creator>
  <cp:lastModifiedBy>Tatyana.Kucharina</cp:lastModifiedBy>
  <cp:revision>6</cp:revision>
  <dcterms:created xsi:type="dcterms:W3CDTF">2014-08-26T10:03:58Z</dcterms:created>
  <dcterms:modified xsi:type="dcterms:W3CDTF">2014-08-26T10:49:47Z</dcterms:modified>
</cp:coreProperties>
</file>