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171056713595602"/>
          <c:y val="3.0805612351265679E-2"/>
          <c:w val="0.79604777592293341"/>
          <c:h val="0.8367570735707715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293.89999999999992</c:v>
                </c:pt>
                <c:pt idx="9">
                  <c:v>278.89999999999992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</c:numCache>
            </c:numRef>
          </c:val>
        </c:ser>
        <c:dLbls/>
        <c:marker val="1"/>
        <c:axId val="109701376"/>
        <c:axId val="110604288"/>
      </c:lineChart>
      <c:dateAx>
        <c:axId val="109701376"/>
        <c:scaling>
          <c:orientation val="minMax"/>
        </c:scaling>
        <c:axPos val="b"/>
        <c:numFmt formatCode="[$-419]mmm\ \'yy;@" sourceLinked="1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0604288"/>
        <c:crosses val="autoZero"/>
        <c:auto val="1"/>
        <c:lblOffset val="100"/>
        <c:baseTimeUnit val="months"/>
        <c:majorUnit val="1"/>
        <c:majorTimeUnit val="months"/>
      </c:dateAx>
      <c:valAx>
        <c:axId val="110604288"/>
        <c:scaling>
          <c:orientation val="minMax"/>
        </c:scaling>
        <c:axPos val="l"/>
        <c:numFmt formatCode="#,##0" sourceLinked="0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97013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10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27.3</c:v>
                </c:pt>
                <c:pt idx="1">
                  <c:v>34.5</c:v>
                </c:pt>
                <c:pt idx="2">
                  <c:v>49.8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47.8</c:v>
                </c:pt>
                <c:pt idx="1">
                  <c:v>51.6</c:v>
                </c:pt>
                <c:pt idx="2">
                  <c:v>39.1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19.600000000000001</c:v>
                </c:pt>
                <c:pt idx="1">
                  <c:v>7.5</c:v>
                </c:pt>
                <c:pt idx="2">
                  <c:v>2.8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40326272"/>
        <c:axId val="40327808"/>
      </c:barChart>
      <c:catAx>
        <c:axId val="40326272"/>
        <c:scaling>
          <c:orientation val="minMax"/>
        </c:scaling>
        <c:axPos val="t"/>
        <c:maj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0327808"/>
        <c:crosses val="autoZero"/>
        <c:auto val="1"/>
        <c:lblAlgn val="ctr"/>
        <c:lblOffset val="100"/>
        <c:tickLblSkip val="1"/>
      </c:catAx>
      <c:valAx>
        <c:axId val="40327808"/>
        <c:scaling>
          <c:orientation val="maxMin"/>
        </c:scaling>
        <c:delete val="1"/>
        <c:axPos val="l"/>
        <c:numFmt formatCode="0%" sourceLinked="1"/>
        <c:tickLblPos val="none"/>
        <c:crossAx val="40326272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243807565554965"/>
          <c:y val="0.10704327967443429"/>
          <c:w val="0.66616626971744031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35.800000000000011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3.3</c:v>
                </c:pt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0369536"/>
        <c:axId val="40621184"/>
      </c:barChart>
      <c:catAx>
        <c:axId val="4036953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0621184"/>
        <c:crosses val="autoZero"/>
        <c:auto val="1"/>
        <c:lblAlgn val="ctr"/>
        <c:lblOffset val="100"/>
      </c:catAx>
      <c:valAx>
        <c:axId val="40621184"/>
        <c:scaling>
          <c:orientation val="minMax"/>
        </c:scaling>
        <c:delete val="1"/>
        <c:axPos val="t"/>
        <c:numFmt formatCode="0%" sourceLinked="1"/>
        <c:tickLblPos val="none"/>
        <c:crossAx val="40369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37E-2"/>
          <c:y val="2.5831447163097265E-2"/>
          <c:w val="0.91512917291718965"/>
          <c:h val="4.9792453474920562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10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27.3</c:v>
                </c:pt>
                <c:pt idx="1">
                  <c:v>35.700000000000003</c:v>
                </c:pt>
                <c:pt idx="2">
                  <c:v>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47.8</c:v>
                </c:pt>
                <c:pt idx="1">
                  <c:v>50.8</c:v>
                </c:pt>
                <c:pt idx="2">
                  <c:v>30.2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19.600000000000001</c:v>
                </c:pt>
                <c:pt idx="1">
                  <c:v>6.9</c:v>
                </c:pt>
                <c:pt idx="2">
                  <c:v>1.3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80619392"/>
        <c:axId val="80620928"/>
      </c:barChart>
      <c:catAx>
        <c:axId val="80619392"/>
        <c:scaling>
          <c:orientation val="minMax"/>
        </c:scaling>
        <c:axPos val="t"/>
        <c:maj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0620928"/>
        <c:crosses val="autoZero"/>
        <c:auto val="1"/>
        <c:lblAlgn val="ctr"/>
        <c:lblOffset val="100"/>
        <c:tickLblSkip val="1"/>
      </c:catAx>
      <c:valAx>
        <c:axId val="80620928"/>
        <c:scaling>
          <c:orientation val="maxMin"/>
        </c:scaling>
        <c:delete val="1"/>
        <c:axPos val="l"/>
        <c:numFmt formatCode="0%" sourceLinked="1"/>
        <c:tickLblPos val="none"/>
        <c:crossAx val="80619392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243807565554965"/>
          <c:y val="0.10704327967443429"/>
          <c:w val="0.66616626971744031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27.9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1.4</c:v>
                </c:pt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80689792"/>
        <c:axId val="80695680"/>
      </c:barChart>
      <c:catAx>
        <c:axId val="8068979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0695680"/>
        <c:crosses val="autoZero"/>
        <c:auto val="1"/>
        <c:lblAlgn val="ctr"/>
        <c:lblOffset val="100"/>
      </c:catAx>
      <c:valAx>
        <c:axId val="80695680"/>
        <c:scaling>
          <c:orientation val="minMax"/>
        </c:scaling>
        <c:delete val="1"/>
        <c:axPos val="t"/>
        <c:numFmt formatCode="0%" sourceLinked="1"/>
        <c:tickLblPos val="none"/>
        <c:crossAx val="806897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37E-2"/>
          <c:y val="2.5831447163097265E-2"/>
          <c:w val="0.91512917291718965"/>
          <c:h val="4.9792453474920562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tx2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chemeClr val="accent5"/>
              </a:solidFill>
            </c:spPr>
          </c:dPt>
          <c:dPt>
            <c:idx val="7"/>
            <c:spPr>
              <a:solidFill>
                <a:schemeClr val="accent4"/>
              </a:solidFill>
            </c:spPr>
          </c:dPt>
          <c:dPt>
            <c:idx val="8"/>
            <c:spPr>
              <a:solidFill>
                <a:schemeClr val="bg2"/>
              </a:solidFill>
            </c:spPr>
          </c:dPt>
          <c:dPt>
            <c:idx val="9"/>
            <c:spPr>
              <a:solidFill>
                <a:schemeClr val="accent3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1"/>
            <c:spPr>
              <a:solidFill>
                <a:schemeClr val="accent1"/>
              </a:solidFill>
            </c:spPr>
          </c:dPt>
          <c:dPt>
            <c:idx val="12"/>
            <c:spPr>
              <a:solidFill>
                <a:schemeClr val="tx2"/>
              </a:solidFill>
            </c:spPr>
          </c:dPt>
          <c:dPt>
            <c:idx val="13"/>
            <c:spPr>
              <a:solidFill>
                <a:schemeClr val="accent6"/>
              </a:solidFill>
            </c:spPr>
          </c:dPt>
          <c:dPt>
            <c:idx val="14"/>
            <c:spPr>
              <a:solidFill>
                <a:schemeClr val="accent5"/>
              </a:solidFill>
            </c:spPr>
          </c:dPt>
          <c:dPt>
            <c:idx val="15"/>
            <c:spPr>
              <a:solidFill>
                <a:schemeClr val="accent4"/>
              </a:solidFill>
            </c:spPr>
          </c:dPt>
          <c:dPt>
            <c:idx val="16"/>
            <c:spPr>
              <a:solidFill>
                <a:schemeClr val="bg2"/>
              </a:solidFill>
            </c:spPr>
          </c:dPt>
          <c:dPt>
            <c:idx val="17"/>
            <c:spPr>
              <a:solidFill>
                <a:schemeClr val="accent3"/>
              </a:solidFill>
            </c:spPr>
          </c:dPt>
          <c:dPt>
            <c:idx val="18"/>
            <c:spPr>
              <a:solidFill>
                <a:schemeClr val="accent2"/>
              </a:solidFill>
            </c:spPr>
          </c:dPt>
          <c:dPt>
            <c:idx val="19"/>
            <c:spPr>
              <a:solidFill>
                <a:schemeClr val="accent1"/>
              </a:solidFill>
            </c:spPr>
          </c:dPt>
          <c:dPt>
            <c:idx val="20"/>
            <c:spPr>
              <a:solidFill>
                <a:schemeClr val="tx2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General</c:formatCode>
                <c:ptCount val="24"/>
                <c:pt idx="2" formatCode="0.0">
                  <c:v>4</c:v>
                </c:pt>
                <c:pt idx="3" formatCode="0.0">
                  <c:v>6.4</c:v>
                </c:pt>
                <c:pt idx="4" formatCode="0.0">
                  <c:v>7</c:v>
                </c:pt>
                <c:pt idx="5" formatCode="0.0">
                  <c:v>15.1</c:v>
                </c:pt>
                <c:pt idx="6" formatCode="0.0">
                  <c:v>30</c:v>
                </c:pt>
                <c:pt idx="7" formatCode="0.0">
                  <c:v>33.9</c:v>
                </c:pt>
                <c:pt idx="10" formatCode="0.0">
                  <c:v>6.7</c:v>
                </c:pt>
                <c:pt idx="11" formatCode="0.0">
                  <c:v>9.5</c:v>
                </c:pt>
                <c:pt idx="12" formatCode="0.0">
                  <c:v>10.6</c:v>
                </c:pt>
                <c:pt idx="13" formatCode="0.0">
                  <c:v>13.6</c:v>
                </c:pt>
                <c:pt idx="14" formatCode="0.0">
                  <c:v>27.6</c:v>
                </c:pt>
                <c:pt idx="15" formatCode="0.0">
                  <c:v>26.4</c:v>
                </c:pt>
                <c:pt idx="18" formatCode="0.0">
                  <c:v>8.4</c:v>
                </c:pt>
                <c:pt idx="19" formatCode="0.0">
                  <c:v>11.5</c:v>
                </c:pt>
                <c:pt idx="20" formatCode="0.0">
                  <c:v>10.9</c:v>
                </c:pt>
                <c:pt idx="21" formatCode="0.0">
                  <c:v>16.3</c:v>
                </c:pt>
                <c:pt idx="22" formatCode="0.0">
                  <c:v>28.8</c:v>
                </c:pt>
                <c:pt idx="23" formatCode="0.0">
                  <c:v>18.600000000000001</c:v>
                </c:pt>
              </c:numCache>
            </c:numRef>
          </c:bubbleSize>
        </c:ser>
        <c:dLbls/>
        <c:bubbleScale val="100"/>
        <c:axId val="109654016"/>
        <c:axId val="109656320"/>
      </c:bubbleChart>
      <c:valAx>
        <c:axId val="109654016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109656320"/>
        <c:crosses val="autoZero"/>
        <c:crossBetween val="midCat"/>
      </c:valAx>
      <c:valAx>
        <c:axId val="109656320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10965401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99CF0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chemeClr val="bg2"/>
              </a:solidFill>
            </c:spPr>
          </c:dPt>
          <c:dPt>
            <c:idx val="6"/>
            <c:spPr>
              <a:solidFill>
                <a:srgbClr val="D60093"/>
              </a:solidFill>
            </c:spPr>
          </c:dPt>
          <c:dPt>
            <c:idx val="7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1"/>
              </a:solidFill>
            </c:spPr>
          </c:dPt>
          <c:dPt>
            <c:idx val="9"/>
            <c:spPr>
              <a:solidFill>
                <a:srgbClr val="99CF00"/>
              </a:solidFill>
            </c:spPr>
          </c:dPt>
          <c:dPt>
            <c:idx val="10"/>
            <c:spPr>
              <a:solidFill>
                <a:schemeClr val="accent4"/>
              </a:solidFill>
            </c:spPr>
          </c:dPt>
          <c:dPt>
            <c:idx val="11"/>
            <c:spPr>
              <a:solidFill>
                <a:schemeClr val="accent5"/>
              </a:solidFill>
            </c:spPr>
          </c:dPt>
          <c:dPt>
            <c:idx val="12"/>
            <c:spPr>
              <a:solidFill>
                <a:schemeClr val="bg2"/>
              </a:solidFill>
            </c:spPr>
          </c:dPt>
          <c:dPt>
            <c:idx val="13"/>
            <c:spPr>
              <a:solidFill>
                <a:srgbClr val="D60093"/>
              </a:solidFill>
            </c:spPr>
          </c:dPt>
          <c:dPt>
            <c:idx val="14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spPr>
              <a:solidFill>
                <a:schemeClr val="accent1"/>
              </a:solidFill>
            </c:spPr>
          </c:dPt>
          <c:dPt>
            <c:idx val="16"/>
            <c:spPr>
              <a:solidFill>
                <a:srgbClr val="99CF00"/>
              </a:solidFill>
            </c:spPr>
          </c:dPt>
          <c:dPt>
            <c:idx val="17"/>
            <c:spPr>
              <a:solidFill>
                <a:schemeClr val="accent4"/>
              </a:solidFill>
            </c:spPr>
          </c:dPt>
          <c:dPt>
            <c:idx val="18"/>
            <c:spPr>
              <a:solidFill>
                <a:schemeClr val="accent5"/>
              </a:solidFill>
            </c:spPr>
          </c:dPt>
          <c:dPt>
            <c:idx val="19"/>
            <c:spPr>
              <a:solidFill>
                <a:schemeClr val="bg2"/>
              </a:solidFill>
            </c:spPr>
          </c:dPt>
          <c:dPt>
            <c:idx val="20"/>
            <c:spPr>
              <a:solidFill>
                <a:srgbClr val="D60093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General</c:formatCode>
                <c:ptCount val="21"/>
                <c:pt idx="2" formatCode="0.0">
                  <c:v>15.8</c:v>
                </c:pt>
                <c:pt idx="3" formatCode="0.0">
                  <c:v>14.2</c:v>
                </c:pt>
                <c:pt idx="4" formatCode="0.0">
                  <c:v>18.5</c:v>
                </c:pt>
                <c:pt idx="5" formatCode="0.0">
                  <c:v>32.800000000000011</c:v>
                </c:pt>
                <c:pt idx="6" formatCode="0.0">
                  <c:v>16.100000000000001</c:v>
                </c:pt>
                <c:pt idx="9" formatCode="0.0">
                  <c:v>19.600000000000001</c:v>
                </c:pt>
                <c:pt idx="10" formatCode="0.0">
                  <c:v>14.4</c:v>
                </c:pt>
                <c:pt idx="11" formatCode="0.0">
                  <c:v>20.9</c:v>
                </c:pt>
                <c:pt idx="12" formatCode="0.0">
                  <c:v>24</c:v>
                </c:pt>
                <c:pt idx="13" formatCode="0.0">
                  <c:v>18</c:v>
                </c:pt>
                <c:pt idx="16" formatCode="0.0">
                  <c:v>18.2</c:v>
                </c:pt>
                <c:pt idx="17" formatCode="0.0">
                  <c:v>13.6</c:v>
                </c:pt>
                <c:pt idx="18" formatCode="0.0">
                  <c:v>19.899999999999999</c:v>
                </c:pt>
                <c:pt idx="19" formatCode="0.0">
                  <c:v>24.2</c:v>
                </c:pt>
                <c:pt idx="20" formatCode="0.0">
                  <c:v>19.2</c:v>
                </c:pt>
              </c:numCache>
            </c:numRef>
          </c:bubbleSize>
        </c:ser>
        <c:dLbls/>
        <c:bubbleScale val="100"/>
        <c:axId val="115332992"/>
        <c:axId val="115334528"/>
      </c:bubbleChart>
      <c:valAx>
        <c:axId val="115332992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115334528"/>
        <c:crosses val="autoZero"/>
        <c:crossBetween val="midCat"/>
      </c:valAx>
      <c:valAx>
        <c:axId val="115334528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11533299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26"/>
          <c:h val="0.943170816241196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136.30000000000001</c:v>
                </c:pt>
                <c:pt idx="1">
                  <c:v>211.3</c:v>
                </c:pt>
                <c:pt idx="2">
                  <c:v>119.4</c:v>
                </c:pt>
                <c:pt idx="3">
                  <c:v>79.599999999999994</c:v>
                </c:pt>
                <c:pt idx="4">
                  <c:v>84.6</c:v>
                </c:pt>
                <c:pt idx="5">
                  <c:v>61.4</c:v>
                </c:pt>
                <c:pt idx="9">
                  <c:v>141.19999999999999</c:v>
                </c:pt>
                <c:pt idx="10">
                  <c:v>177.8</c:v>
                </c:pt>
                <c:pt idx="11">
                  <c:v>146</c:v>
                </c:pt>
                <c:pt idx="12">
                  <c:v>100.1</c:v>
                </c:pt>
                <c:pt idx="13">
                  <c:v>133.19999999999999</c:v>
                </c:pt>
              </c:numCache>
            </c:numRef>
          </c:val>
        </c:ser>
        <c:dLbls/>
        <c:gapWidth val="45"/>
        <c:axId val="116470912"/>
        <c:axId val="116472448"/>
      </c:barChart>
      <c:catAx>
        <c:axId val="116470912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16472448"/>
        <c:crosses val="autoZero"/>
        <c:auto val="1"/>
        <c:lblAlgn val="ctr"/>
        <c:lblOffset val="100"/>
      </c:catAx>
      <c:valAx>
        <c:axId val="116472448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116470912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9140103780578339"/>
          <c:y val="2.8414591879406599E-2"/>
          <c:w val="0.57598220904373609"/>
          <c:h val="0.9431708162411993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172</c:v>
                </c:pt>
                <c:pt idx="1">
                  <c:v>257</c:v>
                </c:pt>
                <c:pt idx="2">
                  <c:v>178</c:v>
                </c:pt>
                <c:pt idx="3">
                  <c:v>65</c:v>
                </c:pt>
                <c:pt idx="4">
                  <c:v>111</c:v>
                </c:pt>
                <c:pt idx="5">
                  <c:v>75</c:v>
                </c:pt>
                <c:pt idx="9">
                  <c:v>187</c:v>
                </c:pt>
                <c:pt idx="10">
                  <c:v>146</c:v>
                </c:pt>
                <c:pt idx="11">
                  <c:v>136</c:v>
                </c:pt>
                <c:pt idx="12">
                  <c:v>69</c:v>
                </c:pt>
                <c:pt idx="13">
                  <c:v>135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/>
        <c:gapWidth val="46"/>
        <c:axId val="116580352"/>
        <c:axId val="116581888"/>
      </c:barChart>
      <c:catAx>
        <c:axId val="116580352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16581888"/>
        <c:crossesAt val="100"/>
        <c:auto val="1"/>
        <c:lblAlgn val="ctr"/>
        <c:lblOffset val="100"/>
      </c:catAx>
      <c:valAx>
        <c:axId val="116581888"/>
        <c:scaling>
          <c:orientation val="minMax"/>
          <c:max val="300"/>
          <c:min val="-100"/>
        </c:scaling>
        <c:delete val="1"/>
        <c:axPos val="t"/>
        <c:numFmt formatCode="0" sourceLinked="1"/>
        <c:tickLblPos val="none"/>
        <c:crossAx val="116580352"/>
        <c:crossesAt val="1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26"/>
          <c:h val="0.9431708162411969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136.30000000000001</c:v>
                </c:pt>
                <c:pt idx="1">
                  <c:v>211.3</c:v>
                </c:pt>
                <c:pt idx="2">
                  <c:v>119.4</c:v>
                </c:pt>
                <c:pt idx="3">
                  <c:v>79.599999999999994</c:v>
                </c:pt>
                <c:pt idx="4">
                  <c:v>84.6</c:v>
                </c:pt>
                <c:pt idx="5">
                  <c:v>61.4</c:v>
                </c:pt>
                <c:pt idx="9">
                  <c:v>141.19999999999999</c:v>
                </c:pt>
                <c:pt idx="10">
                  <c:v>177.8</c:v>
                </c:pt>
                <c:pt idx="11">
                  <c:v>146</c:v>
                </c:pt>
                <c:pt idx="12">
                  <c:v>100.1</c:v>
                </c:pt>
                <c:pt idx="13">
                  <c:v>133.19999999999999</c:v>
                </c:pt>
              </c:numCache>
            </c:numRef>
          </c:val>
        </c:ser>
        <c:dLbls/>
        <c:gapWidth val="45"/>
        <c:axId val="116796416"/>
        <c:axId val="116835072"/>
      </c:barChart>
      <c:catAx>
        <c:axId val="116796416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16835072"/>
        <c:crosses val="autoZero"/>
        <c:auto val="1"/>
        <c:lblAlgn val="ctr"/>
        <c:lblOffset val="100"/>
      </c:catAx>
      <c:valAx>
        <c:axId val="116835072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116796416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9140103780578339"/>
          <c:y val="2.8414591879406599E-2"/>
          <c:w val="0.57598220904373609"/>
          <c:h val="0.9431708162411993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138</c:v>
                </c:pt>
                <c:pt idx="1">
                  <c:v>209</c:v>
                </c:pt>
                <c:pt idx="2">
                  <c:v>165</c:v>
                </c:pt>
                <c:pt idx="3">
                  <c:v>100</c:v>
                </c:pt>
                <c:pt idx="4">
                  <c:v>86</c:v>
                </c:pt>
                <c:pt idx="5">
                  <c:v>60</c:v>
                </c:pt>
                <c:pt idx="9">
                  <c:v>134</c:v>
                </c:pt>
                <c:pt idx="10">
                  <c:v>106</c:v>
                </c:pt>
                <c:pt idx="11">
                  <c:v>109</c:v>
                </c:pt>
                <c:pt idx="12">
                  <c:v>98</c:v>
                </c:pt>
                <c:pt idx="13">
                  <c:v>110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/>
        <c:gapWidth val="46"/>
        <c:axId val="116950912"/>
        <c:axId val="116952448"/>
      </c:barChart>
      <c:catAx>
        <c:axId val="116950912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16952448"/>
        <c:crossesAt val="100"/>
        <c:auto val="1"/>
        <c:lblAlgn val="ctr"/>
        <c:lblOffset val="100"/>
      </c:catAx>
      <c:valAx>
        <c:axId val="116952448"/>
        <c:scaling>
          <c:orientation val="minMax"/>
          <c:max val="300"/>
          <c:min val="-100"/>
        </c:scaling>
        <c:delete val="1"/>
        <c:axPos val="t"/>
        <c:numFmt formatCode="0" sourceLinked="1"/>
        <c:tickLblPos val="none"/>
        <c:crossAx val="116950912"/>
        <c:crossesAt val="1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10.8</c:v>
                </c:pt>
                <c:pt idx="1">
                  <c:v>13.4</c:v>
                </c:pt>
                <c:pt idx="2">
                  <c:v>18.600000000000001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11.2</c:v>
                </c:pt>
                <c:pt idx="1">
                  <c:v>13.8</c:v>
                </c:pt>
                <c:pt idx="2">
                  <c:v>28.8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9.1</c:v>
                </c:pt>
                <c:pt idx="1">
                  <c:v>9.8000000000000007</c:v>
                </c:pt>
                <c:pt idx="2">
                  <c:v>16.3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</c:v>
                </c:pt>
                <c:pt idx="1">
                  <c:v>10.8</c:v>
                </c:pt>
                <c:pt idx="2">
                  <c:v>10.9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10.4</c:v>
                </c:pt>
                <c:pt idx="1">
                  <c:v>13.4</c:v>
                </c:pt>
                <c:pt idx="2">
                  <c:v>11.5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11.2</c:v>
                </c:pt>
                <c:pt idx="1">
                  <c:v>13.9</c:v>
                </c:pt>
                <c:pt idx="2">
                  <c:v>8.4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9.6</c:v>
                </c:pt>
                <c:pt idx="1">
                  <c:v>11.1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20.8</c:v>
                </c:pt>
                <c:pt idx="1">
                  <c:v>13.6</c:v>
                </c:pt>
              </c:numCache>
            </c:numRef>
          </c:val>
        </c:ser>
        <c:dLbls/>
        <c:gapWidth val="46"/>
        <c:overlap val="100"/>
        <c:serLines/>
        <c:axId val="156687360"/>
        <c:axId val="156723456"/>
      </c:barChart>
      <c:catAx>
        <c:axId val="156687360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723456"/>
        <c:crosses val="autoZero"/>
        <c:auto val="1"/>
        <c:lblAlgn val="ctr"/>
        <c:lblOffset val="100"/>
        <c:tickLblSkip val="1"/>
      </c:catAx>
      <c:valAx>
        <c:axId val="156723456"/>
        <c:scaling>
          <c:orientation val="maxMin"/>
        </c:scaling>
        <c:delete val="1"/>
        <c:axPos val="l"/>
        <c:numFmt formatCode="0%" sourceLinked="1"/>
        <c:tickLblPos val="none"/>
        <c:crossAx val="156687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308895279463267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32.800000000000011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16.3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13.1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8.4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6.2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54960768"/>
        <c:axId val="255664512"/>
      </c:barChart>
      <c:catAx>
        <c:axId val="25496076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55664512"/>
        <c:crosses val="autoZero"/>
        <c:auto val="1"/>
        <c:lblAlgn val="ctr"/>
        <c:lblOffset val="100"/>
      </c:catAx>
      <c:valAx>
        <c:axId val="255664512"/>
        <c:scaling>
          <c:orientation val="minMax"/>
        </c:scaling>
        <c:delete val="1"/>
        <c:axPos val="t"/>
        <c:numFmt formatCode="0%" sourceLinked="1"/>
        <c:tickLblPos val="none"/>
        <c:crossAx val="2549607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6E-2"/>
          <c:w val="0.97970115770886679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10.8</c:v>
                </c:pt>
                <c:pt idx="1">
                  <c:v>13.7</c:v>
                </c:pt>
                <c:pt idx="2">
                  <c:v>33.9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11.2</c:v>
                </c:pt>
                <c:pt idx="1">
                  <c:v>13.7</c:v>
                </c:pt>
                <c:pt idx="2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9.1</c:v>
                </c:pt>
                <c:pt idx="1">
                  <c:v>10.1</c:v>
                </c:pt>
                <c:pt idx="2">
                  <c:v>15.1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</c:v>
                </c:pt>
                <c:pt idx="1">
                  <c:v>11.1</c:v>
                </c:pt>
                <c:pt idx="2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10.4</c:v>
                </c:pt>
                <c:pt idx="1">
                  <c:v>13.1</c:v>
                </c:pt>
                <c:pt idx="2">
                  <c:v>6.4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11.2</c:v>
                </c:pt>
                <c:pt idx="1">
                  <c:v>13.6</c:v>
                </c:pt>
                <c:pt idx="2">
                  <c:v>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9.6</c:v>
                </c:pt>
                <c:pt idx="1">
                  <c:v>10.9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20.8</c:v>
                </c:pt>
                <c:pt idx="1">
                  <c:v>13.8</c:v>
                </c:pt>
              </c:numCache>
            </c:numRef>
          </c:val>
        </c:ser>
        <c:dLbls/>
        <c:gapWidth val="46"/>
        <c:overlap val="100"/>
        <c:serLines/>
        <c:axId val="39748736"/>
        <c:axId val="39750272"/>
      </c:barChart>
      <c:catAx>
        <c:axId val="39748736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9750272"/>
        <c:crosses val="autoZero"/>
        <c:auto val="1"/>
        <c:lblAlgn val="ctr"/>
        <c:lblOffset val="100"/>
        <c:tickLblSkip val="1"/>
      </c:catAx>
      <c:valAx>
        <c:axId val="39750272"/>
        <c:scaling>
          <c:orientation val="maxMin"/>
        </c:scaling>
        <c:delete val="1"/>
        <c:axPos val="l"/>
        <c:numFmt formatCode="0%" sourceLinked="1"/>
        <c:tickLblPos val="none"/>
        <c:crossAx val="39748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308895279463267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35.800000000000011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14.8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7.8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2.5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9910784"/>
        <c:axId val="39920768"/>
      </c:barChart>
      <c:catAx>
        <c:axId val="3991078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9920768"/>
        <c:crosses val="autoZero"/>
        <c:auto val="1"/>
        <c:lblAlgn val="ctr"/>
        <c:lblOffset val="100"/>
      </c:catAx>
      <c:valAx>
        <c:axId val="39920768"/>
        <c:scaling>
          <c:orientation val="minMax"/>
        </c:scaling>
        <c:delete val="1"/>
        <c:axPos val="t"/>
        <c:numFmt formatCode="0%" sourceLinked="1"/>
        <c:tickLblPos val="none"/>
        <c:crossAx val="399107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6E-2"/>
          <c:w val="0.97970115770886679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10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10.3</c:v>
                </c:pt>
                <c:pt idx="1">
                  <c:v>14.3</c:v>
                </c:pt>
                <c:pt idx="2">
                  <c:v>19.2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16.600000000000001</c:v>
                </c:pt>
                <c:pt idx="1">
                  <c:v>22.8</c:v>
                </c:pt>
                <c:pt idx="2">
                  <c:v>24.2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14.6</c:v>
                </c:pt>
                <c:pt idx="1">
                  <c:v>18.3</c:v>
                </c:pt>
                <c:pt idx="2">
                  <c:v>19.899999999999999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19.8</c:v>
                </c:pt>
                <c:pt idx="1">
                  <c:v>14</c:v>
                </c:pt>
                <c:pt idx="2">
                  <c:v>13.6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13.5</c:v>
                </c:pt>
                <c:pt idx="1">
                  <c:v>16.5</c:v>
                </c:pt>
                <c:pt idx="2">
                  <c:v>18.2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</c:v>
                </c:pt>
                <c:pt idx="1">
                  <c:v>7.8</c:v>
                </c:pt>
              </c:numCache>
            </c:numRef>
          </c:val>
        </c:ser>
        <c:dLbls/>
        <c:gapWidth val="47"/>
        <c:overlap val="100"/>
        <c:serLines/>
        <c:axId val="39994496"/>
        <c:axId val="39996032"/>
      </c:barChart>
      <c:catAx>
        <c:axId val="39994496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9996032"/>
        <c:crosses val="autoZero"/>
        <c:auto val="1"/>
        <c:lblAlgn val="ctr"/>
        <c:lblOffset val="100"/>
        <c:tickLblSkip val="1"/>
      </c:catAx>
      <c:valAx>
        <c:axId val="39996032"/>
        <c:scaling>
          <c:orientation val="maxMin"/>
        </c:scaling>
        <c:delete val="1"/>
        <c:axPos val="l"/>
        <c:numFmt formatCode="0%" sourceLinked="1"/>
        <c:tickLblPos val="none"/>
        <c:crossAx val="39994496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0588025101711941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16.600000000000001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14.6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15.9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0096128"/>
        <c:axId val="40097664"/>
      </c:barChart>
      <c:catAx>
        <c:axId val="4009612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0097664"/>
        <c:crosses val="autoZero"/>
        <c:auto val="1"/>
        <c:lblAlgn val="ctr"/>
        <c:lblOffset val="100"/>
      </c:catAx>
      <c:valAx>
        <c:axId val="40097664"/>
        <c:scaling>
          <c:orientation val="minMax"/>
        </c:scaling>
        <c:delete val="1"/>
        <c:axPos val="t"/>
        <c:numFmt formatCode="0%" sourceLinked="1"/>
        <c:tickLblPos val="none"/>
        <c:crossAx val="400961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4E-2"/>
          <c:w val="0.96630747365013603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10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10.3</c:v>
                </c:pt>
                <c:pt idx="1">
                  <c:v>14.6</c:v>
                </c:pt>
                <c:pt idx="2">
                  <c:v>16.100000000000001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16.600000000000001</c:v>
                </c:pt>
                <c:pt idx="1">
                  <c:v>23.3</c:v>
                </c:pt>
                <c:pt idx="2">
                  <c:v>32.800000000000011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14.6</c:v>
                </c:pt>
                <c:pt idx="1">
                  <c:v>17.7</c:v>
                </c:pt>
                <c:pt idx="2">
                  <c:v>18.5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19.8</c:v>
                </c:pt>
                <c:pt idx="1">
                  <c:v>13.9</c:v>
                </c:pt>
                <c:pt idx="2">
                  <c:v>14.2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13.5</c:v>
                </c:pt>
                <c:pt idx="1">
                  <c:v>16.7</c:v>
                </c:pt>
                <c:pt idx="2">
                  <c:v>15.8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4.7</c:v>
                </c:pt>
                <c:pt idx="1">
                  <c:v>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</c:v>
                </c:pt>
                <c:pt idx="1">
                  <c:v>7.6</c:v>
                </c:pt>
              </c:numCache>
            </c:numRef>
          </c:val>
        </c:ser>
        <c:dLbls/>
        <c:gapWidth val="47"/>
        <c:overlap val="100"/>
        <c:serLines/>
        <c:axId val="40191872"/>
        <c:axId val="40193408"/>
      </c:barChart>
      <c:catAx>
        <c:axId val="40191872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0193408"/>
        <c:crosses val="autoZero"/>
        <c:auto val="1"/>
        <c:lblAlgn val="ctr"/>
        <c:lblOffset val="100"/>
        <c:tickLblSkip val="1"/>
      </c:catAx>
      <c:valAx>
        <c:axId val="40193408"/>
        <c:scaling>
          <c:orientation val="maxMin"/>
        </c:scaling>
        <c:delete val="1"/>
        <c:axPos val="l"/>
        <c:numFmt formatCode="0%" sourceLinked="1"/>
        <c:tickLblPos val="none"/>
        <c:crossAx val="40191872"/>
        <c:crosses val="autoZero"/>
        <c:crossBetween val="between"/>
      </c:valAx>
    </c:plotArea>
    <c:plotVisOnly val="1"/>
    <c:dispBlanksAs val="gap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0588025101711941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16.899999999999999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35.700000000000003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17.399999999999999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15.2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13.2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dLbls/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40256640"/>
        <c:axId val="40258176"/>
      </c:barChart>
      <c:catAx>
        <c:axId val="4025664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0258176"/>
        <c:crosses val="autoZero"/>
        <c:auto val="1"/>
        <c:lblAlgn val="ctr"/>
        <c:lblOffset val="100"/>
      </c:catAx>
      <c:valAx>
        <c:axId val="40258176"/>
        <c:scaling>
          <c:orientation val="minMax"/>
        </c:scaling>
        <c:delete val="1"/>
        <c:axPos val="t"/>
        <c:numFmt formatCode="0%" sourceLinked="1"/>
        <c:tickLblPos val="none"/>
        <c:crossAx val="402566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4E-2"/>
          <c:w val="0.96630747365013603"/>
          <c:h val="7.2328052056671366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60C06-10BA-4403-AC5B-D8DF1EF4693E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F8ADD-145B-460D-B7BB-DE9D42F848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159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168E2846-21F4-440B-86DB-B4519B426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168E2846-21F4-440B-86DB-B4519B426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68E2846-21F4-440B-86DB-B4519B426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8E2846-21F4-440B-86DB-B4519B426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168E2846-21F4-440B-86DB-B4519B4267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9666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4577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191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7285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168E2846-21F4-440B-86DB-B4519B42672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+mn-lt"/>
              </a:rPr>
              <a:t>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</a:t>
            </a:r>
            <a:r>
              <a:rPr lang="en-US" sz="750" b="0" dirty="0" smtClean="0">
                <a:solidFill>
                  <a:srgbClr val="333333"/>
                </a:solidFill>
                <a:latin typeface="Arial"/>
              </a:rPr>
              <a:t>4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Март 2014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18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3606134356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Март 2014,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493089735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Март 2014,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257683998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3631507787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Март 2014,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0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2777610200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773792650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Март 2014,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3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576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>
                <a:latin typeface="Arial"/>
              </a:rPr>
              <a:t>Март </a:t>
            </a:r>
            <a:r>
              <a:rPr lang="ru-RU" sz="1800" dirty="0" smtClean="0">
                <a:latin typeface="Arial"/>
              </a:rPr>
              <a:t>2014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</p:nvPr>
        </p:nvGraphicFramePr>
        <p:xfrm>
          <a:off x="285750" y="1026447"/>
          <a:ext cx="4591143" cy="4821868"/>
        </p:xfrm>
        <a:graphic>
          <a:graphicData uri="http://schemas.openxmlformats.org/drawingml/2006/table">
            <a:tbl>
              <a:tblPr/>
              <a:tblGrid>
                <a:gridCol w="1362654"/>
                <a:gridCol w="1390005"/>
                <a:gridCol w="919242"/>
                <a:gridCol w="919242"/>
              </a:tblGrid>
              <a:tr h="40490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93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734.0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605.9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0.7%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273.9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230.8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76.3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69.2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495563272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734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274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76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xmlns="" val="9262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83557299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272196312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Март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4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33893551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3544433255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Март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1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54959795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584781296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Март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141988784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4129788520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Март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36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425772885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380017541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Март 2014,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0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xmlns="" val="254738887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125249232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Март 2014,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6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3</TotalTime>
  <Words>745</Words>
  <Application>Microsoft Office PowerPoint</Application>
  <PresentationFormat>Экран (4:3)</PresentationFormat>
  <Paragraphs>362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 2</vt:lpstr>
      <vt:lpstr>Grey Box Masters</vt:lpstr>
      <vt:lpstr>NO Grey Box Masters</vt:lpstr>
      <vt:lpstr>GRID LAYOUT</vt:lpstr>
      <vt:lpstr>1_3. TNS 4x3 Monitor Template</vt:lpstr>
      <vt:lpstr>Аудитория Drive.ru Март 2014 </vt:lpstr>
      <vt:lpstr>Аудитория Drive.ru  Март 2014,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>TNS 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Март 2014 </dc:title>
  <dc:creator>Olga.Timonina</dc:creator>
  <cp:lastModifiedBy>Mariya.Speranskaya</cp:lastModifiedBy>
  <cp:revision>2</cp:revision>
  <dcterms:created xsi:type="dcterms:W3CDTF">2014-06-03T15:41:43Z</dcterms:created>
  <dcterms:modified xsi:type="dcterms:W3CDTF">2014-06-04T09:24:36Z</dcterms:modified>
</cp:coreProperties>
</file>