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04" r:id="rId4"/>
    <p:sldMasterId id="2147483706" r:id="rId5"/>
  </p:sldMasterIdLst>
  <p:notesMasterIdLst>
    <p:notesMasterId r:id="rId20"/>
  </p:notesMasterIdLst>
  <p:sldIdLst>
    <p:sldId id="256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3171056713595602"/>
          <c:y val="3.0805612351265679E-2"/>
          <c:w val="0.79604777592293341"/>
          <c:h val="0.83675707357077156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</c:numCache>
            </c:numRef>
          </c:cat>
          <c:val>
            <c:numRef>
              <c:f>Лист1!$B$2:$B$49</c:f>
              <c:numCache>
                <c:formatCode>0.0</c:formatCode>
                <c:ptCount val="48"/>
                <c:pt idx="0">
                  <c:v>843.9</c:v>
                </c:pt>
                <c:pt idx="1">
                  <c:v>843.5</c:v>
                </c:pt>
                <c:pt idx="2">
                  <c:v>1062.2</c:v>
                </c:pt>
                <c:pt idx="3">
                  <c:v>953</c:v>
                </c:pt>
                <c:pt idx="4">
                  <c:v>1234.9000000000001</c:v>
                </c:pt>
                <c:pt idx="5">
                  <c:v>994</c:v>
                </c:pt>
                <c:pt idx="6">
                  <c:v>915.3</c:v>
                </c:pt>
                <c:pt idx="7">
                  <c:v>883.9</c:v>
                </c:pt>
                <c:pt idx="8">
                  <c:v>738.6</c:v>
                </c:pt>
                <c:pt idx="9">
                  <c:v>740.4</c:v>
                </c:pt>
                <c:pt idx="10">
                  <c:v>877.4</c:v>
                </c:pt>
                <c:pt idx="11">
                  <c:v>836</c:v>
                </c:pt>
                <c:pt idx="12">
                  <c:v>743</c:v>
                </c:pt>
                <c:pt idx="13">
                  <c:v>604.79999999999995</c:v>
                </c:pt>
                <c:pt idx="14">
                  <c:v>811.7</c:v>
                </c:pt>
                <c:pt idx="15">
                  <c:v>888.3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</c:numCache>
            </c:numRef>
          </c:cat>
          <c:val>
            <c:numRef>
              <c:f>Лист1!$C$2:$C$49</c:f>
              <c:numCache>
                <c:formatCode>0.0</c:formatCode>
                <c:ptCount val="48"/>
                <c:pt idx="0">
                  <c:v>332.9</c:v>
                </c:pt>
                <c:pt idx="1">
                  <c:v>342.4</c:v>
                </c:pt>
                <c:pt idx="2">
                  <c:v>435.3</c:v>
                </c:pt>
                <c:pt idx="3">
                  <c:v>419.4</c:v>
                </c:pt>
                <c:pt idx="4">
                  <c:v>483.8</c:v>
                </c:pt>
                <c:pt idx="5">
                  <c:v>368.1</c:v>
                </c:pt>
                <c:pt idx="6">
                  <c:v>329.3</c:v>
                </c:pt>
                <c:pt idx="7">
                  <c:v>286.3</c:v>
                </c:pt>
                <c:pt idx="8">
                  <c:v>293.89999999999992</c:v>
                </c:pt>
                <c:pt idx="9">
                  <c:v>278.89999999999992</c:v>
                </c:pt>
                <c:pt idx="10">
                  <c:v>310</c:v>
                </c:pt>
                <c:pt idx="11">
                  <c:v>279.8</c:v>
                </c:pt>
                <c:pt idx="12">
                  <c:v>280.5</c:v>
                </c:pt>
                <c:pt idx="13">
                  <c:v>246</c:v>
                </c:pt>
                <c:pt idx="14">
                  <c:v>290.5</c:v>
                </c:pt>
                <c:pt idx="15">
                  <c:v>318.8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</c:numCache>
            </c:numRef>
          </c:cat>
          <c:val>
            <c:numRef>
              <c:f>Лист1!$D$2:$D$49</c:f>
              <c:numCache>
                <c:formatCode>0.0</c:formatCode>
                <c:ptCount val="48"/>
                <c:pt idx="0">
                  <c:v>100.4</c:v>
                </c:pt>
                <c:pt idx="1">
                  <c:v>118.3</c:v>
                </c:pt>
                <c:pt idx="2">
                  <c:v>138.5</c:v>
                </c:pt>
                <c:pt idx="3">
                  <c:v>146.69999999999999</c:v>
                </c:pt>
                <c:pt idx="4">
                  <c:v>147.69999999999999</c:v>
                </c:pt>
                <c:pt idx="5">
                  <c:v>115.2</c:v>
                </c:pt>
                <c:pt idx="6">
                  <c:v>80</c:v>
                </c:pt>
                <c:pt idx="7">
                  <c:v>80.3</c:v>
                </c:pt>
                <c:pt idx="8">
                  <c:v>80.400000000000006</c:v>
                </c:pt>
                <c:pt idx="9">
                  <c:v>79.2</c:v>
                </c:pt>
                <c:pt idx="10">
                  <c:v>80.400000000000006</c:v>
                </c:pt>
                <c:pt idx="11">
                  <c:v>71</c:v>
                </c:pt>
                <c:pt idx="12">
                  <c:v>78.5</c:v>
                </c:pt>
                <c:pt idx="13">
                  <c:v>68.599999999999994</c:v>
                </c:pt>
                <c:pt idx="14">
                  <c:v>74.8</c:v>
                </c:pt>
                <c:pt idx="15">
                  <c:v>83.9</c:v>
                </c:pt>
              </c:numCache>
            </c:numRef>
          </c:val>
        </c:ser>
        <c:dLbls/>
        <c:marker val="1"/>
        <c:axId val="110973696"/>
        <c:axId val="110975616"/>
      </c:lineChart>
      <c:dateAx>
        <c:axId val="110973696"/>
        <c:scaling>
          <c:orientation val="minMax"/>
        </c:scaling>
        <c:axPos val="b"/>
        <c:numFmt formatCode="[$-419]mmm\ \'yy;@" sourceLinked="1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0975616"/>
        <c:crosses val="autoZero"/>
        <c:auto val="1"/>
        <c:lblOffset val="100"/>
        <c:baseTimeUnit val="months"/>
        <c:majorUnit val="1"/>
        <c:majorTimeUnit val="months"/>
      </c:dateAx>
      <c:valAx>
        <c:axId val="110975616"/>
        <c:scaling>
          <c:orientation val="minMax"/>
        </c:scaling>
        <c:axPos val="l"/>
        <c:numFmt formatCode="#,##0" sourceLinked="0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09736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10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27.4</c:v>
                </c:pt>
                <c:pt idx="1">
                  <c:v>34.5</c:v>
                </c:pt>
                <c:pt idx="2">
                  <c:v>50.4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49</c:v>
                </c:pt>
                <c:pt idx="1">
                  <c:v>53</c:v>
                </c:pt>
                <c:pt idx="2">
                  <c:v>42.7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</c:v>
                </c:pt>
                <c:pt idx="1">
                  <c:v>7.2</c:v>
                </c:pt>
              </c:numCache>
            </c:numRef>
          </c:val>
        </c:ser>
        <c:dLbls>
          <c:showVal val="1"/>
        </c:dLbls>
        <c:gapWidth val="48"/>
        <c:overlap val="100"/>
        <c:serLines/>
        <c:axId val="116854144"/>
        <c:axId val="116860032"/>
      </c:barChart>
      <c:catAx>
        <c:axId val="116854144"/>
        <c:scaling>
          <c:orientation val="minMax"/>
        </c:scaling>
        <c:axPos val="t"/>
        <c:maj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6860032"/>
        <c:crosses val="autoZero"/>
        <c:auto val="1"/>
        <c:lblAlgn val="ctr"/>
        <c:lblOffset val="100"/>
        <c:tickLblSkip val="1"/>
      </c:catAx>
      <c:valAx>
        <c:axId val="116860032"/>
        <c:scaling>
          <c:orientation val="maxMin"/>
        </c:scaling>
        <c:delete val="1"/>
        <c:axPos val="l"/>
        <c:numFmt formatCode="0%" sourceLinked="1"/>
        <c:tickLblPos val="none"/>
        <c:crossAx val="116854144"/>
        <c:crosses val="autoZero"/>
        <c:crossBetween val="between"/>
      </c:valAx>
    </c:plotArea>
    <c:plotVisOnly val="1"/>
    <c:dispBlanksAs val="gap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1243807565554965"/>
          <c:y val="0.10704327967443429"/>
          <c:w val="0.66616626971744031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55.6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36.5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</c:numCache>
            </c:numRef>
          </c:val>
        </c:ser>
        <c:dLbls/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16942336"/>
        <c:axId val="116943872"/>
      </c:barChart>
      <c:catAx>
        <c:axId val="116942336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16943872"/>
        <c:crosses val="autoZero"/>
        <c:auto val="1"/>
        <c:lblAlgn val="ctr"/>
        <c:lblOffset val="100"/>
      </c:catAx>
      <c:valAx>
        <c:axId val="116943872"/>
        <c:scaling>
          <c:orientation val="minMax"/>
        </c:scaling>
        <c:delete val="1"/>
        <c:axPos val="t"/>
        <c:numFmt formatCode="0%" sourceLinked="1"/>
        <c:tickLblPos val="none"/>
        <c:crossAx val="1169423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37E-2"/>
          <c:y val="2.5831447163097265E-2"/>
          <c:w val="0.91512917291718965"/>
          <c:h val="4.9792453474920562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10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27.4</c:v>
                </c:pt>
                <c:pt idx="1">
                  <c:v>35.5</c:v>
                </c:pt>
                <c:pt idx="2">
                  <c:v>63.5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49</c:v>
                </c:pt>
                <c:pt idx="1">
                  <c:v>52.2</c:v>
                </c:pt>
                <c:pt idx="2">
                  <c:v>31.2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</c:v>
                </c:pt>
                <c:pt idx="1">
                  <c:v>6.9</c:v>
                </c:pt>
              </c:numCache>
            </c:numRef>
          </c:val>
        </c:ser>
        <c:dLbls>
          <c:showVal val="1"/>
        </c:dLbls>
        <c:gapWidth val="48"/>
        <c:overlap val="100"/>
        <c:serLines/>
        <c:axId val="117118848"/>
        <c:axId val="117120384"/>
      </c:barChart>
      <c:catAx>
        <c:axId val="117118848"/>
        <c:scaling>
          <c:orientation val="minMax"/>
        </c:scaling>
        <c:axPos val="t"/>
        <c:maj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7120384"/>
        <c:crosses val="autoZero"/>
        <c:auto val="1"/>
        <c:lblAlgn val="ctr"/>
        <c:lblOffset val="100"/>
        <c:tickLblSkip val="1"/>
      </c:catAx>
      <c:valAx>
        <c:axId val="117120384"/>
        <c:scaling>
          <c:orientation val="maxMin"/>
        </c:scaling>
        <c:delete val="1"/>
        <c:axPos val="l"/>
        <c:numFmt formatCode="0%" sourceLinked="1"/>
        <c:tickLblPos val="none"/>
        <c:crossAx val="117118848"/>
        <c:crosses val="autoZero"/>
        <c:crossBetween val="between"/>
      </c:valAx>
    </c:plotArea>
    <c:plotVisOnly val="1"/>
    <c:dispBlanksAs val="gap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1243807565554965"/>
          <c:y val="0.10704327967443429"/>
          <c:w val="0.66616626971744031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65.2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29.3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</c:numCache>
            </c:numRef>
          </c:val>
        </c:ser>
        <c:dLbls/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16983680"/>
        <c:axId val="116985216"/>
      </c:barChart>
      <c:catAx>
        <c:axId val="116983680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16985216"/>
        <c:crosses val="autoZero"/>
        <c:auto val="1"/>
        <c:lblAlgn val="ctr"/>
        <c:lblOffset val="100"/>
      </c:catAx>
      <c:valAx>
        <c:axId val="116985216"/>
        <c:scaling>
          <c:orientation val="minMax"/>
        </c:scaling>
        <c:delete val="1"/>
        <c:axPos val="t"/>
        <c:numFmt formatCode="0%" sourceLinked="1"/>
        <c:tickLblPos val="none"/>
        <c:crossAx val="1169836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37E-2"/>
          <c:y val="2.5831447163097265E-2"/>
          <c:w val="0.91512917291718965"/>
          <c:h val="4.9792453474920562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dPt>
            <c:idx val="0"/>
            <c:spPr>
              <a:solidFill>
                <a:schemeClr val="bg2"/>
              </a:solidFill>
            </c:spPr>
          </c:dPt>
          <c:dPt>
            <c:idx val="1"/>
            <c:spPr>
              <a:solidFill>
                <a:schemeClr val="accent3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1"/>
              </a:solidFill>
            </c:spPr>
          </c:dPt>
          <c:dPt>
            <c:idx val="4"/>
            <c:spPr>
              <a:solidFill>
                <a:schemeClr val="tx2"/>
              </a:solidFill>
            </c:spPr>
          </c:dPt>
          <c:dPt>
            <c:idx val="5"/>
            <c:spPr>
              <a:solidFill>
                <a:schemeClr val="accent6"/>
              </a:solidFill>
            </c:spPr>
          </c:dPt>
          <c:dPt>
            <c:idx val="6"/>
            <c:spPr>
              <a:solidFill>
                <a:schemeClr val="accent5"/>
              </a:solidFill>
            </c:spPr>
          </c:dPt>
          <c:dPt>
            <c:idx val="7"/>
            <c:spPr>
              <a:solidFill>
                <a:schemeClr val="accent4"/>
              </a:solidFill>
            </c:spPr>
          </c:dPt>
          <c:dPt>
            <c:idx val="8"/>
            <c:spPr>
              <a:solidFill>
                <a:schemeClr val="bg2"/>
              </a:solidFill>
            </c:spPr>
          </c:dPt>
          <c:dPt>
            <c:idx val="9"/>
            <c:spPr>
              <a:solidFill>
                <a:schemeClr val="accent3"/>
              </a:solidFill>
            </c:spPr>
          </c:dPt>
          <c:dPt>
            <c:idx val="10"/>
            <c:spPr>
              <a:solidFill>
                <a:schemeClr val="accent2"/>
              </a:solidFill>
            </c:spPr>
          </c:dPt>
          <c:dPt>
            <c:idx val="11"/>
            <c:spPr>
              <a:solidFill>
                <a:schemeClr val="accent1"/>
              </a:solidFill>
            </c:spPr>
          </c:dPt>
          <c:dPt>
            <c:idx val="12"/>
            <c:spPr>
              <a:solidFill>
                <a:schemeClr val="tx2"/>
              </a:solidFill>
            </c:spPr>
          </c:dPt>
          <c:dPt>
            <c:idx val="13"/>
            <c:spPr>
              <a:solidFill>
                <a:schemeClr val="accent6"/>
              </a:solidFill>
            </c:spPr>
          </c:dPt>
          <c:dPt>
            <c:idx val="14"/>
            <c:spPr>
              <a:solidFill>
                <a:schemeClr val="accent5"/>
              </a:solidFill>
            </c:spPr>
          </c:dPt>
          <c:dPt>
            <c:idx val="15"/>
            <c:spPr>
              <a:solidFill>
                <a:schemeClr val="accent4"/>
              </a:solidFill>
            </c:spPr>
          </c:dPt>
          <c:dPt>
            <c:idx val="16"/>
            <c:spPr>
              <a:solidFill>
                <a:schemeClr val="bg2"/>
              </a:solidFill>
            </c:spPr>
          </c:dPt>
          <c:dPt>
            <c:idx val="17"/>
            <c:spPr>
              <a:solidFill>
                <a:schemeClr val="accent3"/>
              </a:solidFill>
            </c:spPr>
          </c:dPt>
          <c:dPt>
            <c:idx val="18"/>
            <c:spPr>
              <a:solidFill>
                <a:schemeClr val="accent2"/>
              </a:solidFill>
            </c:spPr>
          </c:dPt>
          <c:dPt>
            <c:idx val="19"/>
            <c:spPr>
              <a:solidFill>
                <a:schemeClr val="accent1"/>
              </a:solidFill>
            </c:spPr>
          </c:dPt>
          <c:dPt>
            <c:idx val="20"/>
            <c:spPr>
              <a:solidFill>
                <a:schemeClr val="tx2"/>
              </a:solidFill>
            </c:spPr>
          </c:dPt>
          <c:dPt>
            <c:idx val="21"/>
            <c:spPr>
              <a:solidFill>
                <a:schemeClr val="accent6"/>
              </a:solidFill>
            </c:spPr>
          </c:dPt>
          <c:dPt>
            <c:idx val="22"/>
            <c:spPr>
              <a:solidFill>
                <a:schemeClr val="accent5"/>
              </a:solidFill>
            </c:spPr>
          </c:dPt>
          <c:dPt>
            <c:idx val="23"/>
            <c:spPr>
              <a:solidFill>
                <a:schemeClr val="accent4"/>
              </a:solidFill>
            </c:spPr>
          </c:dPt>
          <c:dPt>
            <c:idx val="24"/>
            <c:spPr>
              <a:solidFill>
                <a:schemeClr val="bg2"/>
              </a:solidFill>
            </c:spPr>
          </c:dPt>
          <c:dPt>
            <c:idx val="25"/>
            <c:spPr>
              <a:solidFill>
                <a:schemeClr val="accent3"/>
              </a:solidFill>
            </c:spPr>
          </c:dPt>
          <c:dPt>
            <c:idx val="26"/>
            <c:spPr>
              <a:solidFill>
                <a:schemeClr val="accent2"/>
              </a:solidFill>
            </c:spPr>
          </c:dPt>
          <c:dPt>
            <c:idx val="27"/>
            <c:spPr>
              <a:solidFill>
                <a:schemeClr val="accent1"/>
              </a:solidFill>
            </c:spPr>
          </c:dPt>
          <c:dPt>
            <c:idx val="28"/>
            <c:spPr>
              <a:solidFill>
                <a:schemeClr val="accent6"/>
              </a:solidFill>
            </c:spPr>
          </c:dPt>
          <c:dPt>
            <c:idx val="29"/>
            <c:spPr>
              <a:solidFill>
                <a:schemeClr val="accent5"/>
              </a:solidFill>
            </c:spPr>
          </c:dPt>
          <c:dPt>
            <c:idx val="30"/>
            <c:spPr>
              <a:solidFill>
                <a:schemeClr val="accent4"/>
              </a:solidFill>
            </c:spPr>
          </c:dPt>
          <c:dPt>
            <c:idx val="31"/>
            <c:spPr>
              <a:solidFill>
                <a:schemeClr val="bg2"/>
              </a:solidFill>
            </c:spPr>
          </c:dPt>
          <c:dPt>
            <c:idx val="32"/>
            <c:spPr>
              <a:solidFill>
                <a:schemeClr val="accent3"/>
              </a:solidFill>
            </c:spPr>
          </c:dPt>
          <c:dPt>
            <c:idx val="33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BubbleSize val="1"/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0.0</c:formatCode>
                <c:ptCount val="24"/>
                <c:pt idx="0">
                  <c:v>2.6</c:v>
                </c:pt>
                <c:pt idx="1">
                  <c:v>8.7000000000000011</c:v>
                </c:pt>
                <c:pt idx="2">
                  <c:v>4.9000000000000004</c:v>
                </c:pt>
                <c:pt idx="3">
                  <c:v>5.3</c:v>
                </c:pt>
                <c:pt idx="4">
                  <c:v>7.3</c:v>
                </c:pt>
                <c:pt idx="5">
                  <c:v>8.9</c:v>
                </c:pt>
                <c:pt idx="6">
                  <c:v>32.9</c:v>
                </c:pt>
                <c:pt idx="7">
                  <c:v>29.3</c:v>
                </c:pt>
                <c:pt idx="8">
                  <c:v>5</c:v>
                </c:pt>
                <c:pt idx="9">
                  <c:v>6.8</c:v>
                </c:pt>
                <c:pt idx="10">
                  <c:v>6.9</c:v>
                </c:pt>
                <c:pt idx="11">
                  <c:v>9.2000000000000011</c:v>
                </c:pt>
                <c:pt idx="12">
                  <c:v>12.1</c:v>
                </c:pt>
                <c:pt idx="13">
                  <c:v>10.3</c:v>
                </c:pt>
                <c:pt idx="14">
                  <c:v>26.4</c:v>
                </c:pt>
                <c:pt idx="15">
                  <c:v>23.4</c:v>
                </c:pt>
                <c:pt idx="16">
                  <c:v>6.6</c:v>
                </c:pt>
                <c:pt idx="17">
                  <c:v>4.8</c:v>
                </c:pt>
                <c:pt idx="18">
                  <c:v>8.2000000000000011</c:v>
                </c:pt>
                <c:pt idx="19">
                  <c:v>12.1</c:v>
                </c:pt>
                <c:pt idx="20">
                  <c:v>14.5</c:v>
                </c:pt>
                <c:pt idx="21">
                  <c:v>10.3</c:v>
                </c:pt>
                <c:pt idx="22">
                  <c:v>24.1</c:v>
                </c:pt>
                <c:pt idx="23">
                  <c:v>19.3</c:v>
                </c:pt>
              </c:numCache>
            </c:numRef>
          </c:bubbleSize>
        </c:ser>
        <c:dLbls/>
        <c:bubbleScale val="100"/>
        <c:axId val="131676800"/>
        <c:axId val="131901696"/>
      </c:bubbleChart>
      <c:valAx>
        <c:axId val="131676800"/>
        <c:scaling>
          <c:orientation val="maxMin"/>
          <c:max val="46"/>
          <c:min val="-3"/>
        </c:scaling>
        <c:delete val="1"/>
        <c:axPos val="b"/>
        <c:numFmt formatCode="General" sourceLinked="1"/>
        <c:tickLblPos val="none"/>
        <c:crossAx val="131901696"/>
        <c:crosses val="autoZero"/>
        <c:crossBetween val="midCat"/>
      </c:valAx>
      <c:valAx>
        <c:axId val="131901696"/>
        <c:scaling>
          <c:orientation val="minMax"/>
        </c:scaling>
        <c:delete val="1"/>
        <c:axPos val="r"/>
        <c:majorGridlines/>
        <c:numFmt formatCode="General" sourceLinked="1"/>
        <c:tickLblPos val="none"/>
        <c:crossAx val="131676800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dPt>
            <c:idx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rgbClr val="99CF00"/>
              </a:solidFill>
            </c:spPr>
          </c:dPt>
          <c:dPt>
            <c:idx val="3"/>
            <c:spPr>
              <a:solidFill>
                <a:schemeClr val="accent4"/>
              </a:solidFill>
            </c:spPr>
          </c:dPt>
          <c:dPt>
            <c:idx val="4"/>
            <c:spPr>
              <a:solidFill>
                <a:schemeClr val="accent5"/>
              </a:solidFill>
            </c:spPr>
          </c:dPt>
          <c:dPt>
            <c:idx val="5"/>
            <c:spPr>
              <a:solidFill>
                <a:schemeClr val="bg2"/>
              </a:solidFill>
            </c:spPr>
          </c:dPt>
          <c:dPt>
            <c:idx val="6"/>
            <c:spPr>
              <a:solidFill>
                <a:srgbClr val="D60093"/>
              </a:solidFill>
            </c:spPr>
          </c:dPt>
          <c:dPt>
            <c:idx val="7"/>
            <c:spPr>
              <a:solidFill>
                <a:schemeClr val="bg1">
                  <a:lumMod val="75000"/>
                </a:schemeClr>
              </a:solidFill>
            </c:spPr>
          </c:dPt>
          <c:dPt>
            <c:idx val="8"/>
            <c:spPr>
              <a:solidFill>
                <a:schemeClr val="accent1"/>
              </a:solidFill>
            </c:spPr>
          </c:dPt>
          <c:dPt>
            <c:idx val="9"/>
            <c:spPr>
              <a:solidFill>
                <a:srgbClr val="99CF00"/>
              </a:solidFill>
            </c:spPr>
          </c:dPt>
          <c:dPt>
            <c:idx val="10"/>
            <c:spPr>
              <a:solidFill>
                <a:schemeClr val="accent4"/>
              </a:solidFill>
            </c:spPr>
          </c:dPt>
          <c:dPt>
            <c:idx val="11"/>
            <c:spPr>
              <a:solidFill>
                <a:schemeClr val="accent5"/>
              </a:solidFill>
            </c:spPr>
          </c:dPt>
          <c:dPt>
            <c:idx val="12"/>
            <c:spPr>
              <a:solidFill>
                <a:schemeClr val="bg2"/>
              </a:solidFill>
            </c:spPr>
          </c:dPt>
          <c:dPt>
            <c:idx val="13"/>
            <c:spPr>
              <a:solidFill>
                <a:srgbClr val="D60093"/>
              </a:solidFill>
            </c:spPr>
          </c:dPt>
          <c:dPt>
            <c:idx val="14"/>
            <c:spPr>
              <a:solidFill>
                <a:schemeClr val="bg1">
                  <a:lumMod val="75000"/>
                </a:schemeClr>
              </a:solidFill>
            </c:spPr>
          </c:dPt>
          <c:dPt>
            <c:idx val="15"/>
            <c:spPr>
              <a:solidFill>
                <a:schemeClr val="accent1"/>
              </a:solidFill>
            </c:spPr>
          </c:dPt>
          <c:dPt>
            <c:idx val="16"/>
            <c:spPr>
              <a:solidFill>
                <a:srgbClr val="99CF00"/>
              </a:solidFill>
            </c:spPr>
          </c:dPt>
          <c:dPt>
            <c:idx val="17"/>
            <c:spPr>
              <a:solidFill>
                <a:schemeClr val="accent4"/>
              </a:solidFill>
            </c:spPr>
          </c:dPt>
          <c:dPt>
            <c:idx val="18"/>
            <c:spPr>
              <a:solidFill>
                <a:schemeClr val="accent5"/>
              </a:solidFill>
            </c:spPr>
          </c:dPt>
          <c:dPt>
            <c:idx val="19"/>
            <c:spPr>
              <a:solidFill>
                <a:schemeClr val="bg2"/>
              </a:solidFill>
            </c:spPr>
          </c:dPt>
          <c:dPt>
            <c:idx val="20"/>
            <c:spPr>
              <a:solidFill>
                <a:srgbClr val="D60093"/>
              </a:solidFill>
            </c:spPr>
          </c:dPt>
          <c:dPt>
            <c:idx val="21"/>
            <c:spPr>
              <a:solidFill>
                <a:schemeClr val="accent6"/>
              </a:solidFill>
            </c:spPr>
          </c:dPt>
          <c:dPt>
            <c:idx val="22"/>
            <c:spPr>
              <a:solidFill>
                <a:schemeClr val="accent5"/>
              </a:solidFill>
            </c:spPr>
          </c:dPt>
          <c:dPt>
            <c:idx val="23"/>
            <c:spPr>
              <a:solidFill>
                <a:schemeClr val="accent4"/>
              </a:solidFill>
            </c:spPr>
          </c:dPt>
          <c:dPt>
            <c:idx val="24"/>
            <c:spPr>
              <a:solidFill>
                <a:schemeClr val="bg2"/>
              </a:solidFill>
            </c:spPr>
          </c:dPt>
          <c:dPt>
            <c:idx val="25"/>
            <c:spPr>
              <a:solidFill>
                <a:schemeClr val="accent3"/>
              </a:solidFill>
            </c:spPr>
          </c:dPt>
          <c:dPt>
            <c:idx val="26"/>
            <c:spPr>
              <a:solidFill>
                <a:schemeClr val="accent2"/>
              </a:solidFill>
            </c:spPr>
          </c:dPt>
          <c:dPt>
            <c:idx val="27"/>
            <c:spPr>
              <a:solidFill>
                <a:schemeClr val="accent1"/>
              </a:solidFill>
            </c:spPr>
          </c:dPt>
          <c:dPt>
            <c:idx val="28"/>
            <c:spPr>
              <a:solidFill>
                <a:schemeClr val="accent6"/>
              </a:solidFill>
            </c:spPr>
          </c:dPt>
          <c:dPt>
            <c:idx val="29"/>
            <c:spPr>
              <a:solidFill>
                <a:schemeClr val="accent5"/>
              </a:solidFill>
            </c:spPr>
          </c:dPt>
          <c:dPt>
            <c:idx val="30"/>
            <c:spPr>
              <a:solidFill>
                <a:schemeClr val="accent4"/>
              </a:solidFill>
            </c:spPr>
          </c:dPt>
          <c:dPt>
            <c:idx val="31"/>
            <c:spPr>
              <a:solidFill>
                <a:schemeClr val="bg2"/>
              </a:solidFill>
            </c:spPr>
          </c:dPt>
          <c:dPt>
            <c:idx val="32"/>
            <c:spPr>
              <a:solidFill>
                <a:schemeClr val="accent3"/>
              </a:solidFill>
            </c:spPr>
          </c:dPt>
          <c:dPt>
            <c:idx val="33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BubbleSize val="1"/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0.0</c:formatCode>
                <c:ptCount val="21"/>
                <c:pt idx="0">
                  <c:v>7.1</c:v>
                </c:pt>
                <c:pt idx="1">
                  <c:v>2.5</c:v>
                </c:pt>
                <c:pt idx="2">
                  <c:v>12.1</c:v>
                </c:pt>
                <c:pt idx="3">
                  <c:v>13.4</c:v>
                </c:pt>
                <c:pt idx="4">
                  <c:v>18.899999999999999</c:v>
                </c:pt>
                <c:pt idx="5">
                  <c:v>33.300000000000011</c:v>
                </c:pt>
                <c:pt idx="6">
                  <c:v>12.8</c:v>
                </c:pt>
                <c:pt idx="7">
                  <c:v>5.9</c:v>
                </c:pt>
                <c:pt idx="8">
                  <c:v>4.3</c:v>
                </c:pt>
                <c:pt idx="9">
                  <c:v>13.7</c:v>
                </c:pt>
                <c:pt idx="10">
                  <c:v>13.5</c:v>
                </c:pt>
                <c:pt idx="11">
                  <c:v>20.9</c:v>
                </c:pt>
                <c:pt idx="12">
                  <c:v>26.1</c:v>
                </c:pt>
                <c:pt idx="13">
                  <c:v>15.5</c:v>
                </c:pt>
                <c:pt idx="14">
                  <c:v>4.7</c:v>
                </c:pt>
                <c:pt idx="15">
                  <c:v>4.5999999999999996</c:v>
                </c:pt>
                <c:pt idx="16">
                  <c:v>15.1</c:v>
                </c:pt>
                <c:pt idx="17">
                  <c:v>13.1</c:v>
                </c:pt>
                <c:pt idx="18">
                  <c:v>22</c:v>
                </c:pt>
                <c:pt idx="19">
                  <c:v>25.7</c:v>
                </c:pt>
                <c:pt idx="20">
                  <c:v>14.8</c:v>
                </c:pt>
              </c:numCache>
            </c:numRef>
          </c:bubbleSize>
        </c:ser>
        <c:dLbls/>
        <c:bubbleScale val="100"/>
        <c:axId val="134629632"/>
        <c:axId val="134639616"/>
      </c:bubbleChart>
      <c:valAx>
        <c:axId val="134629632"/>
        <c:scaling>
          <c:orientation val="maxMin"/>
          <c:max val="46"/>
          <c:min val="-3"/>
        </c:scaling>
        <c:delete val="1"/>
        <c:axPos val="b"/>
        <c:numFmt formatCode="General" sourceLinked="1"/>
        <c:tickLblPos val="none"/>
        <c:crossAx val="134639616"/>
        <c:crosses val="autoZero"/>
        <c:crossBetween val="midCat"/>
      </c:valAx>
      <c:valAx>
        <c:axId val="134639616"/>
        <c:scaling>
          <c:orientation val="minMax"/>
        </c:scaling>
        <c:delete val="1"/>
        <c:axPos val="r"/>
        <c:majorGridlines/>
        <c:numFmt formatCode="General" sourceLinked="1"/>
        <c:tickLblPos val="none"/>
        <c:crossAx val="134629632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26"/>
          <c:h val="0.9431708162411969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171.3</c:v>
                </c:pt>
                <c:pt idx="1">
                  <c:v>214.5</c:v>
                </c:pt>
                <c:pt idx="2">
                  <c:v>91.5</c:v>
                </c:pt>
                <c:pt idx="3">
                  <c:v>128.69999999999999</c:v>
                </c:pt>
                <c:pt idx="4">
                  <c:v>107.9</c:v>
                </c:pt>
                <c:pt idx="5">
                  <c:v>72.7</c:v>
                </c:pt>
                <c:pt idx="6">
                  <c:v>42.8</c:v>
                </c:pt>
                <c:pt idx="7">
                  <c:v>59</c:v>
                </c:pt>
                <c:pt idx="9">
                  <c:v>131.6</c:v>
                </c:pt>
                <c:pt idx="10">
                  <c:v>228.4</c:v>
                </c:pt>
                <c:pt idx="11">
                  <c:v>195.1</c:v>
                </c:pt>
                <c:pt idx="12">
                  <c:v>116</c:v>
                </c:pt>
                <c:pt idx="13">
                  <c:v>134.4</c:v>
                </c:pt>
                <c:pt idx="14">
                  <c:v>41.3</c:v>
                </c:pt>
              </c:numCache>
            </c:numRef>
          </c:val>
        </c:ser>
        <c:dLbls/>
        <c:gapWidth val="45"/>
        <c:axId val="139077120"/>
        <c:axId val="139078656"/>
      </c:barChart>
      <c:catAx>
        <c:axId val="139077120"/>
        <c:scaling>
          <c:orientation val="maxMin"/>
        </c:scaling>
        <c:axPos val="l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39078656"/>
        <c:crosses val="autoZero"/>
        <c:auto val="1"/>
        <c:lblAlgn val="ctr"/>
        <c:lblOffset val="100"/>
      </c:catAx>
      <c:valAx>
        <c:axId val="139078656"/>
        <c:scaling>
          <c:orientation val="minMax"/>
          <c:min val="0"/>
        </c:scaling>
        <c:delete val="1"/>
        <c:axPos val="b"/>
        <c:numFmt formatCode="0.0" sourceLinked="1"/>
        <c:tickLblPos val="none"/>
        <c:crossAx val="139077120"/>
        <c:crosses val="max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9140103780578339"/>
          <c:y val="2.8414591879406599E-2"/>
          <c:w val="0.57598220904373609"/>
          <c:h val="0.9431708162411993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45-54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45-54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178</c:v>
                </c:pt>
                <c:pt idx="1">
                  <c:v>216</c:v>
                </c:pt>
                <c:pt idx="2">
                  <c:v>113</c:v>
                </c:pt>
                <c:pt idx="3">
                  <c:v>86</c:v>
                </c:pt>
                <c:pt idx="4">
                  <c:v>116</c:v>
                </c:pt>
                <c:pt idx="5">
                  <c:v>73</c:v>
                </c:pt>
                <c:pt idx="6">
                  <c:v>50</c:v>
                </c:pt>
                <c:pt idx="7">
                  <c:v>32</c:v>
                </c:pt>
                <c:pt idx="9">
                  <c:v>143</c:v>
                </c:pt>
                <c:pt idx="10">
                  <c:v>152</c:v>
                </c:pt>
                <c:pt idx="11">
                  <c:v>144</c:v>
                </c:pt>
                <c:pt idx="12">
                  <c:v>67</c:v>
                </c:pt>
                <c:pt idx="13">
                  <c:v>113</c:v>
                </c:pt>
                <c:pt idx="14">
                  <c:v>101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/>
        <c:gapWidth val="46"/>
        <c:axId val="139182464"/>
        <c:axId val="139184000"/>
      </c:barChart>
      <c:catAx>
        <c:axId val="139182464"/>
        <c:scaling>
          <c:orientation val="maxMin"/>
        </c:scaling>
        <c:axPos val="l"/>
        <c:maj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139184000"/>
        <c:crossesAt val="100"/>
        <c:auto val="1"/>
        <c:lblAlgn val="ctr"/>
        <c:lblOffset val="100"/>
      </c:catAx>
      <c:valAx>
        <c:axId val="139184000"/>
        <c:scaling>
          <c:orientation val="minMax"/>
          <c:max val="250"/>
          <c:min val="-50"/>
        </c:scaling>
        <c:delete val="1"/>
        <c:axPos val="t"/>
        <c:numFmt formatCode="0" sourceLinked="1"/>
        <c:tickLblPos val="none"/>
        <c:crossAx val="139182464"/>
        <c:crossesAt val="1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26"/>
          <c:h val="0.9431708162411969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171.3</c:v>
                </c:pt>
                <c:pt idx="1">
                  <c:v>214.5</c:v>
                </c:pt>
                <c:pt idx="2">
                  <c:v>91.5</c:v>
                </c:pt>
                <c:pt idx="3">
                  <c:v>128.69999999999999</c:v>
                </c:pt>
                <c:pt idx="4">
                  <c:v>107.9</c:v>
                </c:pt>
                <c:pt idx="5">
                  <c:v>72.7</c:v>
                </c:pt>
                <c:pt idx="6">
                  <c:v>42.8</c:v>
                </c:pt>
                <c:pt idx="7">
                  <c:v>59</c:v>
                </c:pt>
                <c:pt idx="9">
                  <c:v>131.6</c:v>
                </c:pt>
                <c:pt idx="10">
                  <c:v>228.4</c:v>
                </c:pt>
                <c:pt idx="11">
                  <c:v>195.1</c:v>
                </c:pt>
                <c:pt idx="12">
                  <c:v>116</c:v>
                </c:pt>
                <c:pt idx="13">
                  <c:v>134.4</c:v>
                </c:pt>
                <c:pt idx="14">
                  <c:v>41.3</c:v>
                </c:pt>
              </c:numCache>
            </c:numRef>
          </c:val>
        </c:ser>
        <c:dLbls/>
        <c:gapWidth val="45"/>
        <c:axId val="139357568"/>
        <c:axId val="139367552"/>
      </c:barChart>
      <c:catAx>
        <c:axId val="139357568"/>
        <c:scaling>
          <c:orientation val="maxMin"/>
        </c:scaling>
        <c:axPos val="l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39367552"/>
        <c:crosses val="autoZero"/>
        <c:auto val="1"/>
        <c:lblAlgn val="ctr"/>
        <c:lblOffset val="100"/>
      </c:catAx>
      <c:valAx>
        <c:axId val="139367552"/>
        <c:scaling>
          <c:orientation val="minMax"/>
          <c:min val="0"/>
        </c:scaling>
        <c:delete val="1"/>
        <c:axPos val="b"/>
        <c:numFmt formatCode="0.0" sourceLinked="1"/>
        <c:tickLblPos val="none"/>
        <c:crossAx val="139357568"/>
        <c:crosses val="max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9140103780578339"/>
          <c:y val="2.8414591879406599E-2"/>
          <c:w val="0.57598220904373609"/>
          <c:h val="0.9431708162411993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45-54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45-54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144</c:v>
                </c:pt>
                <c:pt idx="1">
                  <c:v>176</c:v>
                </c:pt>
                <c:pt idx="2">
                  <c:v>106</c:v>
                </c:pt>
                <c:pt idx="3">
                  <c:v>134</c:v>
                </c:pt>
                <c:pt idx="4">
                  <c:v>90</c:v>
                </c:pt>
                <c:pt idx="5">
                  <c:v>58</c:v>
                </c:pt>
                <c:pt idx="6">
                  <c:v>43</c:v>
                </c:pt>
                <c:pt idx="7">
                  <c:v>49</c:v>
                </c:pt>
                <c:pt idx="9">
                  <c:v>103</c:v>
                </c:pt>
                <c:pt idx="10">
                  <c:v>112</c:v>
                </c:pt>
                <c:pt idx="11">
                  <c:v>116</c:v>
                </c:pt>
                <c:pt idx="12">
                  <c:v>94</c:v>
                </c:pt>
                <c:pt idx="13">
                  <c:v>92</c:v>
                </c:pt>
                <c:pt idx="14">
                  <c:v>79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/>
        <c:gapWidth val="46"/>
        <c:axId val="139458816"/>
        <c:axId val="139476992"/>
      </c:barChart>
      <c:catAx>
        <c:axId val="139458816"/>
        <c:scaling>
          <c:orientation val="maxMin"/>
        </c:scaling>
        <c:axPos val="l"/>
        <c:maj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139476992"/>
        <c:crossesAt val="100"/>
        <c:auto val="1"/>
        <c:lblAlgn val="ctr"/>
        <c:lblOffset val="100"/>
      </c:catAx>
      <c:valAx>
        <c:axId val="139476992"/>
        <c:scaling>
          <c:orientation val="minMax"/>
          <c:max val="250"/>
          <c:min val="-50"/>
        </c:scaling>
        <c:delete val="1"/>
        <c:axPos val="t"/>
        <c:numFmt formatCode="0" sourceLinked="1"/>
        <c:tickLblPos val="none"/>
        <c:crossAx val="139458816"/>
        <c:crossesAt val="1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10.8</c:v>
                </c:pt>
                <c:pt idx="1">
                  <c:v>13.4</c:v>
                </c:pt>
                <c:pt idx="2">
                  <c:v>19.3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11.2</c:v>
                </c:pt>
                <c:pt idx="1">
                  <c:v>13.7</c:v>
                </c:pt>
                <c:pt idx="2">
                  <c:v>24.1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9.1</c:v>
                </c:pt>
                <c:pt idx="1">
                  <c:v>9.8000000000000007</c:v>
                </c:pt>
                <c:pt idx="2">
                  <c:v>10.3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</c:v>
                </c:pt>
                <c:pt idx="1">
                  <c:v>10.8</c:v>
                </c:pt>
                <c:pt idx="2">
                  <c:v>14.5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10.4</c:v>
                </c:pt>
                <c:pt idx="1">
                  <c:v>13.5</c:v>
                </c:pt>
                <c:pt idx="2">
                  <c:v>12.1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11.2</c:v>
                </c:pt>
                <c:pt idx="1">
                  <c:v>14.2</c:v>
                </c:pt>
                <c:pt idx="2">
                  <c:v>8.2000000000000011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9.6</c:v>
                </c:pt>
                <c:pt idx="1">
                  <c:v>11.1</c:v>
                </c:pt>
                <c:pt idx="2">
                  <c:v>4.8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20.8</c:v>
                </c:pt>
                <c:pt idx="1">
                  <c:v>13.5</c:v>
                </c:pt>
                <c:pt idx="2">
                  <c:v>6.6</c:v>
                </c:pt>
              </c:numCache>
            </c:numRef>
          </c:val>
        </c:ser>
        <c:dLbls/>
        <c:gapWidth val="46"/>
        <c:overlap val="100"/>
        <c:serLines/>
        <c:axId val="96084736"/>
        <c:axId val="96086272"/>
      </c:barChart>
      <c:catAx>
        <c:axId val="96084736"/>
        <c:scaling>
          <c:orientation val="minMax"/>
        </c:scaling>
        <c:axPos val="t"/>
        <c:maj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6086272"/>
        <c:crosses val="autoZero"/>
        <c:auto val="1"/>
        <c:lblAlgn val="ctr"/>
        <c:lblOffset val="100"/>
        <c:tickLblSkip val="1"/>
      </c:catAx>
      <c:valAx>
        <c:axId val="96086272"/>
        <c:scaling>
          <c:orientation val="maxMin"/>
        </c:scaling>
        <c:delete val="1"/>
        <c:axPos val="l"/>
        <c:numFmt formatCode="0%" sourceLinked="1"/>
        <c:tickLblPos val="none"/>
        <c:crossAx val="960847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1308895279463267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23.1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27.4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10.8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17.100000000000001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8.5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5.7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4.5999999999999996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3</c:v>
                </c:pt>
              </c:numCache>
            </c:numRef>
          </c:val>
        </c:ser>
        <c:dLbls/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16456448"/>
        <c:axId val="82658048"/>
      </c:barChart>
      <c:catAx>
        <c:axId val="116456448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82658048"/>
        <c:crosses val="autoZero"/>
        <c:auto val="1"/>
        <c:lblAlgn val="ctr"/>
        <c:lblOffset val="100"/>
      </c:catAx>
      <c:valAx>
        <c:axId val="82658048"/>
        <c:scaling>
          <c:orientation val="minMax"/>
        </c:scaling>
        <c:delete val="1"/>
        <c:axPos val="t"/>
        <c:numFmt formatCode="0%" sourceLinked="1"/>
        <c:tickLblPos val="none"/>
        <c:crossAx val="1164564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6E-2"/>
          <c:w val="0.97970115770886679"/>
          <c:h val="7.2328052056671366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10.8</c:v>
                </c:pt>
                <c:pt idx="1">
                  <c:v>13.5</c:v>
                </c:pt>
                <c:pt idx="2">
                  <c:v>29.3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11.2</c:v>
                </c:pt>
                <c:pt idx="1">
                  <c:v>13.7</c:v>
                </c:pt>
                <c:pt idx="2">
                  <c:v>32.9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9.1</c:v>
                </c:pt>
                <c:pt idx="1">
                  <c:v>9.9</c:v>
                </c:pt>
                <c:pt idx="2">
                  <c:v>8.9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</c:v>
                </c:pt>
                <c:pt idx="1">
                  <c:v>10.9</c:v>
                </c:pt>
                <c:pt idx="2">
                  <c:v>7.3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10.4</c:v>
                </c:pt>
                <c:pt idx="1">
                  <c:v>13.2</c:v>
                </c:pt>
                <c:pt idx="2">
                  <c:v>5.3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11.2</c:v>
                </c:pt>
                <c:pt idx="1">
                  <c:v>14</c:v>
                </c:pt>
                <c:pt idx="2">
                  <c:v>4.9000000000000004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9.6</c:v>
                </c:pt>
                <c:pt idx="1">
                  <c:v>11</c:v>
                </c:pt>
                <c:pt idx="2">
                  <c:v>8.7000000000000011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20.8</c:v>
                </c:pt>
                <c:pt idx="1">
                  <c:v>13.9</c:v>
                </c:pt>
                <c:pt idx="2">
                  <c:v>2.6</c:v>
                </c:pt>
              </c:numCache>
            </c:numRef>
          </c:val>
        </c:ser>
        <c:dLbls/>
        <c:gapWidth val="46"/>
        <c:overlap val="100"/>
        <c:serLines/>
        <c:axId val="117742592"/>
        <c:axId val="117752576"/>
      </c:barChart>
      <c:catAx>
        <c:axId val="117742592"/>
        <c:scaling>
          <c:orientation val="minMax"/>
        </c:scaling>
        <c:axPos val="t"/>
        <c:maj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7752576"/>
        <c:crosses val="autoZero"/>
        <c:auto val="1"/>
        <c:lblAlgn val="ctr"/>
        <c:lblOffset val="100"/>
        <c:tickLblSkip val="1"/>
      </c:catAx>
      <c:valAx>
        <c:axId val="117752576"/>
        <c:scaling>
          <c:orientation val="maxMin"/>
        </c:scaling>
        <c:delete val="1"/>
        <c:axPos val="l"/>
        <c:numFmt formatCode="0%" sourceLinked="1"/>
        <c:tickLblPos val="none"/>
        <c:crossAx val="1177425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1308895279463267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37.300000000000011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8.8000000000000007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7.5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3.6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3.7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3.9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1.2</c:v>
                </c:pt>
              </c:numCache>
            </c:numRef>
          </c:val>
        </c:ser>
        <c:dLbls/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16506624"/>
        <c:axId val="116508160"/>
      </c:barChart>
      <c:catAx>
        <c:axId val="116506624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16508160"/>
        <c:crosses val="autoZero"/>
        <c:auto val="1"/>
        <c:lblAlgn val="ctr"/>
        <c:lblOffset val="100"/>
      </c:catAx>
      <c:valAx>
        <c:axId val="116508160"/>
        <c:scaling>
          <c:orientation val="minMax"/>
        </c:scaling>
        <c:delete val="1"/>
        <c:axPos val="t"/>
        <c:numFmt formatCode="0%" sourceLinked="1"/>
        <c:tickLblPos val="none"/>
        <c:crossAx val="1165066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6E-2"/>
          <c:w val="0.97970115770886679"/>
          <c:h val="7.2328052056671366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10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10.4</c:v>
                </c:pt>
                <c:pt idx="1">
                  <c:v>14.4</c:v>
                </c:pt>
                <c:pt idx="2">
                  <c:v>14.8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16.899999999999999</c:v>
                </c:pt>
                <c:pt idx="1">
                  <c:v>22.9</c:v>
                </c:pt>
                <c:pt idx="2">
                  <c:v>25.7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15.2</c:v>
                </c:pt>
                <c:pt idx="1">
                  <c:v>18.899999999999999</c:v>
                </c:pt>
                <c:pt idx="2">
                  <c:v>22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19.5</c:v>
                </c:pt>
                <c:pt idx="1">
                  <c:v>13.8</c:v>
                </c:pt>
                <c:pt idx="2">
                  <c:v>13.1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13.4</c:v>
                </c:pt>
                <c:pt idx="1">
                  <c:v>16.5</c:v>
                </c:pt>
                <c:pt idx="2">
                  <c:v>15.1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4.5999999999999996</c:v>
                </c:pt>
                <c:pt idx="1">
                  <c:v>5.8</c:v>
                </c:pt>
                <c:pt idx="2">
                  <c:v>4.5999999999999996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19.5</c:v>
                </c:pt>
                <c:pt idx="1">
                  <c:v>7.4</c:v>
                </c:pt>
                <c:pt idx="2">
                  <c:v>4.7</c:v>
                </c:pt>
              </c:numCache>
            </c:numRef>
          </c:val>
        </c:ser>
        <c:dLbls/>
        <c:gapWidth val="47"/>
        <c:overlap val="100"/>
        <c:serLines/>
        <c:axId val="125158912"/>
        <c:axId val="125160448"/>
      </c:barChart>
      <c:catAx>
        <c:axId val="125158912"/>
        <c:scaling>
          <c:orientation val="minMax"/>
        </c:scaling>
        <c:axPos val="t"/>
        <c:maj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5160448"/>
        <c:crosses val="autoZero"/>
        <c:auto val="1"/>
        <c:lblAlgn val="ctr"/>
        <c:lblOffset val="100"/>
        <c:tickLblSkip val="1"/>
      </c:catAx>
      <c:valAx>
        <c:axId val="125160448"/>
        <c:scaling>
          <c:orientation val="maxMin"/>
        </c:scaling>
        <c:delete val="1"/>
        <c:axPos val="l"/>
        <c:numFmt formatCode="0%" sourceLinked="1"/>
        <c:tickLblPos val="none"/>
        <c:crossAx val="125158912"/>
        <c:crosses val="autoZero"/>
        <c:crossBetween val="between"/>
      </c:valAx>
    </c:plotArea>
    <c:plotVisOnly val="1"/>
    <c:dispBlanksAs val="gap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0588025101711941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17.600000000000001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32.200000000000003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17.399999999999999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11.1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14.5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</c:numCache>
            </c:numRef>
          </c:val>
        </c:ser>
        <c:dLbls/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25051648"/>
        <c:axId val="125053184"/>
      </c:barChart>
      <c:catAx>
        <c:axId val="125051648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25053184"/>
        <c:crosses val="autoZero"/>
        <c:auto val="1"/>
        <c:lblAlgn val="ctr"/>
        <c:lblOffset val="100"/>
      </c:catAx>
      <c:valAx>
        <c:axId val="125053184"/>
        <c:scaling>
          <c:orientation val="minMax"/>
        </c:scaling>
        <c:delete val="1"/>
        <c:axPos val="t"/>
        <c:numFmt formatCode="0%" sourceLinked="1"/>
        <c:tickLblPos val="none"/>
        <c:crossAx val="1250516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4E-2"/>
          <c:w val="0.96630747365013603"/>
          <c:h val="7.2328052056671366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10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10.4</c:v>
                </c:pt>
                <c:pt idx="1">
                  <c:v>14.5</c:v>
                </c:pt>
                <c:pt idx="2">
                  <c:v>12.8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16.899999999999999</c:v>
                </c:pt>
                <c:pt idx="1">
                  <c:v>23.6</c:v>
                </c:pt>
                <c:pt idx="2">
                  <c:v>33.300000000000011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15.2</c:v>
                </c:pt>
                <c:pt idx="1">
                  <c:v>18.3</c:v>
                </c:pt>
                <c:pt idx="2">
                  <c:v>18.899999999999999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19.5</c:v>
                </c:pt>
                <c:pt idx="1">
                  <c:v>13.7</c:v>
                </c:pt>
                <c:pt idx="2">
                  <c:v>13.4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13.4</c:v>
                </c:pt>
                <c:pt idx="1">
                  <c:v>16.5</c:v>
                </c:pt>
                <c:pt idx="2">
                  <c:v>12.1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4.5999999999999996</c:v>
                </c:pt>
                <c:pt idx="1">
                  <c:v>5.7</c:v>
                </c:pt>
                <c:pt idx="2">
                  <c:v>2.5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19.5</c:v>
                </c:pt>
                <c:pt idx="1">
                  <c:v>7.3</c:v>
                </c:pt>
                <c:pt idx="2">
                  <c:v>7.1</c:v>
                </c:pt>
              </c:numCache>
            </c:numRef>
          </c:val>
        </c:ser>
        <c:dLbls/>
        <c:gapWidth val="47"/>
        <c:overlap val="100"/>
        <c:serLines/>
        <c:axId val="125442304"/>
        <c:axId val="125448192"/>
      </c:barChart>
      <c:catAx>
        <c:axId val="125442304"/>
        <c:scaling>
          <c:orientation val="minMax"/>
        </c:scaling>
        <c:axPos val="t"/>
        <c:maj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5448192"/>
        <c:crosses val="autoZero"/>
        <c:auto val="1"/>
        <c:lblAlgn val="ctr"/>
        <c:lblOffset val="100"/>
        <c:tickLblSkip val="1"/>
      </c:catAx>
      <c:valAx>
        <c:axId val="125448192"/>
        <c:scaling>
          <c:orientation val="maxMin"/>
        </c:scaling>
        <c:delete val="1"/>
        <c:axPos val="l"/>
        <c:numFmt formatCode="0%" sourceLinked="1"/>
        <c:tickLblPos val="none"/>
        <c:crossAx val="125442304"/>
        <c:crosses val="autoZero"/>
        <c:crossBetween val="between"/>
      </c:valAx>
    </c:plotArea>
    <c:plotVisOnly val="1"/>
    <c:dispBlanksAs val="gap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0588025101711941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38.700000000000003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18.5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13.7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12.5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1.9000000000000001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</c:numCache>
            </c:numRef>
          </c:val>
        </c:ser>
        <c:dLbls/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25479936"/>
        <c:axId val="125498496"/>
      </c:barChart>
      <c:catAx>
        <c:axId val="125479936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25498496"/>
        <c:crosses val="autoZero"/>
        <c:auto val="1"/>
        <c:lblAlgn val="ctr"/>
        <c:lblOffset val="100"/>
      </c:catAx>
      <c:valAx>
        <c:axId val="125498496"/>
        <c:scaling>
          <c:orientation val="minMax"/>
        </c:scaling>
        <c:delete val="1"/>
        <c:axPos val="t"/>
        <c:numFmt formatCode="0%" sourceLinked="1"/>
        <c:tickLblPos val="none"/>
        <c:crossAx val="1254799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4E-2"/>
          <c:w val="0.96630747365013603"/>
          <c:h val="7.2328052056671366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EF94F-FA0F-4CF6-A903-BB209FC3B5C7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54D1E-A9C7-4031-9518-FBBEB7F50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0508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277E4C30-BFEE-4BA1-8C60-6C6BB867AC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277E4C30-BFEE-4BA1-8C60-6C6BB867AC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77E4C30-BFEE-4BA1-8C60-6C6BB867AC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7E4C30-BFEE-4BA1-8C60-6C6BB867AC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277E4C30-BFEE-4BA1-8C60-6C6BB867AC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11397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prstGeom prst="rect">
            <a:avLst/>
          </a:prstGeo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528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98778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41995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pic>
        <p:nvPicPr>
          <p:cNvPr id="1026" name="Picture 2" descr="W:\COMPANY\TNS_branding\Логотипы\NEW Precision Growth logos\TNS_logohe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096" y="378396"/>
            <a:ext cx="792000" cy="792000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en-AU" sz="750" b="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277E4C30-BFEE-4BA1-8C60-6C6BB867ACA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13" r:id="rId22"/>
    <p:sldLayoutId id="2147483714" r:id="rId23"/>
    <p:sldLayoutId id="2147483715" r:id="rId24"/>
    <p:sldLayoutId id="2147483716" r:id="rId2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en-US" sz="750" b="0" dirty="0" smtClean="0">
                <a:solidFill>
                  <a:srgbClr val="333333"/>
                </a:solidFill>
                <a:latin typeface="+mn-lt"/>
              </a:rPr>
              <a:t>4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25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en-US" sz="750" b="0" dirty="0" smtClean="0">
                <a:solidFill>
                  <a:srgbClr val="333333"/>
                </a:solidFill>
                <a:latin typeface="+mn-lt"/>
              </a:rPr>
              <a:t>4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3072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2014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460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/>
              </a:rPr>
              <a:t>201</a:t>
            </a:r>
            <a:r>
              <a:rPr lang="en-US" sz="750" b="0" dirty="0" smtClean="0">
                <a:solidFill>
                  <a:srgbClr val="333333"/>
                </a:solidFill>
                <a:latin typeface="Arial"/>
              </a:rPr>
              <a:t>4</a:t>
            </a:r>
            <a:endParaRPr lang="en-AU" sz="750" b="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Аудитория </a:t>
            </a:r>
            <a:r>
              <a:rPr lang="en-US" smtClean="0">
                <a:latin typeface="Arial"/>
              </a:rPr>
              <a:t>Drive.ru</a:t>
            </a:r>
            <a:br>
              <a:rPr lang="en-US" smtClean="0">
                <a:latin typeface="Arial"/>
              </a:rPr>
            </a:br>
            <a:r>
              <a:rPr lang="ru-RU" smtClean="0">
                <a:latin typeface="Arial"/>
              </a:rPr>
              <a:t>Февраль 2014</a:t>
            </a:r>
            <a:br>
              <a:rPr lang="ru-RU" smtClean="0">
                <a:latin typeface="Arial"/>
              </a:rPr>
            </a:br>
            <a:endParaRPr lang="ru-RU" dirty="0">
              <a:latin typeface="Arial"/>
            </a:endParaRPr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Россия 0+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790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3790164130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10</a:t>
            </a:fld>
            <a:endParaRPr lang="en-AU" dirty="0">
              <a:latin typeface="Arial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Февраль 2014,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7815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3301311569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11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Февраль 2014,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01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2254085618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xmlns="" val="645567499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12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Index: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населении России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>
                <a:latin typeface="Arial"/>
              </a:rPr>
              <a:t>Россия 0+, Февраль 2014,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Index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Index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6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4009003076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xmlns="" val="2761729581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13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Internet: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аудитории Интернета в целом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>
                <a:latin typeface="Arial"/>
              </a:rPr>
              <a:t>Россия 0+, Февраль 2014,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Internet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Affinity Internet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773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0+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/>
              </a:rPr>
              <a:t> </a:t>
            </a:r>
            <a:br>
              <a:rPr lang="en-US" sz="1300" dirty="0" smtClean="0">
                <a:latin typeface="Arial"/>
              </a:rPr>
            </a:br>
            <a:r>
              <a:rPr lang="en-US" sz="1300" dirty="0" smtClean="0">
                <a:latin typeface="Arial"/>
              </a:rPr>
              <a:t>(</a:t>
            </a:r>
            <a:r>
              <a:rPr lang="ru-RU" sz="1300" dirty="0" smtClean="0">
                <a:latin typeface="Arial"/>
              </a:rPr>
              <a:t>в таблицах Россия 100+) 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Monthly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/>
              </a:rPr>
              <a:t>. </a:t>
            </a:r>
            <a:r>
              <a:rPr lang="ru-RU" sz="1300" dirty="0" smtClean="0">
                <a:latin typeface="Arial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Index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населении 12-64 лет</a:t>
            </a:r>
            <a:r>
              <a:rPr lang="en-US" sz="1300" dirty="0" smtClean="0">
                <a:latin typeface="Arial"/>
              </a:rPr>
              <a:t>.</a:t>
            </a:r>
            <a:r>
              <a:rPr lang="ru-RU" sz="1300" dirty="0" smtClean="0">
                <a:latin typeface="Arial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Internet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/>
              </a:rPr>
            </a:b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9259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1800" dirty="0" smtClean="0"/>
              <a:t>Аудитория </a:t>
            </a:r>
            <a:r>
              <a:rPr lang="en-US" sz="1800" dirty="0" smtClean="0">
                <a:latin typeface="Arial"/>
              </a:rPr>
              <a:t>Drive.ru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>
                <a:latin typeface="Arial"/>
              </a:rPr>
              <a:t>Февраль </a:t>
            </a:r>
            <a:r>
              <a:rPr lang="ru-RU" sz="1800" dirty="0" smtClean="0">
                <a:latin typeface="Arial"/>
              </a:rPr>
              <a:t>2014</a:t>
            </a:r>
            <a:r>
              <a:rPr lang="ru-RU" sz="1800" dirty="0" smtClean="0"/>
              <a:t>, </a:t>
            </a:r>
            <a:r>
              <a:rPr lang="en-US" sz="1800" dirty="0" smtClean="0"/>
              <a:t>1</a:t>
            </a:r>
            <a:r>
              <a:rPr lang="ru-RU" sz="1800" dirty="0" smtClean="0"/>
              <a:t>2</a:t>
            </a:r>
            <a:r>
              <a:rPr lang="en-US" sz="1800" dirty="0" smtClean="0"/>
              <a:t>-</a:t>
            </a:r>
            <a:r>
              <a:rPr lang="ru-RU" sz="1800" dirty="0" smtClean="0"/>
              <a:t>6</a:t>
            </a:r>
            <a:r>
              <a:rPr lang="en-US" sz="1800" dirty="0" smtClean="0"/>
              <a:t>4</a:t>
            </a:r>
            <a:r>
              <a:rPr lang="ru-RU" sz="1800" dirty="0" smtClean="0"/>
              <a:t> лет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8" name="Table_1"/>
          <p:cNvGraphicFramePr>
            <a:graphicFrameLocks noGrp="1"/>
          </p:cNvGraphicFramePr>
          <p:nvPr>
            <p:ph sz="quarter" idx="11"/>
          </p:nvPr>
        </p:nvGraphicFramePr>
        <p:xfrm>
          <a:off x="285750" y="1026447"/>
          <a:ext cx="4591143" cy="4821868"/>
        </p:xfrm>
        <a:graphic>
          <a:graphicData uri="http://schemas.openxmlformats.org/drawingml/2006/table">
            <a:tbl>
              <a:tblPr/>
              <a:tblGrid>
                <a:gridCol w="1362654"/>
                <a:gridCol w="1390005"/>
                <a:gridCol w="919242"/>
                <a:gridCol w="919242"/>
              </a:tblGrid>
              <a:tr h="404903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dirty="0" smtClean="0">
                          <a:latin typeface="+mn-lt"/>
                        </a:rPr>
                        <a:t>Drive.ru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35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100+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888.3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680.8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0.8%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1.3%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21.5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20.5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318.8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254.4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0.3%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0.5%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15.0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13.7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83.9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71.1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8.1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7.0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Динамика аудитории </a:t>
            </a:r>
            <a:r>
              <a:rPr lang="en-US" smtClean="0">
                <a:latin typeface="Arial"/>
              </a:rPr>
              <a:t>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1620216901"/>
              </p:ext>
            </p:extLst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</p:nvPr>
        </p:nvGraphicFramePr>
        <p:xfrm>
          <a:off x="6591300" y="1184275"/>
          <a:ext cx="2263776" cy="3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/>
                <a:gridCol w="1131888"/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888
 тыс.чел.</a:t>
                      </a:r>
                      <a:endParaRPr lang="ru-RU" sz="1400" b="0" dirty="0" smtClean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319
 тыс.чел.</a:t>
                      </a:r>
                      <a:endParaRPr lang="ru-RU" sz="1400" b="0" dirty="0" smtClean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 84
 тыс.чел.</a:t>
                      </a:r>
                      <a:endParaRPr lang="ru-RU" sz="1400" b="0" dirty="0" smtClean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</a:t>
            </a:r>
            <a:endParaRPr lang="ru-RU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/>
                <a:cs typeface="Arial" pitchFamily="34" charset="0"/>
              </a:rPr>
              <a:t>тысячи человек</a:t>
            </a:r>
          </a:p>
        </p:txBody>
      </p:sp>
    </p:spTree>
    <p:extLst>
      <p:ext uri="{BB962C8B-B14F-4D97-AF65-F5344CB8AC3E}">
        <p14:creationId xmlns:p14="http://schemas.microsoft.com/office/powerpoint/2010/main" xmlns="" val="157450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1176710303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xmlns="" val="2234530107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4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Февраль 2014,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156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3397066888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xmlns="" val="2691534404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5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Февраль 2014,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545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1853816358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xmlns="" val="1161693797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6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Февраль 2014,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16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3105681754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xmlns="" val="1265731506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7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Февраль 2014,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288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3919036443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xmlns="" val="2686841691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8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Февраль 2014,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7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476544089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xmlns="" val="47485159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9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Февраль 2014,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817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dex_Theme 2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WebIndex_Theme 2</Template>
  <TotalTime>9</TotalTime>
  <Words>779</Words>
  <Application>Microsoft Office PowerPoint</Application>
  <PresentationFormat>Экран (4:3)</PresentationFormat>
  <Paragraphs>396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WebIndex_Theme 2</vt:lpstr>
      <vt:lpstr>Grey Box Masters</vt:lpstr>
      <vt:lpstr>NO Grey Box Masters</vt:lpstr>
      <vt:lpstr>GRID LAYOUT</vt:lpstr>
      <vt:lpstr>1_3. TNS 4x3 Monitor Template</vt:lpstr>
      <vt:lpstr>Аудитория Drive.ru Февраль 2014 </vt:lpstr>
      <vt:lpstr>Аудитория Drive.ru  Февраль 2014, 12-64 лет</vt:lpstr>
      <vt:lpstr>Динамика аудитории Drive.ru </vt:lpstr>
      <vt:lpstr>Структура аудитории Drive.ru, в %. Пол / Возраст</vt:lpstr>
      <vt:lpstr>Структура аудитории Drive.ru, в %. Пол / Возраст</vt:lpstr>
      <vt:lpstr>Структура аудитории Drive.ru, в %. Род занятий</vt:lpstr>
      <vt:lpstr>Структура аудитории Drive.ru, в %. Род занятий</vt:lpstr>
      <vt:lpstr>Структура аудитории Drive.ru, в %. Уровень дохода семьи</vt:lpstr>
      <vt:lpstr>Структура аудитории Drive.ru, в %. Уровень дохода семьи</vt:lpstr>
      <vt:lpstr>Структура аудитории Drive.ru, в %. Пол / Возраст</vt:lpstr>
      <vt:lpstr>Структура аудитории Drive.ru, в %. Род занятий</vt:lpstr>
      <vt:lpstr>Структура и профиль аудитории Drive.ru </vt:lpstr>
      <vt:lpstr>Структура и профиль аудитории Drive.ru </vt:lpstr>
      <vt:lpstr>Определения и комментарии</vt:lpstr>
    </vt:vector>
  </TitlesOfParts>
  <Company>TNS Russia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Аудитория Drive.ru Февраль 2014 </dc:title>
  <dc:creator>Olga.Timonina</dc:creator>
  <cp:lastModifiedBy>Mariya.Speranskaya</cp:lastModifiedBy>
  <cp:revision>2</cp:revision>
  <dcterms:created xsi:type="dcterms:W3CDTF">2014-06-03T15:42:47Z</dcterms:created>
  <dcterms:modified xsi:type="dcterms:W3CDTF">2014-06-04T09:21:14Z</dcterms:modified>
</cp:coreProperties>
</file>