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5" r:id="rId4"/>
    <p:sldMasterId id="2147483707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65E-2"/>
          <c:w val="0.79604777592293363"/>
          <c:h val="0.8367570735707713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293.89999999999986</c:v>
                </c:pt>
                <c:pt idx="9">
                  <c:v>278.89999999999986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</c:numCache>
            </c:numRef>
          </c:val>
        </c:ser>
        <c:marker val="1"/>
        <c:axId val="91080192"/>
        <c:axId val="91081728"/>
      </c:lineChart>
      <c:dateAx>
        <c:axId val="91080192"/>
        <c:scaling>
          <c:orientation val="minMax"/>
        </c:scaling>
        <c:axPos val="b"/>
        <c:numFmt formatCode="[$-419]mmm\ \'yy;@" sourceLinked="1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081728"/>
        <c:crosses val="autoZero"/>
        <c:auto val="1"/>
        <c:lblOffset val="100"/>
      </c:dateAx>
      <c:valAx>
        <c:axId val="91081728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0801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27.7</c:v>
                </c:pt>
                <c:pt idx="1">
                  <c:v>35</c:v>
                </c:pt>
                <c:pt idx="2">
                  <c:v>46.4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49.6</c:v>
                </c:pt>
                <c:pt idx="1">
                  <c:v>53.6</c:v>
                </c:pt>
                <c:pt idx="2">
                  <c:v>51.5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</c:v>
                </c:pt>
                <c:pt idx="1">
                  <c:v>7.4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22268288"/>
        <c:axId val="122278272"/>
      </c:barChart>
      <c:catAx>
        <c:axId val="122268288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2278272"/>
        <c:crosses val="autoZero"/>
        <c:auto val="1"/>
        <c:lblAlgn val="ctr"/>
        <c:lblOffset val="100"/>
        <c:tickLblSkip val="1"/>
      </c:catAx>
      <c:valAx>
        <c:axId val="122278272"/>
        <c:scaling>
          <c:orientation val="maxMin"/>
        </c:scaling>
        <c:delete val="1"/>
        <c:axPos val="l"/>
        <c:numFmt formatCode="0%" sourceLinked="1"/>
        <c:tickLblPos val="none"/>
        <c:crossAx val="122268288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2379264"/>
        <c:axId val="122393344"/>
      </c:barChart>
      <c:catAx>
        <c:axId val="12237926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2393344"/>
        <c:crosses val="autoZero"/>
        <c:auto val="1"/>
        <c:lblAlgn val="ctr"/>
        <c:lblOffset val="100"/>
      </c:catAx>
      <c:valAx>
        <c:axId val="122393344"/>
        <c:scaling>
          <c:orientation val="minMax"/>
        </c:scaling>
        <c:delete val="1"/>
        <c:axPos val="t"/>
        <c:numFmt formatCode="0%" sourceLinked="1"/>
        <c:tickLblPos val="none"/>
        <c:crossAx val="122379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27.7</c:v>
                </c:pt>
                <c:pt idx="1">
                  <c:v>36.200000000000003</c:v>
                </c:pt>
                <c:pt idx="2">
                  <c:v>59.9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49.6</c:v>
                </c:pt>
                <c:pt idx="1">
                  <c:v>52.7</c:v>
                </c:pt>
                <c:pt idx="2">
                  <c:v>37.300000000000004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</c:v>
                </c:pt>
                <c:pt idx="1">
                  <c:v>6.9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23279232"/>
        <c:axId val="156737536"/>
      </c:barChart>
      <c:catAx>
        <c:axId val="123279232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737536"/>
        <c:crosses val="autoZero"/>
        <c:auto val="1"/>
        <c:lblAlgn val="ctr"/>
        <c:lblOffset val="100"/>
        <c:tickLblSkip val="1"/>
      </c:catAx>
      <c:valAx>
        <c:axId val="156737536"/>
        <c:scaling>
          <c:orientation val="maxMin"/>
        </c:scaling>
        <c:delete val="1"/>
        <c:axPos val="l"/>
        <c:numFmt formatCode="0%" sourceLinked="1"/>
        <c:tickLblPos val="none"/>
        <c:crossAx val="123279232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2530048"/>
        <c:axId val="162532352"/>
      </c:barChart>
      <c:catAx>
        <c:axId val="16253004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2532352"/>
        <c:crosses val="autoZero"/>
        <c:auto val="1"/>
        <c:lblAlgn val="ctr"/>
        <c:lblOffset val="100"/>
      </c:catAx>
      <c:valAx>
        <c:axId val="162532352"/>
        <c:scaling>
          <c:orientation val="minMax"/>
        </c:scaling>
        <c:delete val="1"/>
        <c:axPos val="t"/>
        <c:numFmt formatCode="0%" sourceLinked="1"/>
        <c:tickLblPos val="none"/>
        <c:crossAx val="162530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3.4</c:v>
                </c:pt>
                <c:pt idx="1">
                  <c:v>13.8</c:v>
                </c:pt>
                <c:pt idx="2">
                  <c:v>5.5</c:v>
                </c:pt>
                <c:pt idx="3">
                  <c:v>3.7</c:v>
                </c:pt>
                <c:pt idx="4">
                  <c:v>8.2000000000000011</c:v>
                </c:pt>
                <c:pt idx="5">
                  <c:v>11.7</c:v>
                </c:pt>
                <c:pt idx="6">
                  <c:v>25.9</c:v>
                </c:pt>
                <c:pt idx="7">
                  <c:v>27.9</c:v>
                </c:pt>
                <c:pt idx="8">
                  <c:v>4.9000000000000004</c:v>
                </c:pt>
                <c:pt idx="9">
                  <c:v>10.4</c:v>
                </c:pt>
                <c:pt idx="10">
                  <c:v>9.9</c:v>
                </c:pt>
                <c:pt idx="11">
                  <c:v>5.0999999999999996</c:v>
                </c:pt>
                <c:pt idx="12">
                  <c:v>11.3</c:v>
                </c:pt>
                <c:pt idx="13">
                  <c:v>13.8</c:v>
                </c:pt>
                <c:pt idx="14">
                  <c:v>22.2</c:v>
                </c:pt>
                <c:pt idx="15">
                  <c:v>22.4</c:v>
                </c:pt>
                <c:pt idx="16">
                  <c:v>6.7</c:v>
                </c:pt>
                <c:pt idx="17">
                  <c:v>8.6</c:v>
                </c:pt>
                <c:pt idx="18">
                  <c:v>7.3</c:v>
                </c:pt>
                <c:pt idx="19">
                  <c:v>6.6</c:v>
                </c:pt>
                <c:pt idx="20">
                  <c:v>11.5</c:v>
                </c:pt>
                <c:pt idx="21">
                  <c:v>15.3</c:v>
                </c:pt>
                <c:pt idx="22">
                  <c:v>24.8</c:v>
                </c:pt>
                <c:pt idx="23">
                  <c:v>19.2</c:v>
                </c:pt>
              </c:numCache>
            </c:numRef>
          </c:bubbleSize>
        </c:ser>
        <c:bubbleScale val="100"/>
        <c:axId val="51599616"/>
        <c:axId val="51601408"/>
      </c:bubbleChart>
      <c:valAx>
        <c:axId val="51599616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51601408"/>
        <c:crosses val="autoZero"/>
        <c:crossBetween val="midCat"/>
      </c:valAx>
      <c:valAx>
        <c:axId val="51601408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5159961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7.8</c:v>
                </c:pt>
                <c:pt idx="1">
                  <c:v>3</c:v>
                </c:pt>
                <c:pt idx="2">
                  <c:v>14.3</c:v>
                </c:pt>
                <c:pt idx="3">
                  <c:v>10.5</c:v>
                </c:pt>
                <c:pt idx="4">
                  <c:v>23.8</c:v>
                </c:pt>
                <c:pt idx="5">
                  <c:v>26.7</c:v>
                </c:pt>
                <c:pt idx="6">
                  <c:v>13.8</c:v>
                </c:pt>
                <c:pt idx="7">
                  <c:v>4.8</c:v>
                </c:pt>
                <c:pt idx="8">
                  <c:v>4.9000000000000004</c:v>
                </c:pt>
                <c:pt idx="9">
                  <c:v>12.3</c:v>
                </c:pt>
                <c:pt idx="10">
                  <c:v>14.6</c:v>
                </c:pt>
                <c:pt idx="11">
                  <c:v>22.7</c:v>
                </c:pt>
                <c:pt idx="12">
                  <c:v>22.3</c:v>
                </c:pt>
                <c:pt idx="13">
                  <c:v>18.399999999999999</c:v>
                </c:pt>
                <c:pt idx="14">
                  <c:v>3.5</c:v>
                </c:pt>
                <c:pt idx="15">
                  <c:v>5.2</c:v>
                </c:pt>
                <c:pt idx="16">
                  <c:v>14.1</c:v>
                </c:pt>
                <c:pt idx="17">
                  <c:v>14.1</c:v>
                </c:pt>
                <c:pt idx="18">
                  <c:v>20.399999999999999</c:v>
                </c:pt>
                <c:pt idx="19">
                  <c:v>23.6</c:v>
                </c:pt>
                <c:pt idx="20">
                  <c:v>19.100000000000001</c:v>
                </c:pt>
              </c:numCache>
            </c:numRef>
          </c:bubbleSize>
        </c:ser>
        <c:bubbleScale val="100"/>
        <c:axId val="121391360"/>
        <c:axId val="121393152"/>
      </c:bubbleChart>
      <c:valAx>
        <c:axId val="121391360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21393152"/>
        <c:crosses val="autoZero"/>
        <c:crossBetween val="midCat"/>
      </c:valAx>
      <c:valAx>
        <c:axId val="121393152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2139136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155.6</c:v>
                </c:pt>
                <c:pt idx="1">
                  <c:v>201.4</c:v>
                </c:pt>
                <c:pt idx="2">
                  <c:v>124.4</c:v>
                </c:pt>
                <c:pt idx="3">
                  <c:v>93</c:v>
                </c:pt>
                <c:pt idx="4">
                  <c:v>53.9</c:v>
                </c:pt>
                <c:pt idx="5">
                  <c:v>59.3</c:v>
                </c:pt>
                <c:pt idx="6">
                  <c:v>69.900000000000006</c:v>
                </c:pt>
                <c:pt idx="7">
                  <c:v>54.2</c:v>
                </c:pt>
                <c:pt idx="9">
                  <c:v>155.4</c:v>
                </c:pt>
                <c:pt idx="10">
                  <c:v>191.6</c:v>
                </c:pt>
                <c:pt idx="11">
                  <c:v>165.8</c:v>
                </c:pt>
                <c:pt idx="12">
                  <c:v>114.2</c:v>
                </c:pt>
                <c:pt idx="13">
                  <c:v>114.2</c:v>
                </c:pt>
                <c:pt idx="14">
                  <c:v>42.1</c:v>
                </c:pt>
              </c:numCache>
            </c:numRef>
          </c:val>
        </c:ser>
        <c:gapWidth val="45"/>
        <c:axId val="121497088"/>
        <c:axId val="121498624"/>
      </c:barChart>
      <c:catAx>
        <c:axId val="12149708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1498624"/>
        <c:crosses val="autoZero"/>
        <c:auto val="1"/>
        <c:lblAlgn val="ctr"/>
        <c:lblOffset val="100"/>
      </c:catAx>
      <c:valAx>
        <c:axId val="121498624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2149708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173</c:v>
                </c:pt>
                <c:pt idx="1">
                  <c:v>225</c:v>
                </c:pt>
                <c:pt idx="2">
                  <c:v>170</c:v>
                </c:pt>
                <c:pt idx="3">
                  <c:v>68</c:v>
                </c:pt>
                <c:pt idx="4">
                  <c:v>62</c:v>
                </c:pt>
                <c:pt idx="5">
                  <c:v>66</c:v>
                </c:pt>
                <c:pt idx="6">
                  <c:v>91</c:v>
                </c:pt>
                <c:pt idx="7">
                  <c:v>32</c:v>
                </c:pt>
                <c:pt idx="9">
                  <c:v>190</c:v>
                </c:pt>
                <c:pt idx="10">
                  <c:v>140</c:v>
                </c:pt>
                <c:pt idx="11">
                  <c:v>136</c:v>
                </c:pt>
                <c:pt idx="12">
                  <c:v>71</c:v>
                </c:pt>
                <c:pt idx="13">
                  <c:v>104</c:v>
                </c:pt>
                <c:pt idx="14">
                  <c:v>110</c:v>
                </c:pt>
              </c:numCache>
            </c:numRef>
          </c:val>
        </c:ser>
        <c:gapWidth val="46"/>
        <c:axId val="121553280"/>
        <c:axId val="121554816"/>
      </c:barChart>
      <c:catAx>
        <c:axId val="121553280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21554816"/>
        <c:crossesAt val="100"/>
        <c:auto val="1"/>
        <c:lblAlgn val="ctr"/>
        <c:lblOffset val="100"/>
      </c:catAx>
      <c:valAx>
        <c:axId val="121554816"/>
        <c:scaling>
          <c:orientation val="minMax"/>
          <c:max val="300"/>
        </c:scaling>
        <c:delete val="1"/>
        <c:axPos val="t"/>
        <c:numFmt formatCode="0" sourceLinked="1"/>
        <c:tickLblPos val="none"/>
        <c:crossAx val="121553280"/>
        <c:crossesAt val="1"/>
        <c:crossBetween val="between"/>
        <c:majorUnit val="2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155.6</c:v>
                </c:pt>
                <c:pt idx="1">
                  <c:v>201.4</c:v>
                </c:pt>
                <c:pt idx="2">
                  <c:v>124.4</c:v>
                </c:pt>
                <c:pt idx="3">
                  <c:v>93</c:v>
                </c:pt>
                <c:pt idx="4">
                  <c:v>53.9</c:v>
                </c:pt>
                <c:pt idx="5">
                  <c:v>59.3</c:v>
                </c:pt>
                <c:pt idx="6">
                  <c:v>69.900000000000006</c:v>
                </c:pt>
                <c:pt idx="7">
                  <c:v>54.2</c:v>
                </c:pt>
                <c:pt idx="9">
                  <c:v>155.4</c:v>
                </c:pt>
                <c:pt idx="10">
                  <c:v>191.6</c:v>
                </c:pt>
                <c:pt idx="11">
                  <c:v>165.8</c:v>
                </c:pt>
                <c:pt idx="12">
                  <c:v>114.2</c:v>
                </c:pt>
                <c:pt idx="13">
                  <c:v>114.2</c:v>
                </c:pt>
                <c:pt idx="14">
                  <c:v>42.1</c:v>
                </c:pt>
              </c:numCache>
            </c:numRef>
          </c:val>
        </c:ser>
        <c:gapWidth val="45"/>
        <c:axId val="103944192"/>
        <c:axId val="103945728"/>
      </c:barChart>
      <c:catAx>
        <c:axId val="103944192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03945728"/>
        <c:crosses val="autoZero"/>
        <c:auto val="1"/>
        <c:lblAlgn val="ctr"/>
        <c:lblOffset val="100"/>
      </c:catAx>
      <c:valAx>
        <c:axId val="103945728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03944192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139</c:v>
                </c:pt>
                <c:pt idx="1">
                  <c:v>180</c:v>
                </c:pt>
                <c:pt idx="2">
                  <c:v>161</c:v>
                </c:pt>
                <c:pt idx="3">
                  <c:v>111</c:v>
                </c:pt>
                <c:pt idx="4">
                  <c:v>49</c:v>
                </c:pt>
                <c:pt idx="5">
                  <c:v>51</c:v>
                </c:pt>
                <c:pt idx="6">
                  <c:v>79</c:v>
                </c:pt>
                <c:pt idx="7">
                  <c:v>49</c:v>
                </c:pt>
                <c:pt idx="9">
                  <c:v>137</c:v>
                </c:pt>
                <c:pt idx="10">
                  <c:v>103</c:v>
                </c:pt>
                <c:pt idx="11">
                  <c:v>110</c:v>
                </c:pt>
                <c:pt idx="12">
                  <c:v>98</c:v>
                </c:pt>
                <c:pt idx="13">
                  <c:v>85</c:v>
                </c:pt>
                <c:pt idx="14">
                  <c:v>86</c:v>
                </c:pt>
              </c:numCache>
            </c:numRef>
          </c:val>
        </c:ser>
        <c:gapWidth val="46"/>
        <c:axId val="104016512"/>
        <c:axId val="104034688"/>
      </c:barChart>
      <c:catAx>
        <c:axId val="104016512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04034688"/>
        <c:crossesAt val="100"/>
        <c:auto val="1"/>
        <c:lblAlgn val="ctr"/>
        <c:lblOffset val="100"/>
      </c:catAx>
      <c:valAx>
        <c:axId val="104034688"/>
        <c:scaling>
          <c:orientation val="minMax"/>
        </c:scaling>
        <c:delete val="1"/>
        <c:axPos val="t"/>
        <c:numFmt formatCode="0" sourceLinked="1"/>
        <c:tickLblPos val="none"/>
        <c:crossAx val="104016512"/>
        <c:crossesAt val="1"/>
        <c:crossBetween val="between"/>
        <c:maj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13.8</c:v>
                </c:pt>
                <c:pt idx="2">
                  <c:v>19.2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13.8</c:v>
                </c:pt>
                <c:pt idx="2">
                  <c:v>24.8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15.3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10.3</c:v>
                </c:pt>
                <c:pt idx="2">
                  <c:v>11.5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13.7</c:v>
                </c:pt>
                <c:pt idx="2">
                  <c:v>6.6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14.4</c:v>
                </c:pt>
                <c:pt idx="2">
                  <c:v>7.3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</c:v>
                </c:pt>
                <c:pt idx="2">
                  <c:v>8.6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13.6</c:v>
                </c:pt>
                <c:pt idx="2">
                  <c:v>6.7</c:v>
                </c:pt>
              </c:numCache>
            </c:numRef>
          </c:val>
        </c:ser>
        <c:gapWidth val="46"/>
        <c:overlap val="100"/>
        <c:serLines/>
        <c:axId val="101669888"/>
        <c:axId val="101688064"/>
      </c:barChart>
      <c:catAx>
        <c:axId val="101669888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1688064"/>
        <c:crosses val="autoZero"/>
        <c:auto val="1"/>
        <c:lblAlgn val="ctr"/>
        <c:lblOffset val="100"/>
        <c:tickLblSkip val="1"/>
      </c:catAx>
      <c:valAx>
        <c:axId val="101688064"/>
        <c:scaling>
          <c:orientation val="maxMin"/>
        </c:scaling>
        <c:delete val="1"/>
        <c:axPos val="l"/>
        <c:numFmt formatCode="0%" sourceLinked="1"/>
        <c:tickLblPos val="none"/>
        <c:crossAx val="101669888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7.9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2330368"/>
        <c:axId val="102331904"/>
      </c:barChart>
      <c:catAx>
        <c:axId val="10233036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2331904"/>
        <c:crosses val="autoZero"/>
        <c:auto val="1"/>
        <c:lblAlgn val="ctr"/>
        <c:lblOffset val="100"/>
      </c:catAx>
      <c:valAx>
        <c:axId val="102331904"/>
        <c:scaling>
          <c:orientation val="minMax"/>
        </c:scaling>
        <c:delete val="1"/>
        <c:axPos val="t"/>
        <c:numFmt formatCode="0%" sourceLinked="1"/>
        <c:tickLblPos val="none"/>
        <c:crossAx val="102330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14.2</c:v>
                </c:pt>
                <c:pt idx="2">
                  <c:v>27.9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13.7</c:v>
                </c:pt>
                <c:pt idx="2">
                  <c:v>25.9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10.5</c:v>
                </c:pt>
                <c:pt idx="2">
                  <c:v>8.2000000000000011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13.5</c:v>
                </c:pt>
                <c:pt idx="2">
                  <c:v>3.7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14.1</c:v>
                </c:pt>
                <c:pt idx="2">
                  <c:v>5.5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10.8</c:v>
                </c:pt>
                <c:pt idx="2">
                  <c:v>13.8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13.6</c:v>
                </c:pt>
                <c:pt idx="2">
                  <c:v>3.4</c:v>
                </c:pt>
              </c:numCache>
            </c:numRef>
          </c:val>
        </c:ser>
        <c:gapWidth val="46"/>
        <c:overlap val="100"/>
        <c:serLines/>
        <c:axId val="102711296"/>
        <c:axId val="102712832"/>
      </c:barChart>
      <c:catAx>
        <c:axId val="102711296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712832"/>
        <c:crosses val="autoZero"/>
        <c:auto val="1"/>
        <c:lblAlgn val="ctr"/>
        <c:lblOffset val="100"/>
        <c:tickLblSkip val="1"/>
      </c:catAx>
      <c:valAx>
        <c:axId val="102712832"/>
        <c:scaling>
          <c:orientation val="maxMin"/>
        </c:scaling>
        <c:delete val="1"/>
        <c:axPos val="l"/>
        <c:numFmt formatCode="0%" sourceLinked="1"/>
        <c:tickLblPos val="none"/>
        <c:crossAx val="10271129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8.8000000000000007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8.7000000000000011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4190720"/>
        <c:axId val="104192256"/>
      </c:barChart>
      <c:catAx>
        <c:axId val="10419072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4192256"/>
        <c:crosses val="autoZero"/>
        <c:auto val="1"/>
        <c:lblAlgn val="ctr"/>
        <c:lblOffset val="100"/>
      </c:catAx>
      <c:valAx>
        <c:axId val="104192256"/>
        <c:scaling>
          <c:orientation val="minMax"/>
        </c:scaling>
        <c:delete val="1"/>
        <c:axPos val="t"/>
        <c:numFmt formatCode="0%" sourceLinked="1"/>
        <c:tickLblPos val="none"/>
        <c:crossAx val="104190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14</c:v>
                </c:pt>
                <c:pt idx="2">
                  <c:v>19.100000000000001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</c:v>
                </c:pt>
                <c:pt idx="1">
                  <c:v>23</c:v>
                </c:pt>
                <c:pt idx="2">
                  <c:v>23.6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</c:v>
                </c:pt>
                <c:pt idx="1">
                  <c:v>18.5</c:v>
                </c:pt>
                <c:pt idx="2">
                  <c:v>20.399999999999999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19.899999999999999</c:v>
                </c:pt>
                <c:pt idx="1">
                  <c:v>14.3</c:v>
                </c:pt>
                <c:pt idx="2">
                  <c:v>14.1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13.5</c:v>
                </c:pt>
                <c:pt idx="1">
                  <c:v>16.5</c:v>
                </c:pt>
                <c:pt idx="2">
                  <c:v>14.1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</c:v>
                </c:pt>
                <c:pt idx="2">
                  <c:v>5.2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19.7</c:v>
                </c:pt>
                <c:pt idx="1">
                  <c:v>7.6</c:v>
                </c:pt>
                <c:pt idx="2">
                  <c:v>3.5</c:v>
                </c:pt>
              </c:numCache>
            </c:numRef>
          </c:val>
        </c:ser>
        <c:gapWidth val="47"/>
        <c:overlap val="100"/>
        <c:serLines/>
        <c:axId val="105376000"/>
        <c:axId val="104206336"/>
      </c:barChart>
      <c:catAx>
        <c:axId val="105376000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4206336"/>
        <c:crosses val="autoZero"/>
        <c:auto val="1"/>
        <c:lblAlgn val="ctr"/>
        <c:lblOffset val="100"/>
        <c:tickLblSkip val="1"/>
      </c:catAx>
      <c:valAx>
        <c:axId val="104206336"/>
        <c:scaling>
          <c:orientation val="maxMin"/>
        </c:scaling>
        <c:delete val="1"/>
        <c:axPos val="l"/>
        <c:numFmt formatCode="0%" sourceLinked="1"/>
        <c:tickLblPos val="none"/>
        <c:crossAx val="105376000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20.100000000000001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4251776"/>
        <c:axId val="104253312"/>
      </c:barChart>
      <c:catAx>
        <c:axId val="10425177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4253312"/>
        <c:crosses val="autoZero"/>
        <c:auto val="1"/>
        <c:lblAlgn val="ctr"/>
        <c:lblOffset val="100"/>
      </c:catAx>
      <c:valAx>
        <c:axId val="104253312"/>
        <c:scaling>
          <c:orientation val="minMax"/>
        </c:scaling>
        <c:delete val="1"/>
        <c:axPos val="t"/>
        <c:numFmt formatCode="0%" sourceLinked="1"/>
        <c:tickLblPos val="none"/>
        <c:crossAx val="104251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13.9</c:v>
                </c:pt>
                <c:pt idx="2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</c:v>
                </c:pt>
                <c:pt idx="1">
                  <c:v>23.4</c:v>
                </c:pt>
                <c:pt idx="2">
                  <c:v>26.7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</c:v>
                </c:pt>
                <c:pt idx="1">
                  <c:v>18</c:v>
                </c:pt>
                <c:pt idx="2">
                  <c:v>23.8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19.899999999999999</c:v>
                </c:pt>
                <c:pt idx="1">
                  <c:v>14.1</c:v>
                </c:pt>
                <c:pt idx="2">
                  <c:v>10.5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13.5</c:v>
                </c:pt>
                <c:pt idx="1">
                  <c:v>16.899999999999999</c:v>
                </c:pt>
                <c:pt idx="2">
                  <c:v>14.3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5.9</c:v>
                </c:pt>
                <c:pt idx="2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19.7</c:v>
                </c:pt>
                <c:pt idx="1">
                  <c:v>7.6</c:v>
                </c:pt>
                <c:pt idx="2">
                  <c:v>7.8</c:v>
                </c:pt>
              </c:numCache>
            </c:numRef>
          </c:val>
        </c:ser>
        <c:gapWidth val="47"/>
        <c:overlap val="100"/>
        <c:serLines/>
        <c:axId val="114482560"/>
        <c:axId val="114492544"/>
      </c:barChart>
      <c:catAx>
        <c:axId val="114482560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4492544"/>
        <c:crosses val="autoZero"/>
        <c:auto val="1"/>
        <c:lblAlgn val="ctr"/>
        <c:lblOffset val="100"/>
        <c:tickLblSkip val="1"/>
      </c:catAx>
      <c:valAx>
        <c:axId val="114492544"/>
        <c:scaling>
          <c:orientation val="maxMin"/>
        </c:scaling>
        <c:delete val="1"/>
        <c:axPos val="l"/>
        <c:numFmt formatCode="0%" sourceLinked="1"/>
        <c:tickLblPos val="none"/>
        <c:crossAx val="114482560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4661248"/>
        <c:axId val="114662784"/>
      </c:barChart>
      <c:catAx>
        <c:axId val="11466124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4662784"/>
        <c:crosses val="autoZero"/>
        <c:auto val="1"/>
        <c:lblAlgn val="ctr"/>
        <c:lblOffset val="100"/>
      </c:catAx>
      <c:valAx>
        <c:axId val="114662784"/>
        <c:scaling>
          <c:orientation val="minMax"/>
        </c:scaling>
        <c:delete val="1"/>
        <c:axPos val="t"/>
        <c:numFmt formatCode="0%" sourceLinked="1"/>
        <c:tickLblPos val="none"/>
        <c:crossAx val="114661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417D8-E7A3-4834-990A-E8ADB47CB2F2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19428-71F1-41E3-A78D-D1C484A5A6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412295A-85ED-428B-993E-3118F69651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412295A-85ED-428B-993E-3118F69651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latin typeface="Arial" pitchFamily="34" charset="0"/>
                <a:cs typeface="Arial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412295A-85ED-428B-993E-3118F69651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12295A-85ED-428B-993E-3118F69651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0"/>
            <a:ext cx="8855075" cy="1284288"/>
          </a:xfrm>
        </p:spPr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412295A-85ED-428B-993E-3118F69651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465870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17182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750" y="1381125"/>
            <a:ext cx="5073650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 marL="0" indent="0">
              <a:defRPr lang="en-AU" sz="3200" b="1" kern="1200" dirty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79404" y="378973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 dirty="0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F412295A-85ED-428B-993E-3118F696511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4" r:id="rId22"/>
    <p:sldLayoutId id="2147483715" r:id="rId23"/>
    <p:sldLayoutId id="2147483716" r:id="rId24"/>
    <p:sldLayoutId id="2147483717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  <a:p>
            <a:pPr>
              <a:defRPr/>
            </a:pP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5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Arial"/>
              </a:rPr>
              <a:t>3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Аудитория </a:t>
            </a:r>
            <a:r>
              <a:rPr lang="en-US" dirty="0" smtClean="0">
                <a:latin typeface="Arial"/>
              </a:rPr>
              <a:t>Drive.ru</a:t>
            </a:r>
            <a:br>
              <a:rPr lang="en-US" dirty="0" smtClean="0">
                <a:latin typeface="Arial"/>
              </a:rPr>
            </a:br>
            <a:r>
              <a:rPr lang="ru-RU" dirty="0" smtClean="0">
                <a:latin typeface="Arial"/>
              </a:rPr>
              <a:t>Январь 2014</a:t>
            </a:r>
            <a:br>
              <a:rPr lang="ru-RU" dirty="0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dirty="0" smtClean="0">
                <a:latin typeface="Arial"/>
              </a:rPr>
              <a:t>Россия 0+, Январь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dirty="0" smtClean="0">
                <a:latin typeface="Arial"/>
              </a:rPr>
              <a:t>Россия 0+, Январь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dirty="0" smtClean="0">
                <a:latin typeface="Arial"/>
              </a:rPr>
            </a:br>
            <a:r>
              <a:rPr lang="ru-RU" dirty="0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dirty="0" smtClean="0">
                <a:latin typeface="Arial"/>
              </a:rPr>
              <a:t>Россия 0+, Январь 2014, </a:t>
            </a:r>
            <a:r>
              <a:rPr lang="en-US" sz="1400" dirty="0" smtClean="0">
                <a:latin typeface="Arial"/>
              </a:rPr>
              <a:t>Monthly Reach </a:t>
            </a:r>
            <a:r>
              <a:rPr lang="ru-RU" sz="1400" dirty="0" smtClean="0">
                <a:latin typeface="Arial"/>
              </a:rPr>
              <a:t>в тыс.чел., </a:t>
            </a:r>
            <a:r>
              <a:rPr lang="en-US" sz="1400" dirty="0" smtClean="0">
                <a:latin typeface="Arial"/>
              </a:rPr>
              <a:t>Affinity Index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dirty="0" smtClean="0">
                <a:latin typeface="Arial"/>
              </a:rPr>
            </a:br>
            <a:r>
              <a:rPr lang="ru-RU" dirty="0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dirty="0" smtClean="0">
                <a:latin typeface="Arial"/>
              </a:rPr>
              <a:t>Россия 0+, Январь 2014, </a:t>
            </a:r>
            <a:r>
              <a:rPr lang="en-US" sz="1400" dirty="0" smtClean="0">
                <a:latin typeface="Arial"/>
              </a:rPr>
              <a:t>Monthly Reach </a:t>
            </a:r>
            <a:r>
              <a:rPr lang="ru-RU" sz="1400" dirty="0" smtClean="0">
                <a:latin typeface="Arial"/>
              </a:rPr>
              <a:t>в тыс.чел., </a:t>
            </a:r>
            <a:r>
              <a:rPr lang="en-US" sz="1400" dirty="0" smtClean="0">
                <a:latin typeface="Arial"/>
              </a:rPr>
              <a:t>Affinity Internet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Average Minutes per 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интернет-проекта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интернет-проекта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292929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Январь 2014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811.7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689.6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290.5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253.9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74.8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65.7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z="1800" dirty="0" smtClean="0">
                <a:latin typeface="Arial"/>
              </a:rPr>
              <a:t>Динамика аудитории </a:t>
            </a:r>
            <a:r>
              <a:rPr lang="en-US" sz="1800" dirty="0" smtClean="0">
                <a:latin typeface="Arial"/>
              </a:rPr>
              <a:t>Drive.ru </a:t>
            </a:r>
            <a:endParaRPr lang="ru-RU" sz="1800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812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290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75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Январь 2014,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dirty="0" smtClean="0">
                <a:latin typeface="Arial"/>
              </a:rPr>
              <a:t>Россия 0+, Январь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Январь 2014,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dirty="0" smtClean="0">
                <a:latin typeface="Arial"/>
              </a:rPr>
              <a:t>Россия 0+, Январь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Январь 2014,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dirty="0" smtClean="0">
                <a:latin typeface="Arial"/>
              </a:rPr>
              <a:t>Россия 0+, Январь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</Template>
  <TotalTime>10</TotalTime>
  <Words>540</Words>
  <Application>Microsoft Office PowerPoint</Application>
  <PresentationFormat>Экран (4:3)</PresentationFormat>
  <Paragraphs>157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</vt:lpstr>
      <vt:lpstr>Grey Box Masters</vt:lpstr>
      <vt:lpstr>NO Grey Box Masters</vt:lpstr>
      <vt:lpstr>GRID LAYOUT</vt:lpstr>
      <vt:lpstr>1_3. TNS 4x3 Monitor Template</vt:lpstr>
      <vt:lpstr>Аудитория Drive.ru Январь 2014 </vt:lpstr>
      <vt:lpstr>Аудитория Drive.ru  Январь 2014,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TNS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Январь 2014</dc:title>
  <dc:creator>Polina.Shraer</dc:creator>
  <cp:lastModifiedBy>Tatyana.Kucharina</cp:lastModifiedBy>
  <cp:revision>3</cp:revision>
  <dcterms:created xsi:type="dcterms:W3CDTF">2014-03-03T08:29:45Z</dcterms:created>
  <dcterms:modified xsi:type="dcterms:W3CDTF">2014-03-04T13:38:26Z</dcterms:modified>
</cp:coreProperties>
</file>