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17E-2"/>
          <c:w val="0.79604777592293441"/>
          <c:h val="0.836757073570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293.89999999999992</c:v>
                </c:pt>
                <c:pt idx="9">
                  <c:v>278.89999999999992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</c:numCache>
            </c:numRef>
          </c:val>
        </c:ser>
        <c:marker val="1"/>
        <c:axId val="112763264"/>
        <c:axId val="112765952"/>
      </c:lineChart>
      <c:dateAx>
        <c:axId val="112763264"/>
        <c:scaling>
          <c:orientation val="minMax"/>
        </c:scaling>
        <c:axPos val="b"/>
        <c:numFmt formatCode="[$-419]mmm\ \'yy;@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765952"/>
        <c:crosses val="autoZero"/>
        <c:auto val="1"/>
        <c:lblOffset val="100"/>
      </c:dateAx>
      <c:valAx>
        <c:axId val="112765952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763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28.5</c:v>
                </c:pt>
                <c:pt idx="1">
                  <c:v>36.200000000000003</c:v>
                </c:pt>
                <c:pt idx="2">
                  <c:v>55.1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</c:v>
                </c:pt>
                <c:pt idx="1">
                  <c:v>52.7</c:v>
                </c:pt>
                <c:pt idx="2">
                  <c:v>39.5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18.899999999999999</c:v>
                </c:pt>
                <c:pt idx="1">
                  <c:v>7.3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59068928"/>
        <c:axId val="159192576"/>
      </c:barChart>
      <c:catAx>
        <c:axId val="159068928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192576"/>
        <c:crosses val="autoZero"/>
        <c:auto val="1"/>
        <c:lblAlgn val="ctr"/>
        <c:lblOffset val="100"/>
      </c:catAx>
      <c:valAx>
        <c:axId val="159192576"/>
        <c:scaling>
          <c:orientation val="maxMin"/>
        </c:scaling>
        <c:delete val="1"/>
        <c:axPos val="l"/>
        <c:numFmt formatCode="0%" sourceLinked="1"/>
        <c:tickLblPos val="none"/>
        <c:crossAx val="159068928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893"/>
          <c:y val="0.10704327967443429"/>
          <c:w val="0.666166269717441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55.7</c:v>
                </c:pt>
                <c:pt idx="1">
                  <c:v>56.3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39.5</c:v>
                </c:pt>
                <c:pt idx="1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9311360"/>
        <c:axId val="159342592"/>
      </c:barChart>
      <c:catAx>
        <c:axId val="15931136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9342592"/>
        <c:crosses val="autoZero"/>
        <c:auto val="1"/>
        <c:lblAlgn val="ctr"/>
        <c:lblOffset val="100"/>
      </c:catAx>
      <c:valAx>
        <c:axId val="159342592"/>
        <c:scaling>
          <c:orientation val="minMax"/>
        </c:scaling>
        <c:delete val="1"/>
        <c:axPos val="t"/>
        <c:numFmt formatCode="0%" sourceLinked="1"/>
        <c:tickLblPos val="none"/>
        <c:crossAx val="159311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67E-2"/>
          <c:y val="2.583144716309722E-2"/>
          <c:w val="0.91512917291718965"/>
          <c:h val="4.979245347492045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28.5</c:v>
                </c:pt>
                <c:pt idx="1">
                  <c:v>36.800000000000011</c:v>
                </c:pt>
                <c:pt idx="2">
                  <c:v>67.8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</c:v>
                </c:pt>
                <c:pt idx="1">
                  <c:v>52.4</c:v>
                </c:pt>
                <c:pt idx="2">
                  <c:v>29.1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18.899999999999999</c:v>
                </c:pt>
                <c:pt idx="1">
                  <c:v>6.7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60158464"/>
        <c:axId val="160178176"/>
      </c:barChart>
      <c:catAx>
        <c:axId val="160158464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0178176"/>
        <c:crosses val="autoZero"/>
        <c:auto val="1"/>
        <c:lblAlgn val="ctr"/>
        <c:lblOffset val="100"/>
      </c:catAx>
      <c:valAx>
        <c:axId val="160178176"/>
        <c:scaling>
          <c:orientation val="maxMin"/>
        </c:scaling>
        <c:delete val="1"/>
        <c:axPos val="l"/>
        <c:numFmt formatCode="0%" sourceLinked="1"/>
        <c:tickLblPos val="none"/>
        <c:crossAx val="160158464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893"/>
          <c:y val="0.10704327967443429"/>
          <c:w val="0.666166269717441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65.8</c:v>
                </c:pt>
                <c:pt idx="1">
                  <c:v>64.400000000000006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31.1</c:v>
                </c:pt>
                <c:pt idx="1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1040256"/>
        <c:axId val="161075200"/>
      </c:barChart>
      <c:catAx>
        <c:axId val="16104025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1075200"/>
        <c:crosses val="autoZero"/>
        <c:auto val="1"/>
        <c:lblAlgn val="ctr"/>
        <c:lblOffset val="100"/>
      </c:catAx>
      <c:valAx>
        <c:axId val="161075200"/>
        <c:scaling>
          <c:orientation val="minMax"/>
        </c:scaling>
        <c:delete val="1"/>
        <c:axPos val="t"/>
        <c:numFmt formatCode="0%" sourceLinked="1"/>
        <c:tickLblPos val="none"/>
        <c:crossAx val="161040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67E-2"/>
          <c:y val="2.583144716309722E-2"/>
          <c:w val="0.91512917291718965"/>
          <c:h val="4.979245347492045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1">
                  <c:v>17.2</c:v>
                </c:pt>
                <c:pt idx="2">
                  <c:v>4.8</c:v>
                </c:pt>
                <c:pt idx="3">
                  <c:v>9.6</c:v>
                </c:pt>
                <c:pt idx="4">
                  <c:v>7</c:v>
                </c:pt>
                <c:pt idx="5">
                  <c:v>10.5</c:v>
                </c:pt>
                <c:pt idx="6">
                  <c:v>22.5</c:v>
                </c:pt>
                <c:pt idx="7">
                  <c:v>27.9</c:v>
                </c:pt>
                <c:pt idx="9">
                  <c:v>8.6999999999999993</c:v>
                </c:pt>
                <c:pt idx="10">
                  <c:v>7.6</c:v>
                </c:pt>
                <c:pt idx="11">
                  <c:v>10</c:v>
                </c:pt>
                <c:pt idx="12">
                  <c:v>9.6999999999999993</c:v>
                </c:pt>
                <c:pt idx="13">
                  <c:v>11</c:v>
                </c:pt>
                <c:pt idx="14">
                  <c:v>24.3</c:v>
                </c:pt>
                <c:pt idx="15">
                  <c:v>27.4</c:v>
                </c:pt>
                <c:pt idx="17">
                  <c:v>4.4000000000000004</c:v>
                </c:pt>
                <c:pt idx="18">
                  <c:v>10</c:v>
                </c:pt>
                <c:pt idx="19">
                  <c:v>9.3000000000000007</c:v>
                </c:pt>
                <c:pt idx="20">
                  <c:v>7.5</c:v>
                </c:pt>
                <c:pt idx="21">
                  <c:v>14.5</c:v>
                </c:pt>
                <c:pt idx="22">
                  <c:v>27.8</c:v>
                </c:pt>
                <c:pt idx="23">
                  <c:v>24.8</c:v>
                </c:pt>
              </c:numCache>
            </c:numRef>
          </c:bubbleSize>
        </c:ser>
        <c:bubbleScale val="100"/>
        <c:axId val="177367296"/>
        <c:axId val="177501696"/>
      </c:bubbleChart>
      <c:valAx>
        <c:axId val="17736729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77501696"/>
        <c:crosses val="autoZero"/>
        <c:crossBetween val="midCat"/>
      </c:valAx>
      <c:valAx>
        <c:axId val="17750169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773672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1">
                  <c:v>1.8</c:v>
                </c:pt>
                <c:pt idx="2">
                  <c:v>16.5</c:v>
                </c:pt>
                <c:pt idx="3">
                  <c:v>11.1</c:v>
                </c:pt>
                <c:pt idx="4">
                  <c:v>30.7</c:v>
                </c:pt>
                <c:pt idx="5">
                  <c:v>24.8</c:v>
                </c:pt>
                <c:pt idx="6">
                  <c:v>7.9</c:v>
                </c:pt>
                <c:pt idx="8">
                  <c:v>3</c:v>
                </c:pt>
                <c:pt idx="9">
                  <c:v>16.399999999999999</c:v>
                </c:pt>
                <c:pt idx="10">
                  <c:v>14.5</c:v>
                </c:pt>
                <c:pt idx="11">
                  <c:v>25</c:v>
                </c:pt>
                <c:pt idx="12">
                  <c:v>27.4</c:v>
                </c:pt>
                <c:pt idx="13">
                  <c:v>9.5</c:v>
                </c:pt>
                <c:pt idx="15">
                  <c:v>4.7</c:v>
                </c:pt>
                <c:pt idx="16">
                  <c:v>15.7</c:v>
                </c:pt>
                <c:pt idx="17">
                  <c:v>12</c:v>
                </c:pt>
                <c:pt idx="18">
                  <c:v>20.399999999999999</c:v>
                </c:pt>
                <c:pt idx="19">
                  <c:v>33.700000000000003</c:v>
                </c:pt>
                <c:pt idx="20">
                  <c:v>11.5</c:v>
                </c:pt>
              </c:numCache>
            </c:numRef>
          </c:bubbleSize>
        </c:ser>
        <c:bubbleScale val="100"/>
        <c:axId val="180415488"/>
        <c:axId val="180880896"/>
      </c:bubbleChart>
      <c:valAx>
        <c:axId val="180415488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80880896"/>
        <c:crosses val="autoZero"/>
        <c:crossBetween val="midCat"/>
      </c:valAx>
      <c:valAx>
        <c:axId val="18088089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8041548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737"/>
          <c:h val="0.943170816241195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150.1</c:v>
                </c:pt>
                <c:pt idx="1">
                  <c:v>167.9</c:v>
                </c:pt>
                <c:pt idx="2">
                  <c:v>87.9</c:v>
                </c:pt>
                <c:pt idx="3">
                  <c:v>45.2</c:v>
                </c:pt>
                <c:pt idx="4">
                  <c:v>56.2</c:v>
                </c:pt>
                <c:pt idx="5">
                  <c:v>60.2</c:v>
                </c:pt>
                <c:pt idx="6">
                  <c:v>26.4</c:v>
                </c:pt>
                <c:pt idx="9">
                  <c:v>69.7</c:v>
                </c:pt>
                <c:pt idx="10">
                  <c:v>203.9</c:v>
                </c:pt>
                <c:pt idx="11">
                  <c:v>123.5</c:v>
                </c:pt>
                <c:pt idx="12">
                  <c:v>72.5</c:v>
                </c:pt>
                <c:pt idx="13">
                  <c:v>94.8</c:v>
                </c:pt>
                <c:pt idx="14">
                  <c:v>28.3</c:v>
                </c:pt>
              </c:numCache>
            </c:numRef>
          </c:val>
        </c:ser>
        <c:gapWidth val="45"/>
        <c:axId val="181746688"/>
        <c:axId val="182343552"/>
      </c:barChart>
      <c:catAx>
        <c:axId val="18174668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2343552"/>
        <c:crosses val="autoZero"/>
        <c:auto val="1"/>
        <c:lblAlgn val="ctr"/>
        <c:lblOffset val="100"/>
      </c:catAx>
      <c:valAx>
        <c:axId val="18234355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8174668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295"/>
          <c:y val="2.8414591879406599E-2"/>
          <c:w val="0.57598220904373609"/>
          <c:h val="0.94317081624119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224</c:v>
                </c:pt>
                <c:pt idx="1">
                  <c:v>252</c:v>
                </c:pt>
                <c:pt idx="2">
                  <c:v>161</c:v>
                </c:pt>
                <c:pt idx="3">
                  <c:v>44</c:v>
                </c:pt>
                <c:pt idx="4">
                  <c:v>87</c:v>
                </c:pt>
                <c:pt idx="5">
                  <c:v>90</c:v>
                </c:pt>
                <c:pt idx="6">
                  <c:v>46</c:v>
                </c:pt>
                <c:pt idx="9">
                  <c:v>113</c:v>
                </c:pt>
                <c:pt idx="10">
                  <c:v>202</c:v>
                </c:pt>
                <c:pt idx="11">
                  <c:v>138</c:v>
                </c:pt>
                <c:pt idx="12">
                  <c:v>60</c:v>
                </c:pt>
                <c:pt idx="13">
                  <c:v>116</c:v>
                </c:pt>
                <c:pt idx="14">
                  <c:v>100</c:v>
                </c:pt>
              </c:numCache>
            </c:numRef>
          </c:val>
        </c:ser>
        <c:gapWidth val="46"/>
        <c:axId val="183767808"/>
        <c:axId val="183769344"/>
      </c:barChart>
      <c:catAx>
        <c:axId val="183767808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3769344"/>
        <c:crossesAt val="100"/>
        <c:auto val="1"/>
        <c:lblAlgn val="ctr"/>
        <c:lblOffset val="100"/>
      </c:catAx>
      <c:valAx>
        <c:axId val="183769344"/>
        <c:scaling>
          <c:orientation val="minMax"/>
          <c:max val="300"/>
        </c:scaling>
        <c:delete val="1"/>
        <c:axPos val="t"/>
        <c:numFmt formatCode="0" sourceLinked="1"/>
        <c:tickLblPos val="none"/>
        <c:crossAx val="183767808"/>
        <c:crossesAt val="1"/>
        <c:crossBetween val="between"/>
        <c:majorUnit val="2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737"/>
          <c:h val="0.943170816241195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150.1</c:v>
                </c:pt>
                <c:pt idx="1">
                  <c:v>167.9</c:v>
                </c:pt>
                <c:pt idx="2">
                  <c:v>87.9</c:v>
                </c:pt>
                <c:pt idx="3">
                  <c:v>45.2</c:v>
                </c:pt>
                <c:pt idx="4">
                  <c:v>56.2</c:v>
                </c:pt>
                <c:pt idx="5">
                  <c:v>60.2</c:v>
                </c:pt>
                <c:pt idx="6">
                  <c:v>26.4</c:v>
                </c:pt>
                <c:pt idx="9">
                  <c:v>69.7</c:v>
                </c:pt>
                <c:pt idx="10">
                  <c:v>203.9</c:v>
                </c:pt>
                <c:pt idx="11">
                  <c:v>123.5</c:v>
                </c:pt>
                <c:pt idx="12">
                  <c:v>72.5</c:v>
                </c:pt>
                <c:pt idx="13">
                  <c:v>94.8</c:v>
                </c:pt>
                <c:pt idx="14">
                  <c:v>28.3</c:v>
                </c:pt>
              </c:numCache>
            </c:numRef>
          </c:val>
        </c:ser>
        <c:gapWidth val="45"/>
        <c:axId val="182462720"/>
        <c:axId val="184221696"/>
      </c:barChart>
      <c:catAx>
        <c:axId val="18246272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4221696"/>
        <c:crosses val="autoZero"/>
        <c:auto val="1"/>
        <c:lblAlgn val="ctr"/>
        <c:lblOffset val="100"/>
      </c:catAx>
      <c:valAx>
        <c:axId val="18422169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8246272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295"/>
          <c:y val="2.8414591879406599E-2"/>
          <c:w val="0.57598220904373609"/>
          <c:h val="0.94317081624119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177</c:v>
                </c:pt>
                <c:pt idx="1">
                  <c:v>203</c:v>
                </c:pt>
                <c:pt idx="2">
                  <c:v>153</c:v>
                </c:pt>
                <c:pt idx="3">
                  <c:v>72</c:v>
                </c:pt>
                <c:pt idx="4">
                  <c:v>67</c:v>
                </c:pt>
                <c:pt idx="5">
                  <c:v>71</c:v>
                </c:pt>
                <c:pt idx="6">
                  <c:v>40</c:v>
                </c:pt>
                <c:pt idx="9">
                  <c:v>82</c:v>
                </c:pt>
                <c:pt idx="10">
                  <c:v>149</c:v>
                </c:pt>
                <c:pt idx="11">
                  <c:v>113</c:v>
                </c:pt>
                <c:pt idx="12">
                  <c:v>83</c:v>
                </c:pt>
                <c:pt idx="13">
                  <c:v>92</c:v>
                </c:pt>
                <c:pt idx="14">
                  <c:v>78</c:v>
                </c:pt>
              </c:numCache>
            </c:numRef>
          </c:val>
        </c:ser>
        <c:gapWidth val="46"/>
        <c:axId val="185133312"/>
        <c:axId val="185389440"/>
      </c:barChart>
      <c:catAx>
        <c:axId val="18513331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5389440"/>
        <c:crossesAt val="100"/>
        <c:auto val="1"/>
        <c:lblAlgn val="ctr"/>
        <c:lblOffset val="100"/>
      </c:catAx>
      <c:valAx>
        <c:axId val="185389440"/>
        <c:scaling>
          <c:orientation val="minMax"/>
          <c:max val="300"/>
        </c:scaling>
        <c:delete val="1"/>
        <c:axPos val="t"/>
        <c:numFmt formatCode="0" sourceLinked="1"/>
        <c:tickLblPos val="none"/>
        <c:crossAx val="185133312"/>
        <c:crossesAt val="1"/>
        <c:crossBetween val="between"/>
        <c:majorUnit val="2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</c:v>
                </c:pt>
                <c:pt idx="2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13.7</c:v>
                </c:pt>
                <c:pt idx="2">
                  <c:v>27.8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10.3</c:v>
                </c:pt>
                <c:pt idx="2">
                  <c:v>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13.9</c:v>
                </c:pt>
                <c:pt idx="2">
                  <c:v>9.3000000000000007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10.9</c:v>
                </c:pt>
                <c:pt idx="2">
                  <c:v>4.4000000000000004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13.6</c:v>
                </c:pt>
              </c:numCache>
            </c:numRef>
          </c:val>
        </c:ser>
        <c:gapWidth val="46"/>
        <c:overlap val="100"/>
        <c:serLines/>
        <c:axId val="121955072"/>
        <c:axId val="122392960"/>
      </c:barChart>
      <c:catAx>
        <c:axId val="121955072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2392960"/>
        <c:crosses val="autoZero"/>
        <c:auto val="1"/>
        <c:lblAlgn val="ctr"/>
        <c:lblOffset val="100"/>
      </c:catAx>
      <c:valAx>
        <c:axId val="122392960"/>
        <c:scaling>
          <c:orientation val="maxMin"/>
        </c:scaling>
        <c:delete val="1"/>
        <c:axPos val="l"/>
        <c:numFmt formatCode="0%" sourceLinked="1"/>
        <c:tickLblPos val="none"/>
        <c:crossAx val="12195507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189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24.4</c:v>
                </c:pt>
                <c:pt idx="1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28.7</c:v>
                </c:pt>
                <c:pt idx="1">
                  <c:v>24.3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15.2</c:v>
                </c:pt>
                <c:pt idx="1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8.3000000000000007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8.1999999999999993</c:v>
                </c:pt>
                <c:pt idx="1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10</c:v>
                </c:pt>
                <c:pt idx="1">
                  <c:v>8.9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3.2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</c:numCache>
            </c:numRef>
          </c:val>
        </c:ser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3509760"/>
        <c:axId val="123784576"/>
      </c:barChart>
      <c:catAx>
        <c:axId val="12350976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3784576"/>
        <c:crosses val="autoZero"/>
        <c:auto val="1"/>
        <c:lblAlgn val="ctr"/>
        <c:lblOffset val="100"/>
      </c:catAx>
      <c:valAx>
        <c:axId val="123784576"/>
        <c:scaling>
          <c:orientation val="minMax"/>
        </c:scaling>
        <c:delete val="1"/>
        <c:axPos val="t"/>
        <c:numFmt formatCode="0%" sourceLinked="1"/>
        <c:tickLblPos val="none"/>
        <c:crossAx val="12350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32E-2"/>
          <c:w val="0.979701157708865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14.4</c:v>
                </c:pt>
                <c:pt idx="2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13.8</c:v>
                </c:pt>
                <c:pt idx="2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9.4</c:v>
                </c:pt>
                <c:pt idx="2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10.6</c:v>
                </c:pt>
                <c:pt idx="2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13.7</c:v>
                </c:pt>
                <c:pt idx="2">
                  <c:v>9.6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13.9</c:v>
                </c:pt>
                <c:pt idx="2">
                  <c:v>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17.2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13.2</c:v>
                </c:pt>
              </c:numCache>
            </c:numRef>
          </c:val>
        </c:ser>
        <c:gapWidth val="46"/>
        <c:overlap val="100"/>
        <c:serLines/>
        <c:axId val="124393344"/>
        <c:axId val="124489728"/>
      </c:barChart>
      <c:catAx>
        <c:axId val="124393344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4489728"/>
        <c:crosses val="autoZero"/>
        <c:auto val="1"/>
        <c:lblAlgn val="ctr"/>
        <c:lblOffset val="100"/>
      </c:catAx>
      <c:valAx>
        <c:axId val="124489728"/>
        <c:scaling>
          <c:orientation val="maxMin"/>
        </c:scaling>
        <c:delete val="1"/>
        <c:axPos val="l"/>
        <c:numFmt formatCode="0%" sourceLinked="1"/>
        <c:tickLblPos val="none"/>
        <c:crossAx val="12439334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189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30.2</c:v>
                </c:pt>
                <c:pt idx="1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23.8</c:v>
                </c:pt>
                <c:pt idx="1">
                  <c:v>38.1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11.3</c:v>
                </c:pt>
                <c:pt idx="1">
                  <c:v>13.8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7.8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9.9</c:v>
                </c:pt>
                <c:pt idx="1">
                  <c:v>21.4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4.9000000000000004</c:v>
                </c:pt>
                <c:pt idx="1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11.4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</c:numCache>
            </c:numRef>
          </c:val>
        </c:ser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5893632"/>
        <c:axId val="128060416"/>
      </c:barChart>
      <c:catAx>
        <c:axId val="1258936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8060416"/>
        <c:crosses val="autoZero"/>
        <c:auto val="1"/>
        <c:lblAlgn val="ctr"/>
        <c:lblOffset val="100"/>
      </c:catAx>
      <c:valAx>
        <c:axId val="128060416"/>
        <c:scaling>
          <c:orientation val="minMax"/>
        </c:scaling>
        <c:delete val="1"/>
        <c:axPos val="t"/>
        <c:numFmt formatCode="0%" sourceLinked="1"/>
        <c:tickLblPos val="none"/>
        <c:crossAx val="125893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32E-2"/>
          <c:w val="0.979701157708865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10.200000000000001</c:v>
                </c:pt>
                <c:pt idx="1">
                  <c:v>14</c:v>
                </c:pt>
                <c:pt idx="2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16.7</c:v>
                </c:pt>
                <c:pt idx="1">
                  <c:v>22.6</c:v>
                </c:pt>
                <c:pt idx="2">
                  <c:v>33.700000000000003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14.8</c:v>
                </c:pt>
                <c:pt idx="1">
                  <c:v>18.2</c:v>
                </c:pt>
                <c:pt idx="2">
                  <c:v>20.399999999999999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14.5</c:v>
                </c:pt>
                <c:pt idx="2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17</c:v>
                </c:pt>
                <c:pt idx="2">
                  <c:v>15.7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</c:v>
                </c:pt>
                <c:pt idx="2">
                  <c:v>4.7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19.7</c:v>
                </c:pt>
                <c:pt idx="1">
                  <c:v>7.6</c:v>
                </c:pt>
              </c:numCache>
            </c:numRef>
          </c:val>
        </c:ser>
        <c:gapWidth val="47"/>
        <c:overlap val="100"/>
        <c:serLines/>
        <c:axId val="113532928"/>
        <c:axId val="118627712"/>
      </c:barChart>
      <c:catAx>
        <c:axId val="113532928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627712"/>
        <c:crosses val="autoZero"/>
        <c:auto val="1"/>
        <c:lblAlgn val="ctr"/>
        <c:lblOffset val="100"/>
      </c:catAx>
      <c:valAx>
        <c:axId val="118627712"/>
        <c:scaling>
          <c:orientation val="maxMin"/>
        </c:scaling>
        <c:delete val="1"/>
        <c:axPos val="l"/>
        <c:numFmt formatCode="0%" sourceLinked="1"/>
        <c:tickLblPos val="none"/>
        <c:crossAx val="113532928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89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10.6</c:v>
                </c:pt>
                <c:pt idx="1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36.700000000000003</c:v>
                </c:pt>
                <c:pt idx="1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19.5</c:v>
                </c:pt>
                <c:pt idx="1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15.3</c:v>
                </c:pt>
                <c:pt idx="1">
                  <c:v>18.8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4.0999999999999996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</c:numCache>
            </c:numRef>
          </c:val>
        </c:ser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5216512"/>
        <c:axId val="155339392"/>
      </c:barChart>
      <c:catAx>
        <c:axId val="1552165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5339392"/>
        <c:crosses val="autoZero"/>
        <c:auto val="1"/>
        <c:lblAlgn val="ctr"/>
        <c:lblOffset val="100"/>
      </c:catAx>
      <c:valAx>
        <c:axId val="155339392"/>
        <c:scaling>
          <c:orientation val="minMax"/>
        </c:scaling>
        <c:delete val="1"/>
        <c:axPos val="t"/>
        <c:numFmt formatCode="0%" sourceLinked="1"/>
        <c:tickLblPos val="none"/>
        <c:crossAx val="155216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41E-2"/>
          <c:w val="0.966307473650135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10.200000000000001</c:v>
                </c:pt>
                <c:pt idx="1">
                  <c:v>14</c:v>
                </c:pt>
                <c:pt idx="2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16.7</c:v>
                </c:pt>
                <c:pt idx="1">
                  <c:v>23.3</c:v>
                </c:pt>
                <c:pt idx="2">
                  <c:v>24.8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14.8</c:v>
                </c:pt>
                <c:pt idx="1">
                  <c:v>18.100000000000001</c:v>
                </c:pt>
                <c:pt idx="2">
                  <c:v>30.7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14.1</c:v>
                </c:pt>
                <c:pt idx="2">
                  <c:v>11.1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17.100000000000001</c:v>
                </c:pt>
                <c:pt idx="2">
                  <c:v>16.5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</c:v>
                </c:pt>
                <c:pt idx="2">
                  <c:v>1.8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19.7</c:v>
                </c:pt>
                <c:pt idx="1">
                  <c:v>7.3</c:v>
                </c:pt>
              </c:numCache>
            </c:numRef>
          </c:val>
        </c:ser>
        <c:gapWidth val="47"/>
        <c:overlap val="100"/>
        <c:serLines/>
        <c:axId val="157708672"/>
        <c:axId val="157718400"/>
      </c:barChart>
      <c:catAx>
        <c:axId val="15770867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718400"/>
        <c:crosses val="autoZero"/>
        <c:auto val="1"/>
        <c:lblAlgn val="ctr"/>
        <c:lblOffset val="100"/>
      </c:catAx>
      <c:valAx>
        <c:axId val="157718400"/>
        <c:scaling>
          <c:orientation val="maxMin"/>
        </c:scaling>
        <c:delete val="1"/>
        <c:axPos val="l"/>
        <c:numFmt formatCode="0%" sourceLinked="1"/>
        <c:tickLblPos val="none"/>
        <c:crossAx val="15770867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89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7.8</c:v>
                </c:pt>
                <c:pt idx="1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27.1</c:v>
                </c:pt>
                <c:pt idx="1">
                  <c:v>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33.299999999999997</c:v>
                </c:pt>
                <c:pt idx="1">
                  <c:v>23.8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17.600000000000001</c:v>
                </c:pt>
                <c:pt idx="1">
                  <c:v>29.4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</c:numCache>
            </c:numRef>
          </c:val>
        </c:ser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561408"/>
        <c:axId val="158566272"/>
      </c:barChart>
      <c:catAx>
        <c:axId val="15856140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566272"/>
        <c:crosses val="autoZero"/>
        <c:auto val="1"/>
        <c:lblAlgn val="ctr"/>
        <c:lblOffset val="100"/>
      </c:catAx>
      <c:valAx>
        <c:axId val="158566272"/>
        <c:scaling>
          <c:orientation val="minMax"/>
        </c:scaling>
        <c:delete val="1"/>
        <c:axPos val="t"/>
        <c:numFmt formatCode="0%" sourceLinked="1"/>
        <c:tickLblPos val="none"/>
        <c:crossAx val="158561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41E-2"/>
          <c:w val="0.966307473650135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83D4-9916-4AAE-89D0-EA0DD72DFC2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B23E-7160-4B12-9A8B-1A161A1DF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7F2CE6D-C2D9-463F-A3D7-CEB3AAD2C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7F2CE6D-C2D9-463F-A3D7-CEB3AAD2C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7F2CE6D-C2D9-463F-A3D7-CEB3AAD2C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F2CE6D-C2D9-463F-A3D7-CEB3AAD2C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7F2CE6D-C2D9-463F-A3D7-CEB3AAD2C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57F2CE6D-C2D9-463F-A3D7-CEB3AAD2CC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Декабрь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Декабрь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Декабрь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smtClean="0">
                <a:latin typeface="Arial"/>
              </a:rPr>
              <a:t>Россия 0+, Декабрь 2013,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smtClean="0">
                <a:latin typeface="Arial"/>
              </a:rPr>
              <a:t>Россия 0+, Декабрь 2013,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 Декабрь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5510385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604.8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545.1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179.6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0.6%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28.9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246.0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224.3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68.9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0.2%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0.4%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17.3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17.8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68.6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61.9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0.1%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0.1%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smtClean="0">
                <a:latin typeface="Arial"/>
              </a:rPr>
              <a:t>Динамика аудитории </a:t>
            </a:r>
            <a:r>
              <a:rPr lang="en-US" sz="180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605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246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69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Декабрь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Декабрь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Декабрь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Декабрь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Декабрь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Декабрь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54</TotalTime>
  <Words>563</Words>
  <Application>Microsoft Office PowerPoint</Application>
  <PresentationFormat>Экран (4:3)</PresentationFormat>
  <Paragraphs>168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Декабрь 2013 </vt:lpstr>
      <vt:lpstr>Аудитория Drive.ru   Декабрь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Декабрь 2013</dc:title>
  <dc:creator>Владимир</dc:creator>
  <cp:lastModifiedBy>Polina.Shraer</cp:lastModifiedBy>
  <cp:revision>3</cp:revision>
  <dcterms:created xsi:type="dcterms:W3CDTF">2014-01-29T06:39:09Z</dcterms:created>
  <dcterms:modified xsi:type="dcterms:W3CDTF">2014-01-29T14:54:12Z</dcterms:modified>
</cp:coreProperties>
</file>