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05" r:id="rId4"/>
    <p:sldMasterId id="2147483707" r:id="rId5"/>
  </p:sldMasterIdLst>
  <p:notesMasterIdLst>
    <p:notesMasterId r:id="rId20"/>
  </p:notesMasterIdLst>
  <p:sldIdLst>
    <p:sldId id="256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3171056713595602"/>
          <c:y val="3.0805612351265655E-2"/>
          <c:w val="0.79604777592293385"/>
          <c:h val="0.8367570735707711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</c:numCache>
            </c:numRef>
          </c:cat>
          <c:val>
            <c:numRef>
              <c:f>Лист1!$B$2:$B$49</c:f>
              <c:numCache>
                <c:formatCode>0.0</c:formatCode>
                <c:ptCount val="48"/>
                <c:pt idx="0">
                  <c:v>843.9</c:v>
                </c:pt>
                <c:pt idx="1">
                  <c:v>843.5</c:v>
                </c:pt>
                <c:pt idx="2">
                  <c:v>1062.2</c:v>
                </c:pt>
                <c:pt idx="3">
                  <c:v>953</c:v>
                </c:pt>
                <c:pt idx="4">
                  <c:v>1234.9000000000001</c:v>
                </c:pt>
                <c:pt idx="5">
                  <c:v>994</c:v>
                </c:pt>
                <c:pt idx="6">
                  <c:v>915.3</c:v>
                </c:pt>
                <c:pt idx="7">
                  <c:v>883.9</c:v>
                </c:pt>
                <c:pt idx="8">
                  <c:v>738.6</c:v>
                </c:pt>
                <c:pt idx="9">
                  <c:v>740.4</c:v>
                </c:pt>
                <c:pt idx="10">
                  <c:v>877.4</c:v>
                </c:pt>
                <c:pt idx="11">
                  <c:v>836</c:v>
                </c:pt>
                <c:pt idx="12">
                  <c:v>743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</c:numCache>
            </c:numRef>
          </c:cat>
          <c:val>
            <c:numRef>
              <c:f>Лист1!$C$2:$C$49</c:f>
              <c:numCache>
                <c:formatCode>0.0</c:formatCode>
                <c:ptCount val="48"/>
                <c:pt idx="0">
                  <c:v>332.9</c:v>
                </c:pt>
                <c:pt idx="1">
                  <c:v>342.4</c:v>
                </c:pt>
                <c:pt idx="2">
                  <c:v>435.3</c:v>
                </c:pt>
                <c:pt idx="3">
                  <c:v>419.4</c:v>
                </c:pt>
                <c:pt idx="4">
                  <c:v>483.8</c:v>
                </c:pt>
                <c:pt idx="5">
                  <c:v>368.1</c:v>
                </c:pt>
                <c:pt idx="6">
                  <c:v>329.3</c:v>
                </c:pt>
                <c:pt idx="7">
                  <c:v>286.3</c:v>
                </c:pt>
                <c:pt idx="8">
                  <c:v>293.89999999999975</c:v>
                </c:pt>
                <c:pt idx="9">
                  <c:v>278.89999999999975</c:v>
                </c:pt>
                <c:pt idx="10">
                  <c:v>310</c:v>
                </c:pt>
                <c:pt idx="11">
                  <c:v>279.8</c:v>
                </c:pt>
                <c:pt idx="12">
                  <c:v>280.5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</c:numCache>
            </c:numRef>
          </c:cat>
          <c:val>
            <c:numRef>
              <c:f>Лист1!$D$2:$D$49</c:f>
              <c:numCache>
                <c:formatCode>0.0</c:formatCode>
                <c:ptCount val="48"/>
                <c:pt idx="0">
                  <c:v>100.4</c:v>
                </c:pt>
                <c:pt idx="1">
                  <c:v>118.3</c:v>
                </c:pt>
                <c:pt idx="2">
                  <c:v>138.5</c:v>
                </c:pt>
                <c:pt idx="3">
                  <c:v>146.69999999999999</c:v>
                </c:pt>
                <c:pt idx="4">
                  <c:v>147.69999999999999</c:v>
                </c:pt>
                <c:pt idx="5">
                  <c:v>115.2</c:v>
                </c:pt>
                <c:pt idx="6">
                  <c:v>80</c:v>
                </c:pt>
                <c:pt idx="7">
                  <c:v>80.3</c:v>
                </c:pt>
                <c:pt idx="8">
                  <c:v>80.400000000000006</c:v>
                </c:pt>
                <c:pt idx="9">
                  <c:v>79.2</c:v>
                </c:pt>
                <c:pt idx="10">
                  <c:v>80.400000000000006</c:v>
                </c:pt>
                <c:pt idx="11">
                  <c:v>71</c:v>
                </c:pt>
                <c:pt idx="12">
                  <c:v>78.5</c:v>
                </c:pt>
              </c:numCache>
            </c:numRef>
          </c:val>
        </c:ser>
        <c:marker val="1"/>
        <c:axId val="84033920"/>
        <c:axId val="84039936"/>
      </c:lineChart>
      <c:dateAx>
        <c:axId val="84033920"/>
        <c:scaling>
          <c:orientation val="minMax"/>
        </c:scaling>
        <c:axPos val="b"/>
        <c:numFmt formatCode="[$-419]mmm\ \'yy;@" sourceLinked="1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4039936"/>
        <c:crosses val="autoZero"/>
        <c:auto val="1"/>
        <c:lblOffset val="100"/>
      </c:dateAx>
      <c:valAx>
        <c:axId val="84039936"/>
        <c:scaling>
          <c:orientation val="minMax"/>
        </c:scaling>
        <c:axPos val="l"/>
        <c:numFmt formatCode="#,##0" sourceLinked="0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40339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82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29.3</c:v>
                </c:pt>
                <c:pt idx="1">
                  <c:v>37.5</c:v>
                </c:pt>
                <c:pt idx="2">
                  <c:v>57.6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48.6</c:v>
                </c:pt>
                <c:pt idx="1">
                  <c:v>52.1</c:v>
                </c:pt>
                <c:pt idx="2">
                  <c:v>38.4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18.7</c:v>
                </c:pt>
                <c:pt idx="1">
                  <c:v>6.8</c:v>
                </c:pt>
                <c:pt idx="2">
                  <c:v>1.6</c:v>
                </c:pt>
              </c:numCache>
            </c:numRef>
          </c:val>
        </c:ser>
        <c:dLbls>
          <c:showVal val="1"/>
        </c:dLbls>
        <c:gapWidth val="48"/>
        <c:overlap val="100"/>
        <c:serLines/>
        <c:axId val="118186368"/>
        <c:axId val="118188288"/>
      </c:barChart>
      <c:catAx>
        <c:axId val="118186368"/>
        <c:scaling>
          <c:orientation val="minMax"/>
        </c:scaling>
        <c:axPos val="t"/>
        <c:maj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8188288"/>
        <c:crosses val="autoZero"/>
        <c:auto val="1"/>
        <c:lblAlgn val="ctr"/>
        <c:lblOffset val="100"/>
        <c:tickLblSkip val="1"/>
      </c:catAx>
      <c:valAx>
        <c:axId val="118188288"/>
        <c:scaling>
          <c:orientation val="maxMin"/>
        </c:scaling>
        <c:delete val="1"/>
        <c:axPos val="l"/>
        <c:numFmt formatCode="0%" sourceLinked="1"/>
        <c:tickLblPos val="none"/>
        <c:crossAx val="118186368"/>
        <c:crosses val="autoZero"/>
        <c:crossBetween val="between"/>
      </c:valAx>
    </c:plotArea>
    <c:plotVisOnly val="1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1243807565554943"/>
          <c:y val="0.10704327967443429"/>
          <c:w val="0.66616626971744053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58.3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37.300000000000004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18368896"/>
        <c:axId val="118424704"/>
      </c:barChart>
      <c:catAx>
        <c:axId val="118368896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18424704"/>
        <c:crosses val="autoZero"/>
        <c:auto val="1"/>
        <c:lblAlgn val="ctr"/>
        <c:lblOffset val="100"/>
      </c:catAx>
      <c:valAx>
        <c:axId val="118424704"/>
        <c:scaling>
          <c:orientation val="minMax"/>
        </c:scaling>
        <c:delete val="1"/>
        <c:axPos val="t"/>
        <c:numFmt formatCode="0%" sourceLinked="1"/>
        <c:tickLblPos val="none"/>
        <c:crossAx val="1183688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09E-2"/>
          <c:y val="2.5831447163097255E-2"/>
          <c:w val="0.91512917291718965"/>
          <c:h val="4.9792453474920534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82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29.3</c:v>
                </c:pt>
                <c:pt idx="1">
                  <c:v>38.6</c:v>
                </c:pt>
                <c:pt idx="2">
                  <c:v>68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48.6</c:v>
                </c:pt>
                <c:pt idx="1">
                  <c:v>51.2</c:v>
                </c:pt>
                <c:pt idx="2">
                  <c:v>27.9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18.7</c:v>
                </c:pt>
                <c:pt idx="1">
                  <c:v>6.4</c:v>
                </c:pt>
                <c:pt idx="2">
                  <c:v>1</c:v>
                </c:pt>
              </c:numCache>
            </c:numRef>
          </c:val>
        </c:ser>
        <c:dLbls>
          <c:showVal val="1"/>
        </c:dLbls>
        <c:gapWidth val="48"/>
        <c:overlap val="100"/>
        <c:serLines/>
        <c:axId val="156807552"/>
        <c:axId val="156856704"/>
      </c:barChart>
      <c:catAx>
        <c:axId val="156807552"/>
        <c:scaling>
          <c:orientation val="minMax"/>
        </c:scaling>
        <c:axPos val="t"/>
        <c:maj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6856704"/>
        <c:crosses val="autoZero"/>
        <c:auto val="1"/>
        <c:lblAlgn val="ctr"/>
        <c:lblOffset val="100"/>
        <c:tickLblSkip val="1"/>
      </c:catAx>
      <c:valAx>
        <c:axId val="156856704"/>
        <c:scaling>
          <c:orientation val="maxMin"/>
        </c:scaling>
        <c:delete val="1"/>
        <c:axPos val="l"/>
        <c:numFmt formatCode="0%" sourceLinked="1"/>
        <c:tickLblPos val="none"/>
        <c:crossAx val="156807552"/>
        <c:crosses val="autoZero"/>
        <c:crossBetween val="between"/>
      </c:valAx>
    </c:plotArea>
    <c:plotVisOnly val="1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1243807565554943"/>
          <c:y val="0.10704327967443429"/>
          <c:w val="0.66616626971744053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67.400000000000006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28.1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57257728"/>
        <c:axId val="157260800"/>
      </c:barChart>
      <c:catAx>
        <c:axId val="157257728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57260800"/>
        <c:crosses val="autoZero"/>
        <c:auto val="1"/>
        <c:lblAlgn val="ctr"/>
        <c:lblOffset val="100"/>
      </c:catAx>
      <c:valAx>
        <c:axId val="157260800"/>
        <c:scaling>
          <c:orientation val="minMax"/>
        </c:scaling>
        <c:delete val="1"/>
        <c:axPos val="t"/>
        <c:numFmt formatCode="0%" sourceLinked="1"/>
        <c:tickLblPos val="none"/>
        <c:crossAx val="1572577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09E-2"/>
          <c:y val="2.5831447163097255E-2"/>
          <c:w val="0.91512917291718965"/>
          <c:h val="4.9792453474920534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dPt>
            <c:idx val="0"/>
            <c:spPr>
              <a:solidFill>
                <a:schemeClr val="bg2"/>
              </a:solidFill>
            </c:spPr>
          </c:dPt>
          <c:dPt>
            <c:idx val="1"/>
            <c:spPr>
              <a:solidFill>
                <a:schemeClr val="accent3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1"/>
              </a:solidFill>
            </c:spPr>
          </c:dPt>
          <c:dPt>
            <c:idx val="4"/>
            <c:spPr>
              <a:solidFill>
                <a:schemeClr val="tx2"/>
              </a:solidFill>
            </c:spPr>
          </c:dPt>
          <c:dPt>
            <c:idx val="5"/>
            <c:spPr>
              <a:solidFill>
                <a:schemeClr val="accent6"/>
              </a:solidFill>
            </c:spPr>
          </c:dPt>
          <c:dPt>
            <c:idx val="6"/>
            <c:spPr>
              <a:solidFill>
                <a:schemeClr val="accent5"/>
              </a:solidFill>
            </c:spPr>
          </c:dPt>
          <c:dPt>
            <c:idx val="7"/>
            <c:spPr>
              <a:solidFill>
                <a:schemeClr val="accent4"/>
              </a:solidFill>
            </c:spPr>
          </c:dPt>
          <c:dPt>
            <c:idx val="8"/>
            <c:spPr>
              <a:solidFill>
                <a:schemeClr val="bg2"/>
              </a:solidFill>
            </c:spPr>
          </c:dPt>
          <c:dPt>
            <c:idx val="9"/>
            <c:spPr>
              <a:solidFill>
                <a:schemeClr val="accent3"/>
              </a:solidFill>
            </c:spPr>
          </c:dPt>
          <c:dPt>
            <c:idx val="10"/>
            <c:spPr>
              <a:solidFill>
                <a:schemeClr val="accent2"/>
              </a:solidFill>
            </c:spPr>
          </c:dPt>
          <c:dPt>
            <c:idx val="11"/>
            <c:spPr>
              <a:solidFill>
                <a:schemeClr val="accent1"/>
              </a:solidFill>
            </c:spPr>
          </c:dPt>
          <c:dPt>
            <c:idx val="12"/>
            <c:spPr>
              <a:solidFill>
                <a:schemeClr val="tx2"/>
              </a:solidFill>
            </c:spPr>
          </c:dPt>
          <c:dPt>
            <c:idx val="13"/>
            <c:spPr>
              <a:solidFill>
                <a:schemeClr val="accent6"/>
              </a:solidFill>
            </c:spPr>
          </c:dPt>
          <c:dPt>
            <c:idx val="14"/>
            <c:spPr>
              <a:solidFill>
                <a:schemeClr val="accent5"/>
              </a:solidFill>
            </c:spPr>
          </c:dPt>
          <c:dPt>
            <c:idx val="15"/>
            <c:spPr>
              <a:solidFill>
                <a:schemeClr val="accent4"/>
              </a:solidFill>
            </c:spPr>
          </c:dPt>
          <c:dPt>
            <c:idx val="16"/>
            <c:spPr>
              <a:solidFill>
                <a:schemeClr val="bg2"/>
              </a:solidFill>
            </c:spPr>
          </c:dPt>
          <c:dPt>
            <c:idx val="17"/>
            <c:spPr>
              <a:solidFill>
                <a:schemeClr val="accent3"/>
              </a:solidFill>
            </c:spPr>
          </c:dPt>
          <c:dPt>
            <c:idx val="18"/>
            <c:spPr>
              <a:solidFill>
                <a:schemeClr val="accent2"/>
              </a:solidFill>
            </c:spPr>
          </c:dPt>
          <c:dPt>
            <c:idx val="19"/>
            <c:spPr>
              <a:solidFill>
                <a:schemeClr val="accent1"/>
              </a:solidFill>
            </c:spPr>
          </c:dPt>
          <c:dPt>
            <c:idx val="20"/>
            <c:spPr>
              <a:solidFill>
                <a:schemeClr val="tx2"/>
              </a:solidFill>
            </c:spPr>
          </c:dPt>
          <c:dPt>
            <c:idx val="21"/>
            <c:spPr>
              <a:solidFill>
                <a:schemeClr val="accent6"/>
              </a:solidFill>
            </c:spPr>
          </c:dPt>
          <c:dPt>
            <c:idx val="22"/>
            <c:spPr>
              <a:solidFill>
                <a:schemeClr val="accent5"/>
              </a:solidFill>
            </c:spPr>
          </c:dPt>
          <c:dPt>
            <c:idx val="23"/>
            <c:spPr>
              <a:solidFill>
                <a:schemeClr val="accent4"/>
              </a:solidFill>
            </c:spPr>
          </c:dPt>
          <c:dPt>
            <c:idx val="24"/>
            <c:spPr>
              <a:solidFill>
                <a:schemeClr val="bg2"/>
              </a:solidFill>
            </c:spPr>
          </c:dPt>
          <c:dPt>
            <c:idx val="25"/>
            <c:spPr>
              <a:solidFill>
                <a:schemeClr val="accent3"/>
              </a:solidFill>
            </c:spPr>
          </c:dPt>
          <c:dPt>
            <c:idx val="26"/>
            <c:spPr>
              <a:solidFill>
                <a:schemeClr val="accent2"/>
              </a:solidFill>
            </c:spPr>
          </c:dPt>
          <c:dPt>
            <c:idx val="27"/>
            <c:spPr>
              <a:solidFill>
                <a:schemeClr val="accent1"/>
              </a:solidFill>
            </c:spPr>
          </c:dPt>
          <c:dPt>
            <c:idx val="28"/>
            <c:spPr>
              <a:solidFill>
                <a:schemeClr val="accent6"/>
              </a:solidFill>
            </c:spPr>
          </c:dPt>
          <c:dPt>
            <c:idx val="29"/>
            <c:spPr>
              <a:solidFill>
                <a:schemeClr val="accent5"/>
              </a:solidFill>
            </c:spPr>
          </c:dPt>
          <c:dPt>
            <c:idx val="30"/>
            <c:spPr>
              <a:solidFill>
                <a:schemeClr val="accent4"/>
              </a:solidFill>
            </c:spPr>
          </c:dPt>
          <c:dPt>
            <c:idx val="31"/>
            <c:spPr>
              <a:solidFill>
                <a:schemeClr val="bg2"/>
              </a:solidFill>
            </c:spPr>
          </c:dPt>
          <c:dPt>
            <c:idx val="32"/>
            <c:spPr>
              <a:solidFill>
                <a:schemeClr val="accent3"/>
              </a:solidFill>
            </c:spPr>
          </c:dPt>
          <c:dPt>
            <c:idx val="33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BubbleSize val="1"/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0.0</c:formatCode>
                <c:ptCount val="24"/>
                <c:pt idx="0">
                  <c:v>1.9000000000000001</c:v>
                </c:pt>
                <c:pt idx="1">
                  <c:v>17.899999999999999</c:v>
                </c:pt>
                <c:pt idx="2">
                  <c:v>5.9</c:v>
                </c:pt>
                <c:pt idx="3">
                  <c:v>5</c:v>
                </c:pt>
                <c:pt idx="4">
                  <c:v>8.8000000000000007</c:v>
                </c:pt>
                <c:pt idx="5">
                  <c:v>7.8</c:v>
                </c:pt>
                <c:pt idx="6">
                  <c:v>20.3</c:v>
                </c:pt>
                <c:pt idx="7">
                  <c:v>32.4</c:v>
                </c:pt>
                <c:pt idx="8">
                  <c:v>3.5</c:v>
                </c:pt>
                <c:pt idx="9">
                  <c:v>9.7000000000000011</c:v>
                </c:pt>
                <c:pt idx="10">
                  <c:v>8.4</c:v>
                </c:pt>
                <c:pt idx="11">
                  <c:v>5.9</c:v>
                </c:pt>
                <c:pt idx="12">
                  <c:v>10.3</c:v>
                </c:pt>
                <c:pt idx="13">
                  <c:v>10.4</c:v>
                </c:pt>
                <c:pt idx="14">
                  <c:v>24.6</c:v>
                </c:pt>
                <c:pt idx="15">
                  <c:v>27.2</c:v>
                </c:pt>
                <c:pt idx="16">
                  <c:v>4.5999999999999996</c:v>
                </c:pt>
                <c:pt idx="17">
                  <c:v>5.9</c:v>
                </c:pt>
                <c:pt idx="18">
                  <c:v>6.8</c:v>
                </c:pt>
                <c:pt idx="19">
                  <c:v>6.1</c:v>
                </c:pt>
                <c:pt idx="20">
                  <c:v>11.5</c:v>
                </c:pt>
                <c:pt idx="21">
                  <c:v>12</c:v>
                </c:pt>
                <c:pt idx="22">
                  <c:v>29.7</c:v>
                </c:pt>
                <c:pt idx="23">
                  <c:v>23.4</c:v>
                </c:pt>
              </c:numCache>
            </c:numRef>
          </c:bubbleSize>
        </c:ser>
        <c:bubbleScale val="100"/>
        <c:axId val="361629568"/>
        <c:axId val="362303488"/>
      </c:bubbleChart>
      <c:valAx>
        <c:axId val="361629568"/>
        <c:scaling>
          <c:orientation val="maxMin"/>
          <c:max val="46"/>
          <c:min val="-3"/>
        </c:scaling>
        <c:delete val="1"/>
        <c:axPos val="b"/>
        <c:numFmt formatCode="General" sourceLinked="1"/>
        <c:tickLblPos val="none"/>
        <c:crossAx val="362303488"/>
        <c:crosses val="autoZero"/>
        <c:crossBetween val="midCat"/>
      </c:valAx>
      <c:valAx>
        <c:axId val="362303488"/>
        <c:scaling>
          <c:orientation val="minMax"/>
        </c:scaling>
        <c:delete val="1"/>
        <c:axPos val="r"/>
        <c:majorGridlines/>
        <c:numFmt formatCode="General" sourceLinked="1"/>
        <c:tickLblPos val="none"/>
        <c:crossAx val="361629568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dPt>
            <c:idx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rgbClr val="99CF00"/>
              </a:solidFill>
            </c:spPr>
          </c:dPt>
          <c:dPt>
            <c:idx val="3"/>
            <c:spPr>
              <a:solidFill>
                <a:schemeClr val="accent4"/>
              </a:solidFill>
            </c:spPr>
          </c:dPt>
          <c:dPt>
            <c:idx val="4"/>
            <c:spPr>
              <a:solidFill>
                <a:schemeClr val="accent5"/>
              </a:solidFill>
            </c:spPr>
          </c:dPt>
          <c:dPt>
            <c:idx val="5"/>
            <c:spPr>
              <a:solidFill>
                <a:schemeClr val="bg2"/>
              </a:solidFill>
            </c:spPr>
          </c:dPt>
          <c:dPt>
            <c:idx val="6"/>
            <c:spPr>
              <a:solidFill>
                <a:srgbClr val="D60093"/>
              </a:solidFill>
            </c:spPr>
          </c:dPt>
          <c:dPt>
            <c:idx val="7"/>
            <c:spPr>
              <a:solidFill>
                <a:schemeClr val="bg1">
                  <a:lumMod val="75000"/>
                </a:schemeClr>
              </a:solidFill>
            </c:spPr>
          </c:dPt>
          <c:dPt>
            <c:idx val="8"/>
            <c:spPr>
              <a:solidFill>
                <a:schemeClr val="accent1"/>
              </a:solidFill>
            </c:spPr>
          </c:dPt>
          <c:dPt>
            <c:idx val="9"/>
            <c:spPr>
              <a:solidFill>
                <a:srgbClr val="99CF00"/>
              </a:solidFill>
            </c:spPr>
          </c:dPt>
          <c:dPt>
            <c:idx val="10"/>
            <c:spPr>
              <a:solidFill>
                <a:schemeClr val="accent4"/>
              </a:solidFill>
            </c:spPr>
          </c:dPt>
          <c:dPt>
            <c:idx val="11"/>
            <c:spPr>
              <a:solidFill>
                <a:schemeClr val="accent5"/>
              </a:solidFill>
            </c:spPr>
          </c:dPt>
          <c:dPt>
            <c:idx val="12"/>
            <c:spPr>
              <a:solidFill>
                <a:schemeClr val="bg2"/>
              </a:solidFill>
            </c:spPr>
          </c:dPt>
          <c:dPt>
            <c:idx val="13"/>
            <c:spPr>
              <a:solidFill>
                <a:srgbClr val="D60093"/>
              </a:solidFill>
            </c:spPr>
          </c:dPt>
          <c:dPt>
            <c:idx val="14"/>
            <c:spPr>
              <a:solidFill>
                <a:schemeClr val="bg1">
                  <a:lumMod val="75000"/>
                </a:schemeClr>
              </a:solidFill>
            </c:spPr>
          </c:dPt>
          <c:dPt>
            <c:idx val="15"/>
            <c:spPr>
              <a:solidFill>
                <a:schemeClr val="accent1"/>
              </a:solidFill>
            </c:spPr>
          </c:dPt>
          <c:dPt>
            <c:idx val="16"/>
            <c:spPr>
              <a:solidFill>
                <a:srgbClr val="99CF00"/>
              </a:solidFill>
            </c:spPr>
          </c:dPt>
          <c:dPt>
            <c:idx val="17"/>
            <c:spPr>
              <a:solidFill>
                <a:schemeClr val="accent4"/>
              </a:solidFill>
            </c:spPr>
          </c:dPt>
          <c:dPt>
            <c:idx val="18"/>
            <c:spPr>
              <a:solidFill>
                <a:schemeClr val="accent5"/>
              </a:solidFill>
            </c:spPr>
          </c:dPt>
          <c:dPt>
            <c:idx val="19"/>
            <c:spPr>
              <a:solidFill>
                <a:schemeClr val="bg2"/>
              </a:solidFill>
            </c:spPr>
          </c:dPt>
          <c:dPt>
            <c:idx val="20"/>
            <c:spPr>
              <a:solidFill>
                <a:srgbClr val="D60093"/>
              </a:solidFill>
            </c:spPr>
          </c:dPt>
          <c:dPt>
            <c:idx val="21"/>
            <c:spPr>
              <a:solidFill>
                <a:schemeClr val="accent6"/>
              </a:solidFill>
            </c:spPr>
          </c:dPt>
          <c:dPt>
            <c:idx val="22"/>
            <c:spPr>
              <a:solidFill>
                <a:schemeClr val="accent5"/>
              </a:solidFill>
            </c:spPr>
          </c:dPt>
          <c:dPt>
            <c:idx val="23"/>
            <c:spPr>
              <a:solidFill>
                <a:schemeClr val="accent4"/>
              </a:solidFill>
            </c:spPr>
          </c:dPt>
          <c:dPt>
            <c:idx val="24"/>
            <c:spPr>
              <a:solidFill>
                <a:schemeClr val="bg2"/>
              </a:solidFill>
            </c:spPr>
          </c:dPt>
          <c:dPt>
            <c:idx val="25"/>
            <c:spPr>
              <a:solidFill>
                <a:schemeClr val="accent3"/>
              </a:solidFill>
            </c:spPr>
          </c:dPt>
          <c:dPt>
            <c:idx val="26"/>
            <c:spPr>
              <a:solidFill>
                <a:schemeClr val="accent2"/>
              </a:solidFill>
            </c:spPr>
          </c:dPt>
          <c:dPt>
            <c:idx val="27"/>
            <c:spPr>
              <a:solidFill>
                <a:schemeClr val="accent1"/>
              </a:solidFill>
            </c:spPr>
          </c:dPt>
          <c:dPt>
            <c:idx val="28"/>
            <c:spPr>
              <a:solidFill>
                <a:schemeClr val="accent6"/>
              </a:solidFill>
            </c:spPr>
          </c:dPt>
          <c:dPt>
            <c:idx val="29"/>
            <c:spPr>
              <a:solidFill>
                <a:schemeClr val="accent5"/>
              </a:solidFill>
            </c:spPr>
          </c:dPt>
          <c:dPt>
            <c:idx val="30"/>
            <c:spPr>
              <a:solidFill>
                <a:schemeClr val="accent4"/>
              </a:solidFill>
            </c:spPr>
          </c:dPt>
          <c:dPt>
            <c:idx val="31"/>
            <c:spPr>
              <a:solidFill>
                <a:schemeClr val="bg2"/>
              </a:solidFill>
            </c:spPr>
          </c:dPt>
          <c:dPt>
            <c:idx val="32"/>
            <c:spPr>
              <a:solidFill>
                <a:schemeClr val="accent3"/>
              </a:solidFill>
            </c:spPr>
          </c:dPt>
          <c:dPt>
            <c:idx val="33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BubbleSize val="1"/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0.0</c:formatCode>
                <c:ptCount val="21"/>
                <c:pt idx="0">
                  <c:v>6</c:v>
                </c:pt>
                <c:pt idx="1">
                  <c:v>0.9</c:v>
                </c:pt>
                <c:pt idx="2">
                  <c:v>13.7</c:v>
                </c:pt>
                <c:pt idx="3">
                  <c:v>13.4</c:v>
                </c:pt>
                <c:pt idx="4">
                  <c:v>28.9</c:v>
                </c:pt>
                <c:pt idx="5">
                  <c:v>28</c:v>
                </c:pt>
                <c:pt idx="6">
                  <c:v>9.1</c:v>
                </c:pt>
                <c:pt idx="7">
                  <c:v>4.3</c:v>
                </c:pt>
                <c:pt idx="8">
                  <c:v>1.3</c:v>
                </c:pt>
                <c:pt idx="9">
                  <c:v>13.4</c:v>
                </c:pt>
                <c:pt idx="10">
                  <c:v>14.7</c:v>
                </c:pt>
                <c:pt idx="11">
                  <c:v>24.2</c:v>
                </c:pt>
                <c:pt idx="12">
                  <c:v>29.2</c:v>
                </c:pt>
                <c:pt idx="13">
                  <c:v>12.8</c:v>
                </c:pt>
                <c:pt idx="14">
                  <c:v>2.2000000000000002</c:v>
                </c:pt>
                <c:pt idx="15">
                  <c:v>1.5</c:v>
                </c:pt>
                <c:pt idx="16">
                  <c:v>14.7</c:v>
                </c:pt>
                <c:pt idx="17">
                  <c:v>15.2</c:v>
                </c:pt>
                <c:pt idx="18">
                  <c:v>21.4</c:v>
                </c:pt>
                <c:pt idx="19">
                  <c:v>31.6</c:v>
                </c:pt>
                <c:pt idx="20">
                  <c:v>13.4</c:v>
                </c:pt>
              </c:numCache>
            </c:numRef>
          </c:bubbleSize>
        </c:ser>
        <c:bubbleScale val="100"/>
        <c:axId val="148701568"/>
        <c:axId val="148703488"/>
      </c:bubbleChart>
      <c:valAx>
        <c:axId val="148701568"/>
        <c:scaling>
          <c:orientation val="maxMin"/>
          <c:max val="46"/>
          <c:min val="-3"/>
        </c:scaling>
        <c:delete val="1"/>
        <c:axPos val="b"/>
        <c:numFmt formatCode="General" sourceLinked="1"/>
        <c:tickLblPos val="none"/>
        <c:crossAx val="148703488"/>
        <c:crosses val="autoZero"/>
        <c:crossBetween val="midCat"/>
      </c:valAx>
      <c:valAx>
        <c:axId val="148703488"/>
        <c:scaling>
          <c:orientation val="minMax"/>
        </c:scaling>
        <c:delete val="1"/>
        <c:axPos val="r"/>
        <c:majorGridlines/>
        <c:numFmt formatCode="General" sourceLinked="1"/>
        <c:tickLblPos val="none"/>
        <c:crossAx val="148701568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48"/>
          <c:h val="0.9431708162411963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173.5</c:v>
                </c:pt>
                <c:pt idx="1">
                  <c:v>220.8</c:v>
                </c:pt>
                <c:pt idx="2">
                  <c:v>89.4</c:v>
                </c:pt>
                <c:pt idx="3">
                  <c:v>85.1</c:v>
                </c:pt>
                <c:pt idx="4">
                  <c:v>45.6</c:v>
                </c:pt>
                <c:pt idx="5">
                  <c:v>50.7</c:v>
                </c:pt>
                <c:pt idx="6">
                  <c:v>44</c:v>
                </c:pt>
                <c:pt idx="7">
                  <c:v>33.800000000000004</c:v>
                </c:pt>
                <c:pt idx="9">
                  <c:v>99.8</c:v>
                </c:pt>
                <c:pt idx="10">
                  <c:v>234.5</c:v>
                </c:pt>
                <c:pt idx="11">
                  <c:v>158.80000000000001</c:v>
                </c:pt>
                <c:pt idx="12">
                  <c:v>112.7</c:v>
                </c:pt>
                <c:pt idx="13">
                  <c:v>108.9</c:v>
                </c:pt>
                <c:pt idx="14">
                  <c:v>11.5</c:v>
                </c:pt>
              </c:numCache>
            </c:numRef>
          </c:val>
        </c:ser>
        <c:gapWidth val="45"/>
        <c:axId val="156766976"/>
        <c:axId val="156781568"/>
      </c:barChart>
      <c:catAx>
        <c:axId val="156766976"/>
        <c:scaling>
          <c:orientation val="maxMin"/>
        </c:scaling>
        <c:axPos val="l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56781568"/>
        <c:crosses val="autoZero"/>
        <c:auto val="1"/>
        <c:lblAlgn val="ctr"/>
        <c:lblOffset val="100"/>
      </c:catAx>
      <c:valAx>
        <c:axId val="156781568"/>
        <c:scaling>
          <c:orientation val="minMax"/>
          <c:min val="0"/>
        </c:scaling>
        <c:delete val="1"/>
        <c:axPos val="b"/>
        <c:numFmt formatCode="0.0" sourceLinked="1"/>
        <c:tickLblPos val="none"/>
        <c:crossAx val="156766976"/>
        <c:crosses val="max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9140103780578323"/>
          <c:y val="2.8414591879406599E-2"/>
          <c:w val="0.57598220904373609"/>
          <c:h val="0.9431708162411989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chemeClr val="accent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45-54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45-54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211</c:v>
                </c:pt>
                <c:pt idx="1">
                  <c:v>270</c:v>
                </c:pt>
                <c:pt idx="2">
                  <c:v>133</c:v>
                </c:pt>
                <c:pt idx="3">
                  <c:v>68</c:v>
                </c:pt>
                <c:pt idx="4">
                  <c:v>58</c:v>
                </c:pt>
                <c:pt idx="5">
                  <c:v>62</c:v>
                </c:pt>
                <c:pt idx="6">
                  <c:v>62</c:v>
                </c:pt>
                <c:pt idx="7">
                  <c:v>22</c:v>
                </c:pt>
                <c:pt idx="9">
                  <c:v>131</c:v>
                </c:pt>
                <c:pt idx="10">
                  <c:v>187</c:v>
                </c:pt>
                <c:pt idx="11">
                  <c:v>147</c:v>
                </c:pt>
                <c:pt idx="12">
                  <c:v>76</c:v>
                </c:pt>
                <c:pt idx="13">
                  <c:v>109</c:v>
                </c:pt>
                <c:pt idx="14">
                  <c:v>32</c:v>
                </c:pt>
              </c:numCache>
            </c:numRef>
          </c:val>
        </c:ser>
        <c:gapWidth val="46"/>
        <c:axId val="363107072"/>
        <c:axId val="363108608"/>
      </c:barChart>
      <c:catAx>
        <c:axId val="363107072"/>
        <c:scaling>
          <c:orientation val="maxMin"/>
        </c:scaling>
        <c:axPos val="l"/>
        <c:maj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363108608"/>
        <c:crossesAt val="100"/>
        <c:auto val="1"/>
        <c:lblAlgn val="ctr"/>
        <c:lblOffset val="100"/>
      </c:catAx>
      <c:valAx>
        <c:axId val="363108608"/>
        <c:scaling>
          <c:orientation val="minMax"/>
          <c:max val="400"/>
          <c:min val="-200"/>
        </c:scaling>
        <c:delete val="1"/>
        <c:axPos val="t"/>
        <c:numFmt formatCode="0" sourceLinked="1"/>
        <c:tickLblPos val="none"/>
        <c:crossAx val="363107072"/>
        <c:crossesAt val="1"/>
        <c:crossBetween val="between"/>
        <c:majorUnit val="300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48"/>
          <c:h val="0.9431708162411963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173.5</c:v>
                </c:pt>
                <c:pt idx="1">
                  <c:v>220.8</c:v>
                </c:pt>
                <c:pt idx="2">
                  <c:v>89.4</c:v>
                </c:pt>
                <c:pt idx="3">
                  <c:v>85.1</c:v>
                </c:pt>
                <c:pt idx="4">
                  <c:v>45.6</c:v>
                </c:pt>
                <c:pt idx="5">
                  <c:v>50.7</c:v>
                </c:pt>
                <c:pt idx="6">
                  <c:v>44</c:v>
                </c:pt>
                <c:pt idx="7">
                  <c:v>33.800000000000004</c:v>
                </c:pt>
                <c:pt idx="9">
                  <c:v>99.8</c:v>
                </c:pt>
                <c:pt idx="10">
                  <c:v>234.5</c:v>
                </c:pt>
                <c:pt idx="11">
                  <c:v>158.80000000000001</c:v>
                </c:pt>
                <c:pt idx="12">
                  <c:v>112.7</c:v>
                </c:pt>
                <c:pt idx="13">
                  <c:v>108.9</c:v>
                </c:pt>
                <c:pt idx="14">
                  <c:v>11.5</c:v>
                </c:pt>
              </c:numCache>
            </c:numRef>
          </c:val>
        </c:ser>
        <c:gapWidth val="45"/>
        <c:axId val="434603520"/>
        <c:axId val="435402624"/>
      </c:barChart>
      <c:catAx>
        <c:axId val="434603520"/>
        <c:scaling>
          <c:orientation val="maxMin"/>
        </c:scaling>
        <c:axPos val="l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435402624"/>
        <c:crosses val="autoZero"/>
        <c:auto val="1"/>
        <c:lblAlgn val="ctr"/>
        <c:lblOffset val="100"/>
      </c:catAx>
      <c:valAx>
        <c:axId val="435402624"/>
        <c:scaling>
          <c:orientation val="minMax"/>
          <c:min val="0"/>
        </c:scaling>
        <c:delete val="1"/>
        <c:axPos val="b"/>
        <c:numFmt formatCode="0.0" sourceLinked="1"/>
        <c:tickLblPos val="none"/>
        <c:crossAx val="434603520"/>
        <c:crosses val="max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9140103780578323"/>
          <c:y val="2.8414591879406599E-2"/>
          <c:w val="0.57598220904373609"/>
          <c:h val="0.9431708162411989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chemeClr val="accent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45-54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45-54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167</c:v>
                </c:pt>
                <c:pt idx="1">
                  <c:v>218</c:v>
                </c:pt>
                <c:pt idx="2">
                  <c:v>127</c:v>
                </c:pt>
                <c:pt idx="3">
                  <c:v>112</c:v>
                </c:pt>
                <c:pt idx="4">
                  <c:v>44</c:v>
                </c:pt>
                <c:pt idx="5">
                  <c:v>48</c:v>
                </c:pt>
                <c:pt idx="6">
                  <c:v>54</c:v>
                </c:pt>
                <c:pt idx="7">
                  <c:v>34</c:v>
                </c:pt>
                <c:pt idx="9">
                  <c:v>94</c:v>
                </c:pt>
                <c:pt idx="10">
                  <c:v>139</c:v>
                </c:pt>
                <c:pt idx="11">
                  <c:v>117</c:v>
                </c:pt>
                <c:pt idx="12">
                  <c:v>107</c:v>
                </c:pt>
                <c:pt idx="13">
                  <c:v>86</c:v>
                </c:pt>
                <c:pt idx="14">
                  <c:v>25</c:v>
                </c:pt>
              </c:numCache>
            </c:numRef>
          </c:val>
        </c:ser>
        <c:gapWidth val="46"/>
        <c:axId val="440587776"/>
        <c:axId val="444096896"/>
      </c:barChart>
      <c:catAx>
        <c:axId val="440587776"/>
        <c:scaling>
          <c:orientation val="maxMin"/>
        </c:scaling>
        <c:axPos val="l"/>
        <c:maj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444096896"/>
        <c:crossesAt val="100"/>
        <c:auto val="1"/>
        <c:lblAlgn val="ctr"/>
        <c:lblOffset val="100"/>
      </c:catAx>
      <c:valAx>
        <c:axId val="444096896"/>
        <c:scaling>
          <c:orientation val="minMax"/>
          <c:max val="400"/>
          <c:min val="-200"/>
        </c:scaling>
        <c:delete val="1"/>
        <c:axPos val="t"/>
        <c:numFmt formatCode="0" sourceLinked="1"/>
        <c:tickLblPos val="none"/>
        <c:crossAx val="440587776"/>
        <c:crossesAt val="1"/>
        <c:crossBetween val="between"/>
        <c:majorUnit val="300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11.1</c:v>
                </c:pt>
                <c:pt idx="1">
                  <c:v>14</c:v>
                </c:pt>
                <c:pt idx="2">
                  <c:v>23.4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</c:v>
                </c:pt>
                <c:pt idx="1">
                  <c:v>13.6</c:v>
                </c:pt>
                <c:pt idx="2">
                  <c:v>29.7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</c:v>
                </c:pt>
                <c:pt idx="1">
                  <c:v>9.5</c:v>
                </c:pt>
                <c:pt idx="2">
                  <c:v>12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10.200000000000001</c:v>
                </c:pt>
                <c:pt idx="2">
                  <c:v>11.5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10.7</c:v>
                </c:pt>
                <c:pt idx="1">
                  <c:v>13.9</c:v>
                </c:pt>
                <c:pt idx="2">
                  <c:v>6.1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</c:v>
                </c:pt>
                <c:pt idx="1">
                  <c:v>14.2</c:v>
                </c:pt>
                <c:pt idx="2">
                  <c:v>6.8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9.5</c:v>
                </c:pt>
                <c:pt idx="1">
                  <c:v>11</c:v>
                </c:pt>
                <c:pt idx="2">
                  <c:v>5.9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13.5</c:v>
                </c:pt>
                <c:pt idx="2">
                  <c:v>4.5999999999999996</c:v>
                </c:pt>
              </c:numCache>
            </c:numRef>
          </c:val>
        </c:ser>
        <c:gapWidth val="46"/>
        <c:overlap val="100"/>
        <c:serLines/>
        <c:axId val="84845312"/>
        <c:axId val="84847232"/>
      </c:barChart>
      <c:catAx>
        <c:axId val="84845312"/>
        <c:scaling>
          <c:orientation val="minMax"/>
        </c:scaling>
        <c:axPos val="t"/>
        <c:maj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4847232"/>
        <c:crosses val="autoZero"/>
        <c:auto val="1"/>
        <c:lblAlgn val="ctr"/>
        <c:lblOffset val="100"/>
        <c:tickLblSkip val="1"/>
      </c:catAx>
      <c:valAx>
        <c:axId val="84847232"/>
        <c:scaling>
          <c:orientation val="maxMin"/>
        </c:scaling>
        <c:delete val="1"/>
        <c:axPos val="l"/>
        <c:numFmt formatCode="0%" sourceLinked="1"/>
        <c:tickLblPos val="none"/>
        <c:crossAx val="84845312"/>
        <c:crosses val="autoZero"/>
        <c:crossBetween val="between"/>
      </c:valAx>
      <c:spPr>
        <a:noFill/>
        <a:ln w="25400">
          <a:noFill/>
        </a:ln>
      </c:spPr>
    </c:plotArea>
    <c:plotVisOnly val="1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1308895279463245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25.8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28.2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13.3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11.9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4.3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6.4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85069824"/>
        <c:axId val="85071360"/>
      </c:barChart>
      <c:catAx>
        <c:axId val="85069824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85071360"/>
        <c:crosses val="autoZero"/>
        <c:auto val="1"/>
        <c:lblAlgn val="ctr"/>
        <c:lblOffset val="100"/>
      </c:catAx>
      <c:valAx>
        <c:axId val="85071360"/>
        <c:scaling>
          <c:orientation val="minMax"/>
        </c:scaling>
        <c:delete val="1"/>
        <c:axPos val="t"/>
        <c:numFmt formatCode="0%" sourceLinked="1"/>
        <c:tickLblPos val="none"/>
        <c:crossAx val="850698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49E-2"/>
          <c:w val="0.97970115770886645"/>
          <c:h val="7.2328052056671394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11.1</c:v>
                </c:pt>
                <c:pt idx="1">
                  <c:v>14.3</c:v>
                </c:pt>
                <c:pt idx="2">
                  <c:v>32.4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</c:v>
                </c:pt>
                <c:pt idx="1">
                  <c:v>13.9</c:v>
                </c:pt>
                <c:pt idx="2">
                  <c:v>20.3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</c:v>
                </c:pt>
                <c:pt idx="1">
                  <c:v>9.4</c:v>
                </c:pt>
                <c:pt idx="2">
                  <c:v>7.8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10.3</c:v>
                </c:pt>
                <c:pt idx="2">
                  <c:v>8.8000000000000007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10.7</c:v>
                </c:pt>
                <c:pt idx="1">
                  <c:v>13.7</c:v>
                </c:pt>
                <c:pt idx="2">
                  <c:v>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</c:v>
                </c:pt>
                <c:pt idx="1">
                  <c:v>14.1</c:v>
                </c:pt>
                <c:pt idx="2">
                  <c:v>5.9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9.5</c:v>
                </c:pt>
                <c:pt idx="1">
                  <c:v>11</c:v>
                </c:pt>
                <c:pt idx="2">
                  <c:v>17.899999999999999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13.4</c:v>
                </c:pt>
                <c:pt idx="2">
                  <c:v>1.9000000000000001</c:v>
                </c:pt>
              </c:numCache>
            </c:numRef>
          </c:val>
        </c:ser>
        <c:gapWidth val="46"/>
        <c:overlap val="100"/>
        <c:serLines/>
        <c:axId val="85971328"/>
        <c:axId val="86247296"/>
      </c:barChart>
      <c:catAx>
        <c:axId val="85971328"/>
        <c:scaling>
          <c:orientation val="minMax"/>
        </c:scaling>
        <c:axPos val="t"/>
        <c:maj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6247296"/>
        <c:crosses val="autoZero"/>
        <c:auto val="1"/>
        <c:lblAlgn val="ctr"/>
        <c:lblOffset val="100"/>
        <c:tickLblSkip val="1"/>
      </c:catAx>
      <c:valAx>
        <c:axId val="86247296"/>
        <c:scaling>
          <c:orientation val="maxMin"/>
        </c:scaling>
        <c:delete val="1"/>
        <c:axPos val="l"/>
        <c:numFmt formatCode="0%" sourceLinked="1"/>
        <c:tickLblPos val="none"/>
        <c:crossAx val="85971328"/>
        <c:crosses val="autoZero"/>
        <c:crossBetween val="between"/>
      </c:valAx>
      <c:spPr>
        <a:noFill/>
        <a:ln w="25400">
          <a:noFill/>
        </a:ln>
      </c:spPr>
    </c:plotArea>
    <c:plotVisOnly val="1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1308895279463245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35.4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20.6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8.5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9.4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4.3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90653440"/>
        <c:axId val="90655360"/>
      </c:barChart>
      <c:catAx>
        <c:axId val="90653440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90655360"/>
        <c:crosses val="autoZero"/>
        <c:auto val="1"/>
        <c:lblAlgn val="ctr"/>
        <c:lblOffset val="100"/>
      </c:catAx>
      <c:valAx>
        <c:axId val="90655360"/>
        <c:scaling>
          <c:orientation val="minMax"/>
        </c:scaling>
        <c:delete val="1"/>
        <c:axPos val="t"/>
        <c:numFmt formatCode="0%" sourceLinked="1"/>
        <c:tickLblPos val="none"/>
        <c:crossAx val="906534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49E-2"/>
          <c:w val="0.97970115770886645"/>
          <c:h val="7.2328052056671394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82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10.200000000000001</c:v>
                </c:pt>
                <c:pt idx="1">
                  <c:v>14.2</c:v>
                </c:pt>
                <c:pt idx="2">
                  <c:v>13.4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16.8</c:v>
                </c:pt>
                <c:pt idx="1">
                  <c:v>22.8</c:v>
                </c:pt>
                <c:pt idx="2">
                  <c:v>31.6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14.6</c:v>
                </c:pt>
                <c:pt idx="1">
                  <c:v>18.2</c:v>
                </c:pt>
                <c:pt idx="2">
                  <c:v>21.4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19.899999999999999</c:v>
                </c:pt>
                <c:pt idx="1">
                  <c:v>14.2</c:v>
                </c:pt>
                <c:pt idx="2">
                  <c:v>15.2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13.4</c:v>
                </c:pt>
                <c:pt idx="1">
                  <c:v>16.899999999999999</c:v>
                </c:pt>
                <c:pt idx="2">
                  <c:v>14.7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4.8</c:v>
                </c:pt>
                <c:pt idx="1">
                  <c:v>6.1</c:v>
                </c:pt>
                <c:pt idx="2">
                  <c:v>1.5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19.899999999999999</c:v>
                </c:pt>
                <c:pt idx="1">
                  <c:v>7.3</c:v>
                </c:pt>
                <c:pt idx="2">
                  <c:v>2.2000000000000002</c:v>
                </c:pt>
              </c:numCache>
            </c:numRef>
          </c:val>
        </c:ser>
        <c:gapWidth val="47"/>
        <c:overlap val="100"/>
        <c:serLines/>
        <c:axId val="91119616"/>
        <c:axId val="91132672"/>
      </c:barChart>
      <c:catAx>
        <c:axId val="91119616"/>
        <c:scaling>
          <c:orientation val="minMax"/>
        </c:scaling>
        <c:axPos val="t"/>
        <c:maj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1132672"/>
        <c:crosses val="autoZero"/>
        <c:auto val="1"/>
        <c:lblAlgn val="ctr"/>
        <c:lblOffset val="100"/>
        <c:tickLblSkip val="1"/>
      </c:catAx>
      <c:valAx>
        <c:axId val="91132672"/>
        <c:scaling>
          <c:orientation val="maxMin"/>
        </c:scaling>
        <c:delete val="1"/>
        <c:axPos val="l"/>
        <c:numFmt formatCode="0%" sourceLinked="1"/>
        <c:tickLblPos val="none"/>
        <c:crossAx val="91119616"/>
        <c:crosses val="autoZero"/>
        <c:crossBetween val="between"/>
      </c:valAx>
    </c:plotArea>
    <c:plotVisOnly val="1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0588025101711924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32.6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21.7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16.8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14.9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98829440"/>
        <c:axId val="98835840"/>
      </c:barChart>
      <c:catAx>
        <c:axId val="98829440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98835840"/>
        <c:crosses val="autoZero"/>
        <c:auto val="1"/>
        <c:lblAlgn val="ctr"/>
        <c:lblOffset val="100"/>
      </c:catAx>
      <c:valAx>
        <c:axId val="98835840"/>
        <c:scaling>
          <c:orientation val="minMax"/>
        </c:scaling>
        <c:delete val="1"/>
        <c:axPos val="t"/>
        <c:numFmt formatCode="0%" sourceLinked="1"/>
        <c:tickLblPos val="none"/>
        <c:crossAx val="988294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57E-2"/>
          <c:w val="0.96630747365013581"/>
          <c:h val="7.2328052056671394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82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10.200000000000001</c:v>
                </c:pt>
                <c:pt idx="1">
                  <c:v>14.1</c:v>
                </c:pt>
                <c:pt idx="2">
                  <c:v>9.1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16.8</c:v>
                </c:pt>
                <c:pt idx="1">
                  <c:v>23.7</c:v>
                </c:pt>
                <c:pt idx="2">
                  <c:v>28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14.6</c:v>
                </c:pt>
                <c:pt idx="1">
                  <c:v>17.899999999999999</c:v>
                </c:pt>
                <c:pt idx="2">
                  <c:v>28.9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19.899999999999999</c:v>
                </c:pt>
                <c:pt idx="1">
                  <c:v>14</c:v>
                </c:pt>
                <c:pt idx="2">
                  <c:v>13.4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13.4</c:v>
                </c:pt>
                <c:pt idx="1">
                  <c:v>16.899999999999999</c:v>
                </c:pt>
                <c:pt idx="2">
                  <c:v>13.7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4.8</c:v>
                </c:pt>
                <c:pt idx="1">
                  <c:v>6.1</c:v>
                </c:pt>
                <c:pt idx="2">
                  <c:v>0.9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19.899999999999999</c:v>
                </c:pt>
                <c:pt idx="1">
                  <c:v>7.1</c:v>
                </c:pt>
                <c:pt idx="2">
                  <c:v>6</c:v>
                </c:pt>
              </c:numCache>
            </c:numRef>
          </c:val>
        </c:ser>
        <c:gapWidth val="47"/>
        <c:overlap val="100"/>
        <c:serLines/>
        <c:axId val="109355392"/>
        <c:axId val="109358080"/>
      </c:barChart>
      <c:catAx>
        <c:axId val="109355392"/>
        <c:scaling>
          <c:orientation val="minMax"/>
        </c:scaling>
        <c:axPos val="t"/>
        <c:maj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9358080"/>
        <c:crosses val="autoZero"/>
        <c:auto val="1"/>
        <c:lblAlgn val="ctr"/>
        <c:lblOffset val="100"/>
        <c:tickLblSkip val="1"/>
      </c:catAx>
      <c:valAx>
        <c:axId val="109358080"/>
        <c:scaling>
          <c:orientation val="maxMin"/>
        </c:scaling>
        <c:delete val="1"/>
        <c:axPos val="l"/>
        <c:numFmt formatCode="0%" sourceLinked="1"/>
        <c:tickLblPos val="none"/>
        <c:crossAx val="109355392"/>
        <c:crosses val="autoZero"/>
        <c:crossBetween val="between"/>
      </c:valAx>
    </c:plotArea>
    <c:plotVisOnly val="1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0588025101711924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8.4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30.1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30.8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14.7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14.5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16258304"/>
        <c:axId val="116259840"/>
      </c:barChart>
      <c:catAx>
        <c:axId val="116258304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16259840"/>
        <c:crosses val="autoZero"/>
        <c:auto val="1"/>
        <c:lblAlgn val="ctr"/>
        <c:lblOffset val="100"/>
      </c:catAx>
      <c:valAx>
        <c:axId val="116259840"/>
        <c:scaling>
          <c:orientation val="minMax"/>
        </c:scaling>
        <c:delete val="1"/>
        <c:axPos val="t"/>
        <c:numFmt formatCode="0%" sourceLinked="1"/>
        <c:tickLblPos val="none"/>
        <c:crossAx val="1162583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57E-2"/>
          <c:w val="0.96630747365013581"/>
          <c:h val="7.2328052056671394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29EB8-3032-4D81-A62F-D36135C7668B}" type="datetimeFigureOut">
              <a:rPr lang="ru-RU" smtClean="0"/>
              <a:pPr/>
              <a:t>14.01.2014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E9B0A-EF06-4E7E-BB53-21F7FD084B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DD648158-5155-456F-97FB-C1C91CF7AAF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dirty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DD648158-5155-456F-97FB-C1C91CF7AAF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>
                <a:latin typeface="Arial" pitchFamily="34" charset="0"/>
                <a:cs typeface="Arial" pitchFamily="34" charset="0"/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DD648158-5155-456F-97FB-C1C91CF7AAF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648158-5155-456F-97FB-C1C91CF7AAF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7" y="0"/>
            <a:ext cx="8855075" cy="1284288"/>
          </a:xfrm>
        </p:spPr>
        <p:txBody>
          <a:bodyPr/>
          <a:lstStyle>
            <a:lvl1pPr marL="266700" indent="0"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DD648158-5155-456F-97FB-C1C91CF7AAF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465870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9" y="317182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85750" y="1381125"/>
            <a:ext cx="5073650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 marL="0" indent="0">
              <a:defRPr lang="en-AU" sz="3200" b="1" kern="1200" dirty="0">
                <a:solidFill>
                  <a:srgbClr val="333333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14.01.2014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pic>
        <p:nvPicPr>
          <p:cNvPr id="1026" name="Picture 2" descr="W:\COMPANY\TNS_branding\Логотипы\NEW Precision Growth logos\TNS_logohe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096" y="378396"/>
            <a:ext cx="792000" cy="79200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279404" y="378973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 dirty="0">
              <a:solidFill>
                <a:srgbClr val="E02A8F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+mn-lt"/>
              </a:rPr>
              <a:t>3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DD648158-5155-456F-97FB-C1C91CF7AAF6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endParaRPr lang="ru-RU" dirty="0"/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14" r:id="rId22"/>
    <p:sldLayoutId id="2147483715" r:id="rId23"/>
    <p:sldLayoutId id="2147483716" r:id="rId24"/>
    <p:sldLayoutId id="2147483717" r:id="rId2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+mn-lt"/>
              </a:rPr>
              <a:t>3</a:t>
            </a:r>
          </a:p>
          <a:p>
            <a:pPr>
              <a:defRPr/>
            </a:pP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25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+mn-lt"/>
              </a:rPr>
              <a:t>3</a:t>
            </a: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3072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+mn-lt"/>
              </a:rPr>
              <a:t>3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5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460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Arial"/>
              </a:rPr>
              <a:t>3</a:t>
            </a:r>
            <a:endParaRPr lang="en-AU" sz="750" b="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/>
              </a:rPr>
              <a:t>Аудитория </a:t>
            </a:r>
            <a:r>
              <a:rPr lang="en-US" dirty="0" smtClean="0">
                <a:latin typeface="Arial"/>
              </a:rPr>
              <a:t>Drive.ru</a:t>
            </a:r>
            <a:br>
              <a:rPr lang="en-US" dirty="0" smtClean="0">
                <a:latin typeface="Arial"/>
              </a:rPr>
            </a:br>
            <a:r>
              <a:rPr lang="ru-RU" dirty="0" smtClean="0">
                <a:latin typeface="Arial"/>
              </a:rPr>
              <a:t>Ноябрь 2013</a:t>
            </a:r>
            <a:br>
              <a:rPr lang="ru-RU" dirty="0" smtClean="0">
                <a:latin typeface="Arial"/>
              </a:rPr>
            </a:br>
            <a:endParaRPr lang="ru-RU" dirty="0">
              <a:latin typeface="Arial"/>
            </a:endParaRPr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Россия 0+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dirty="0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10</a:t>
            </a:fld>
            <a:endParaRPr lang="en-AU" dirty="0">
              <a:latin typeface="Arial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en-US" dirty="0" smtClean="0">
                <a:latin typeface="Arial"/>
              </a:rPr>
              <a:t>Россия 0+, Ноябрь 2013,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dirty="0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11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en-US" dirty="0" smtClean="0">
                <a:latin typeface="Arial"/>
              </a:rPr>
              <a:t>Россия 0+, Ноябрь 2013,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dirty="0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12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dirty="0" smtClean="0">
                <a:latin typeface="Arial"/>
              </a:rPr>
              <a:t>Affinity Index: отношение доли целевой группы в аудитории интернет-проекта за месяц (в %) </a:t>
            </a:r>
            <a:br>
              <a:rPr lang="ru-RU" dirty="0" smtClean="0">
                <a:latin typeface="Arial"/>
              </a:rPr>
            </a:br>
            <a:r>
              <a:rPr lang="ru-RU" dirty="0" smtClean="0">
                <a:latin typeface="Arial"/>
              </a:rPr>
              <a:t>к ее доле в населении России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sz="1400" dirty="0" smtClean="0">
                <a:latin typeface="Arial"/>
              </a:rPr>
              <a:t>Россия 0+, Ноябрь 2013, </a:t>
            </a:r>
            <a:r>
              <a:rPr lang="en-US" sz="1400" dirty="0" smtClean="0">
                <a:latin typeface="Arial"/>
              </a:rPr>
              <a:t>Monthly Reach </a:t>
            </a:r>
            <a:r>
              <a:rPr lang="ru-RU" sz="1400" dirty="0" smtClean="0">
                <a:latin typeface="Arial"/>
              </a:rPr>
              <a:t>в тыс.чел., </a:t>
            </a:r>
            <a:r>
              <a:rPr lang="en-US" sz="1400" dirty="0" smtClean="0">
                <a:latin typeface="Arial"/>
              </a:rPr>
              <a:t>Affinity Index</a:t>
            </a:r>
          </a:p>
          <a:p>
            <a:r>
              <a:rPr lang="en-US" sz="1400" dirty="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199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Index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7649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dirty="0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13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dirty="0" smtClean="0">
                <a:latin typeface="Arial"/>
              </a:rPr>
              <a:t>Affinity Internet: отношение доли целевой группы в аудитории интернет-проекта за месяц (в %) </a:t>
            </a:r>
            <a:br>
              <a:rPr lang="ru-RU" dirty="0" smtClean="0">
                <a:latin typeface="Arial"/>
              </a:rPr>
            </a:br>
            <a:r>
              <a:rPr lang="ru-RU" dirty="0" smtClean="0">
                <a:latin typeface="Arial"/>
              </a:rPr>
              <a:t>к ее доле в аудитории Интернета в целом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sz="1400" dirty="0" smtClean="0">
                <a:latin typeface="Arial"/>
              </a:rPr>
              <a:t>Россия 0+, Ноябрь 2013, </a:t>
            </a:r>
            <a:r>
              <a:rPr lang="en-US" sz="1400" dirty="0" smtClean="0">
                <a:latin typeface="Arial"/>
              </a:rPr>
              <a:t>Monthly Reach </a:t>
            </a:r>
            <a:r>
              <a:rPr lang="ru-RU" sz="1400" dirty="0" smtClean="0">
                <a:latin typeface="Arial"/>
              </a:rPr>
              <a:t>в тыс.чел., </a:t>
            </a:r>
            <a:r>
              <a:rPr lang="en-US" sz="1400" dirty="0" smtClean="0">
                <a:latin typeface="Arial"/>
              </a:rPr>
              <a:t>Affinity Internet</a:t>
            </a:r>
          </a:p>
          <a:p>
            <a:r>
              <a:rPr lang="en-US" sz="1400" dirty="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199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Internet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7649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0+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/>
              </a:rPr>
              <a:t> </a:t>
            </a:r>
            <a:br>
              <a:rPr lang="en-US" sz="1300" dirty="0" smtClean="0">
                <a:latin typeface="Arial"/>
              </a:rPr>
            </a:br>
            <a:r>
              <a:rPr lang="en-US" sz="1300" dirty="0" smtClean="0">
                <a:latin typeface="Arial"/>
              </a:rPr>
              <a:t>(</a:t>
            </a:r>
            <a:r>
              <a:rPr lang="ru-RU" sz="1300" dirty="0" smtClean="0">
                <a:latin typeface="Arial"/>
              </a:rPr>
              <a:t>в таблицах Россия 100+) 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Monthly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/>
              </a:rPr>
              <a:t>. </a:t>
            </a:r>
            <a:r>
              <a:rPr lang="ru-RU" sz="1300" dirty="0" smtClean="0">
                <a:latin typeface="Arial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Average Minutes per Day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Index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интернет-проекта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населении 12-64 лет</a:t>
            </a:r>
            <a:r>
              <a:rPr lang="en-US" sz="1300" dirty="0" smtClean="0">
                <a:latin typeface="Arial"/>
              </a:rPr>
              <a:t>.</a:t>
            </a:r>
            <a:r>
              <a:rPr lang="ru-RU" sz="1300" dirty="0" smtClean="0">
                <a:latin typeface="Arial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Internet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интернет-проекта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/>
              </a:rPr>
            </a:b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>
              <a:solidFill>
                <a:srgbClr val="292929"/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>
              <a:solidFill>
                <a:srgbClr val="292929"/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1800" dirty="0" smtClean="0"/>
              <a:t>Аудитория </a:t>
            </a:r>
            <a:r>
              <a:rPr lang="en-US" sz="1800" dirty="0" smtClean="0">
                <a:latin typeface="Arial"/>
              </a:rPr>
              <a:t>Drive.ru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>
                <a:latin typeface="Arial"/>
              </a:rPr>
              <a:t>Ноябрь 2013</a:t>
            </a:r>
            <a:r>
              <a:rPr lang="ru-RU" sz="1800" dirty="0" smtClean="0"/>
              <a:t>, </a:t>
            </a:r>
            <a:r>
              <a:rPr lang="en-US" sz="1800" dirty="0" smtClean="0"/>
              <a:t>1</a:t>
            </a:r>
            <a:r>
              <a:rPr lang="ru-RU" sz="1800" dirty="0" smtClean="0"/>
              <a:t>2</a:t>
            </a:r>
            <a:r>
              <a:rPr lang="en-US" sz="1800" dirty="0" smtClean="0"/>
              <a:t>-</a:t>
            </a:r>
            <a:r>
              <a:rPr lang="ru-RU" sz="1800" dirty="0" smtClean="0"/>
              <a:t>6</a:t>
            </a:r>
            <a:r>
              <a:rPr lang="en-US" sz="1800" dirty="0" smtClean="0"/>
              <a:t>4</a:t>
            </a:r>
            <a:r>
              <a:rPr lang="ru-RU" sz="1800" dirty="0" smtClean="0"/>
              <a:t> лет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8" name="Table_1"/>
          <p:cNvGraphicFramePr>
            <a:graphicFrameLocks noGrp="1"/>
          </p:cNvGraphicFramePr>
          <p:nvPr>
            <p:ph sz="quarter" idx="11"/>
          </p:nvPr>
        </p:nvGraphicFramePr>
        <p:xfrm>
          <a:off x="285750" y="1026447"/>
          <a:ext cx="4543139" cy="4821868"/>
        </p:xfrm>
        <a:graphic>
          <a:graphicData uri="http://schemas.openxmlformats.org/drawingml/2006/table">
            <a:tbl>
              <a:tblPr/>
              <a:tblGrid>
                <a:gridCol w="1362654"/>
                <a:gridCol w="1390005"/>
                <a:gridCol w="895240"/>
                <a:gridCol w="895240"/>
              </a:tblGrid>
              <a:tr h="404903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dirty="0" smtClean="0">
                          <a:latin typeface="+mn-lt"/>
                        </a:rPr>
                        <a:t>Drive.ru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35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100+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743.0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672.4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0.7%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1.3%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21.5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22.2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280.5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252.6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0.3%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0.5%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13.7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14.3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78.5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71.8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6.8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N/A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z="1800" dirty="0" smtClean="0">
                <a:latin typeface="Arial"/>
              </a:rPr>
              <a:t>Динамика аудитории </a:t>
            </a:r>
            <a:r>
              <a:rPr lang="en-US" sz="1800" dirty="0" smtClean="0">
                <a:latin typeface="Arial"/>
              </a:rPr>
              <a:t>Drive.ru </a:t>
            </a:r>
            <a:endParaRPr lang="ru-RU" sz="1800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/>
                <a:gridCol w="1131888"/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743
 тыс.чел.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281
 тыс.чел.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 79
 тыс.чел.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1999"/>
          </a:xfrm>
        </p:spPr>
        <p:txBody>
          <a:bodyPr lIns="277199"/>
          <a:lstStyle/>
          <a:p>
            <a:r>
              <a:rPr lang="ru-RU" dirty="0" smtClean="0">
                <a:latin typeface="Arial"/>
              </a:rPr>
              <a:t>Россия 0+</a:t>
            </a:r>
            <a:endParaRPr lang="ru-RU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/>
                <a:cs typeface="Arial" pitchFamily="34" charset="0"/>
              </a:rPr>
              <a:t>тысячи человек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dirty="0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4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dirty="0" smtClean="0">
                <a:latin typeface="Arial"/>
              </a:rPr>
              <a:t>Россия 0+, Ноябрь 2013, % от Monthly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dirty="0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5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dirty="0" smtClean="0">
                <a:latin typeface="Arial"/>
              </a:rPr>
              <a:t>Россия 0+, Ноябрь 2013, % от </a:t>
            </a:r>
            <a:r>
              <a:rPr lang="en-US" dirty="0" smtClean="0">
                <a:latin typeface="Arial"/>
              </a:rPr>
              <a:t>Average Daily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dirty="0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6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dirty="0" smtClean="0">
                <a:latin typeface="Arial"/>
              </a:rPr>
              <a:t>Россия 0+, Ноябрь 2013, % от Monthly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dirty="0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7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dirty="0" smtClean="0">
                <a:latin typeface="Arial"/>
              </a:rPr>
              <a:t>Россия 0+, Ноябрь 2013, % от </a:t>
            </a:r>
            <a:r>
              <a:rPr lang="en-US" dirty="0" smtClean="0">
                <a:latin typeface="Arial"/>
              </a:rPr>
              <a:t>Average Daily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dirty="0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8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dirty="0" smtClean="0">
                <a:latin typeface="Arial"/>
              </a:rPr>
              <a:t>Россия 0+, Ноябрь 2013, % от Monthly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dirty="0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9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dirty="0" smtClean="0">
                <a:latin typeface="Arial"/>
              </a:rPr>
              <a:t>Россия 0+, Ноябрь 2013, % от </a:t>
            </a:r>
            <a:r>
              <a:rPr lang="en-US" dirty="0" smtClean="0">
                <a:latin typeface="Arial"/>
              </a:rPr>
              <a:t>Average Daily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dex_Them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WebIndex_Theme</Template>
  <TotalTime>18</TotalTime>
  <Words>540</Words>
  <Application>Microsoft Office PowerPoint</Application>
  <PresentationFormat>Экран (4:3)</PresentationFormat>
  <Paragraphs>157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WebIndex_Theme</vt:lpstr>
      <vt:lpstr>Grey Box Masters</vt:lpstr>
      <vt:lpstr>NO Grey Box Masters</vt:lpstr>
      <vt:lpstr>GRID LAYOUT</vt:lpstr>
      <vt:lpstr>1_3. TNS 4x3 Monitor Template</vt:lpstr>
      <vt:lpstr>Аудитория Drive.ru Ноябрь 2013 </vt:lpstr>
      <vt:lpstr>Аудитория Drive.ru  Ноябрь 2013, 12-64 лет</vt:lpstr>
      <vt:lpstr>Динамика аудитории Drive.ru </vt:lpstr>
      <vt:lpstr>Структура аудитории Drive.ru, в %. Пол / Возраст</vt:lpstr>
      <vt:lpstr>Структура аудитории Drive.ru, в %. Пол / Возраст</vt:lpstr>
      <vt:lpstr>Структура аудитории Drive.ru, в %. Род занятий</vt:lpstr>
      <vt:lpstr>Структура аудитории Drive.ru, в %. Род занятий</vt:lpstr>
      <vt:lpstr>Структура аудитории Drive.ru, в %. Уровень дохода семьи</vt:lpstr>
      <vt:lpstr>Структура аудитории Drive.ru, в %. Уровень дохода семьи</vt:lpstr>
      <vt:lpstr>Структура аудитории Drive.ru, в %. Пол / Возраст</vt:lpstr>
      <vt:lpstr>Структура аудитории Drive.ru, в %. Род занятий</vt:lpstr>
      <vt:lpstr>Структура и профиль аудитории Drive.ru </vt:lpstr>
      <vt:lpstr>Структура и профиль аудитории Drive.ru </vt:lpstr>
      <vt:lpstr>Определения и комментарии</vt:lpstr>
    </vt:vector>
  </TitlesOfParts>
  <Company>TNS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Аудитория Drive.ru Ноябрь 2013 </dc:title>
  <dc:creator>Tatyana.Kucharina</dc:creator>
  <cp:lastModifiedBy>Tatyana.Kucharina</cp:lastModifiedBy>
  <cp:revision>4</cp:revision>
  <dcterms:created xsi:type="dcterms:W3CDTF">2014-01-14T08:34:44Z</dcterms:created>
  <dcterms:modified xsi:type="dcterms:W3CDTF">2014-01-14T13:24:20Z</dcterms:modified>
</cp:coreProperties>
</file>