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55E-2"/>
          <c:w val="0.79604777592293396"/>
          <c:h val="0.8367570735707708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293.89999999999981</c:v>
                </c:pt>
                <c:pt idx="9">
                  <c:v>278.89999999999981</c:v>
                </c:pt>
                <c:pt idx="10">
                  <c:v>310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</c:numCache>
            </c:numRef>
          </c:val>
        </c:ser>
        <c:marker val="1"/>
        <c:axId val="80254848"/>
        <c:axId val="97329536"/>
      </c:lineChart>
      <c:dateAx>
        <c:axId val="80254848"/>
        <c:scaling>
          <c:orientation val="minMax"/>
        </c:scaling>
        <c:axPos val="b"/>
        <c:numFmt formatCode="[$-419]mmm\ \'yy;@" sourceLinked="1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7329536"/>
        <c:crosses val="autoZero"/>
        <c:auto val="1"/>
        <c:lblOffset val="100"/>
      </c:dateAx>
      <c:valAx>
        <c:axId val="97329536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254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7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29.6</c:v>
                </c:pt>
                <c:pt idx="1">
                  <c:v>38.300000000000004</c:v>
                </c:pt>
                <c:pt idx="2">
                  <c:v>47.4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48.1</c:v>
                </c:pt>
                <c:pt idx="1">
                  <c:v>51.2</c:v>
                </c:pt>
                <c:pt idx="2">
                  <c:v>48.7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</c:v>
                </c:pt>
                <c:pt idx="1">
                  <c:v>6.8</c:v>
                </c:pt>
                <c:pt idx="2">
                  <c:v>1.1000000000000001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22155392"/>
        <c:axId val="122156928"/>
      </c:barChart>
      <c:catAx>
        <c:axId val="122155392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2156928"/>
        <c:crosses val="autoZero"/>
        <c:auto val="1"/>
        <c:lblAlgn val="ctr"/>
        <c:lblOffset val="100"/>
        <c:tickLblSkip val="1"/>
      </c:catAx>
      <c:valAx>
        <c:axId val="122156928"/>
        <c:scaling>
          <c:orientation val="maxMin"/>
        </c:scaling>
        <c:delete val="1"/>
        <c:axPos val="l"/>
        <c:numFmt formatCode="0%" sourceLinked="1"/>
        <c:tickLblPos val="none"/>
        <c:crossAx val="122155392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37"/>
          <c:y val="0.10704327967443429"/>
          <c:w val="0.66616626971744075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45072128"/>
        <c:axId val="145073664"/>
      </c:barChart>
      <c:catAx>
        <c:axId val="14507212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5073664"/>
        <c:crosses val="autoZero"/>
        <c:auto val="1"/>
        <c:lblAlgn val="ctr"/>
        <c:lblOffset val="100"/>
      </c:catAx>
      <c:valAx>
        <c:axId val="145073664"/>
        <c:scaling>
          <c:orientation val="minMax"/>
        </c:scaling>
        <c:delete val="1"/>
        <c:axPos val="t"/>
        <c:numFmt formatCode="0%" sourceLinked="1"/>
        <c:tickLblPos val="none"/>
        <c:crossAx val="145072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02E-2"/>
          <c:y val="2.5831447163097251E-2"/>
          <c:w val="0.91512917291718965"/>
          <c:h val="4.97924534749205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7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29.6</c:v>
                </c:pt>
                <c:pt idx="1">
                  <c:v>39.5</c:v>
                </c:pt>
                <c:pt idx="2">
                  <c:v>58.8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48.1</c:v>
                </c:pt>
                <c:pt idx="1">
                  <c:v>50.4</c:v>
                </c:pt>
                <c:pt idx="2">
                  <c:v>38.800000000000004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</c:v>
                </c:pt>
                <c:pt idx="1">
                  <c:v>6.1</c:v>
                </c:pt>
                <c:pt idx="2">
                  <c:v>0.5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44516864"/>
        <c:axId val="44626304"/>
      </c:barChart>
      <c:catAx>
        <c:axId val="44516864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626304"/>
        <c:crosses val="autoZero"/>
        <c:auto val="1"/>
        <c:lblAlgn val="ctr"/>
        <c:lblOffset val="100"/>
        <c:tickLblSkip val="1"/>
      </c:catAx>
      <c:valAx>
        <c:axId val="44626304"/>
        <c:scaling>
          <c:orientation val="maxMin"/>
        </c:scaling>
        <c:delete val="1"/>
        <c:axPos val="l"/>
        <c:numFmt formatCode="0%" sourceLinked="1"/>
        <c:tickLblPos val="none"/>
        <c:crossAx val="44516864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37"/>
          <c:y val="0.10704327967443429"/>
          <c:w val="0.66616626971744075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5235200"/>
        <c:axId val="113138688"/>
      </c:barChart>
      <c:catAx>
        <c:axId val="4523520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3138688"/>
        <c:crosses val="autoZero"/>
        <c:auto val="1"/>
        <c:lblAlgn val="ctr"/>
        <c:lblOffset val="100"/>
      </c:catAx>
      <c:valAx>
        <c:axId val="113138688"/>
        <c:scaling>
          <c:orientation val="minMax"/>
        </c:scaling>
        <c:delete val="1"/>
        <c:axPos val="t"/>
        <c:numFmt formatCode="0%" sourceLinked="1"/>
        <c:tickLblPos val="none"/>
        <c:crossAx val="45235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02E-2"/>
          <c:y val="2.5831447163097251E-2"/>
          <c:w val="0.91512917291718965"/>
          <c:h val="4.97924534749205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2</c:v>
                </c:pt>
                <c:pt idx="1">
                  <c:v>15.9</c:v>
                </c:pt>
                <c:pt idx="2">
                  <c:v>8.3000000000000007</c:v>
                </c:pt>
                <c:pt idx="3">
                  <c:v>3.6</c:v>
                </c:pt>
                <c:pt idx="4">
                  <c:v>7.1</c:v>
                </c:pt>
                <c:pt idx="5">
                  <c:v>5.0999999999999996</c:v>
                </c:pt>
                <c:pt idx="6">
                  <c:v>23.7</c:v>
                </c:pt>
                <c:pt idx="7">
                  <c:v>34.300000000000004</c:v>
                </c:pt>
                <c:pt idx="8">
                  <c:v>2.6</c:v>
                </c:pt>
                <c:pt idx="9">
                  <c:v>11.5</c:v>
                </c:pt>
                <c:pt idx="10">
                  <c:v>12.1</c:v>
                </c:pt>
                <c:pt idx="11">
                  <c:v>4.2</c:v>
                </c:pt>
                <c:pt idx="12">
                  <c:v>10.7</c:v>
                </c:pt>
                <c:pt idx="13">
                  <c:v>5.8</c:v>
                </c:pt>
                <c:pt idx="14">
                  <c:v>27.7</c:v>
                </c:pt>
                <c:pt idx="15">
                  <c:v>25.3</c:v>
                </c:pt>
                <c:pt idx="16">
                  <c:v>3.4</c:v>
                </c:pt>
                <c:pt idx="17">
                  <c:v>10</c:v>
                </c:pt>
                <c:pt idx="18">
                  <c:v>12.1</c:v>
                </c:pt>
                <c:pt idx="19">
                  <c:v>5.0999999999999996</c:v>
                </c:pt>
                <c:pt idx="20">
                  <c:v>11.7</c:v>
                </c:pt>
                <c:pt idx="21">
                  <c:v>6.5</c:v>
                </c:pt>
                <c:pt idx="22">
                  <c:v>27.7</c:v>
                </c:pt>
                <c:pt idx="23">
                  <c:v>23.5</c:v>
                </c:pt>
              </c:numCache>
            </c:numRef>
          </c:bubbleSize>
        </c:ser>
        <c:bubbleScale val="100"/>
        <c:axId val="45097344"/>
        <c:axId val="45098880"/>
      </c:bubbleChart>
      <c:valAx>
        <c:axId val="45097344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45098880"/>
        <c:crosses val="autoZero"/>
        <c:crossBetween val="midCat"/>
      </c:valAx>
      <c:valAx>
        <c:axId val="45098880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4509734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4.9000000000000004</c:v>
                </c:pt>
                <c:pt idx="1">
                  <c:v>1.8</c:v>
                </c:pt>
                <c:pt idx="2">
                  <c:v>9.7000000000000011</c:v>
                </c:pt>
                <c:pt idx="3">
                  <c:v>10</c:v>
                </c:pt>
                <c:pt idx="4">
                  <c:v>29.7</c:v>
                </c:pt>
                <c:pt idx="5">
                  <c:v>28.7</c:v>
                </c:pt>
                <c:pt idx="6">
                  <c:v>15.2</c:v>
                </c:pt>
                <c:pt idx="7">
                  <c:v>5.2</c:v>
                </c:pt>
                <c:pt idx="8">
                  <c:v>3.3</c:v>
                </c:pt>
                <c:pt idx="9">
                  <c:v>7.2</c:v>
                </c:pt>
                <c:pt idx="10">
                  <c:v>11.1</c:v>
                </c:pt>
                <c:pt idx="11">
                  <c:v>21.3</c:v>
                </c:pt>
                <c:pt idx="12">
                  <c:v>31</c:v>
                </c:pt>
                <c:pt idx="13">
                  <c:v>21</c:v>
                </c:pt>
                <c:pt idx="14">
                  <c:v>4.4000000000000004</c:v>
                </c:pt>
                <c:pt idx="15">
                  <c:v>4.4000000000000004</c:v>
                </c:pt>
                <c:pt idx="16">
                  <c:v>7.5</c:v>
                </c:pt>
                <c:pt idx="17">
                  <c:v>11.5</c:v>
                </c:pt>
                <c:pt idx="18">
                  <c:v>15.5</c:v>
                </c:pt>
                <c:pt idx="19">
                  <c:v>33.9</c:v>
                </c:pt>
                <c:pt idx="20">
                  <c:v>22.7</c:v>
                </c:pt>
              </c:numCache>
            </c:numRef>
          </c:bubbleSize>
        </c:ser>
        <c:bubbleScale val="100"/>
        <c:axId val="46211456"/>
        <c:axId val="46212992"/>
      </c:bubbleChart>
      <c:valAx>
        <c:axId val="46211456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46212992"/>
        <c:crosses val="autoZero"/>
        <c:crossBetween val="midCat"/>
      </c:valAx>
      <c:valAx>
        <c:axId val="46212992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4621145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71"/>
          <c:h val="0.943170816241196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206</c:v>
                </c:pt>
                <c:pt idx="1">
                  <c:v>243.1</c:v>
                </c:pt>
                <c:pt idx="2">
                  <c:v>57.4</c:v>
                </c:pt>
                <c:pt idx="3">
                  <c:v>102.3</c:v>
                </c:pt>
                <c:pt idx="4">
                  <c:v>45</c:v>
                </c:pt>
                <c:pt idx="5">
                  <c:v>106.4</c:v>
                </c:pt>
                <c:pt idx="6">
                  <c:v>87.8</c:v>
                </c:pt>
                <c:pt idx="7">
                  <c:v>29.5</c:v>
                </c:pt>
                <c:pt idx="9">
                  <c:v>197.3</c:v>
                </c:pt>
                <c:pt idx="10">
                  <c:v>294.60000000000002</c:v>
                </c:pt>
                <c:pt idx="11">
                  <c:v>135</c:v>
                </c:pt>
                <c:pt idx="12">
                  <c:v>99.9</c:v>
                </c:pt>
                <c:pt idx="13">
                  <c:v>65.3</c:v>
                </c:pt>
                <c:pt idx="14">
                  <c:v>38</c:v>
                </c:pt>
              </c:numCache>
            </c:numRef>
          </c:val>
        </c:ser>
        <c:gapWidth val="45"/>
        <c:axId val="46415232"/>
        <c:axId val="46425216"/>
      </c:barChart>
      <c:catAx>
        <c:axId val="46415232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6425216"/>
        <c:crosses val="autoZero"/>
        <c:auto val="1"/>
        <c:lblAlgn val="ctr"/>
        <c:lblOffset val="100"/>
      </c:catAx>
      <c:valAx>
        <c:axId val="46425216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46415232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317"/>
          <c:y val="2.8414591879406599E-2"/>
          <c:w val="0.57598220904373609"/>
          <c:h val="0.943170816241198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212</c:v>
                </c:pt>
                <c:pt idx="1">
                  <c:v>252</c:v>
                </c:pt>
                <c:pt idx="2">
                  <c:v>73</c:v>
                </c:pt>
                <c:pt idx="3">
                  <c:v>69</c:v>
                </c:pt>
                <c:pt idx="4">
                  <c:v>48</c:v>
                </c:pt>
                <c:pt idx="5">
                  <c:v>110</c:v>
                </c:pt>
                <c:pt idx="6">
                  <c:v>105</c:v>
                </c:pt>
                <c:pt idx="7">
                  <c:v>16</c:v>
                </c:pt>
                <c:pt idx="9">
                  <c:v>214</c:v>
                </c:pt>
                <c:pt idx="10">
                  <c:v>201</c:v>
                </c:pt>
                <c:pt idx="11">
                  <c:v>110</c:v>
                </c:pt>
                <c:pt idx="12">
                  <c:v>58</c:v>
                </c:pt>
                <c:pt idx="13">
                  <c:v>56</c:v>
                </c:pt>
                <c:pt idx="14">
                  <c:v>92</c:v>
                </c:pt>
              </c:numCache>
            </c:numRef>
          </c:val>
        </c:ser>
        <c:gapWidth val="46"/>
        <c:axId val="46336256"/>
        <c:axId val="46342144"/>
      </c:barChart>
      <c:catAx>
        <c:axId val="46336256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6342144"/>
        <c:crossesAt val="100"/>
        <c:auto val="1"/>
        <c:lblAlgn val="ctr"/>
        <c:lblOffset val="100"/>
      </c:catAx>
      <c:valAx>
        <c:axId val="46342144"/>
        <c:scaling>
          <c:orientation val="minMax"/>
          <c:max val="400"/>
        </c:scaling>
        <c:delete val="1"/>
        <c:axPos val="t"/>
        <c:numFmt formatCode="0" sourceLinked="1"/>
        <c:tickLblPos val="none"/>
        <c:crossAx val="46336256"/>
        <c:crossesAt val="1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71"/>
          <c:h val="0.943170816241196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206</c:v>
                </c:pt>
                <c:pt idx="1">
                  <c:v>243.1</c:v>
                </c:pt>
                <c:pt idx="2">
                  <c:v>57.4</c:v>
                </c:pt>
                <c:pt idx="3">
                  <c:v>102.3</c:v>
                </c:pt>
                <c:pt idx="4">
                  <c:v>45</c:v>
                </c:pt>
                <c:pt idx="5">
                  <c:v>106.4</c:v>
                </c:pt>
                <c:pt idx="6">
                  <c:v>87.8</c:v>
                </c:pt>
                <c:pt idx="7">
                  <c:v>29.5</c:v>
                </c:pt>
                <c:pt idx="9">
                  <c:v>197.3</c:v>
                </c:pt>
                <c:pt idx="10">
                  <c:v>294.60000000000002</c:v>
                </c:pt>
                <c:pt idx="11">
                  <c:v>135</c:v>
                </c:pt>
                <c:pt idx="12">
                  <c:v>99.9</c:v>
                </c:pt>
                <c:pt idx="13">
                  <c:v>65.3</c:v>
                </c:pt>
                <c:pt idx="14">
                  <c:v>38</c:v>
                </c:pt>
              </c:numCache>
            </c:numRef>
          </c:val>
        </c:ser>
        <c:gapWidth val="45"/>
        <c:axId val="46667648"/>
        <c:axId val="46669184"/>
      </c:barChart>
      <c:catAx>
        <c:axId val="4666764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6669184"/>
        <c:crosses val="autoZero"/>
        <c:auto val="1"/>
        <c:lblAlgn val="ctr"/>
        <c:lblOffset val="100"/>
      </c:catAx>
      <c:valAx>
        <c:axId val="46669184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4666764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17"/>
          <c:y val="2.8414591879406599E-2"/>
          <c:w val="0.57598220904373609"/>
          <c:h val="0.943170816241198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162</c:v>
                </c:pt>
                <c:pt idx="1">
                  <c:v>204</c:v>
                </c:pt>
                <c:pt idx="2">
                  <c:v>67</c:v>
                </c:pt>
                <c:pt idx="3">
                  <c:v>120</c:v>
                </c:pt>
                <c:pt idx="4">
                  <c:v>37</c:v>
                </c:pt>
                <c:pt idx="5">
                  <c:v>85</c:v>
                </c:pt>
                <c:pt idx="6">
                  <c:v>91</c:v>
                </c:pt>
                <c:pt idx="7">
                  <c:v>25</c:v>
                </c:pt>
                <c:pt idx="9">
                  <c:v>152</c:v>
                </c:pt>
                <c:pt idx="10">
                  <c:v>148</c:v>
                </c:pt>
                <c:pt idx="11">
                  <c:v>88</c:v>
                </c:pt>
                <c:pt idx="12">
                  <c:v>82</c:v>
                </c:pt>
                <c:pt idx="13">
                  <c:v>44</c:v>
                </c:pt>
                <c:pt idx="14">
                  <c:v>70</c:v>
                </c:pt>
              </c:numCache>
            </c:numRef>
          </c:val>
        </c:ser>
        <c:gapWidth val="46"/>
        <c:axId val="46711552"/>
        <c:axId val="46713088"/>
      </c:barChart>
      <c:catAx>
        <c:axId val="46711552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6713088"/>
        <c:crossesAt val="100"/>
        <c:auto val="1"/>
        <c:lblAlgn val="ctr"/>
        <c:lblOffset val="100"/>
      </c:catAx>
      <c:valAx>
        <c:axId val="46713088"/>
        <c:scaling>
          <c:orientation val="minMax"/>
          <c:max val="400"/>
        </c:scaling>
        <c:delete val="1"/>
        <c:axPos val="t"/>
        <c:numFmt formatCode="0" sourceLinked="1"/>
        <c:tickLblPos val="none"/>
        <c:crossAx val="46711552"/>
        <c:crossesAt val="1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14.5</c:v>
                </c:pt>
                <c:pt idx="2">
                  <c:v>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13.6</c:v>
                </c:pt>
                <c:pt idx="2">
                  <c:v>27.7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9.8000000000000007</c:v>
                </c:pt>
                <c:pt idx="2">
                  <c:v>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9.7000000000000011</c:v>
                </c:pt>
                <c:pt idx="2">
                  <c:v>11.7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14</c:v>
                </c:pt>
                <c:pt idx="2">
                  <c:v>5.0999999999999996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14.2</c:v>
                </c:pt>
                <c:pt idx="2">
                  <c:v>12.1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13.2</c:v>
                </c:pt>
                <c:pt idx="2">
                  <c:v>3.4</c:v>
                </c:pt>
              </c:numCache>
            </c:numRef>
          </c:val>
        </c:ser>
        <c:gapWidth val="46"/>
        <c:overlap val="100"/>
        <c:serLines/>
        <c:axId val="97671808"/>
        <c:axId val="97681792"/>
      </c:barChart>
      <c:catAx>
        <c:axId val="97671808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7681792"/>
        <c:crosses val="autoZero"/>
        <c:auto val="1"/>
        <c:lblAlgn val="ctr"/>
        <c:lblOffset val="100"/>
        <c:tickLblSkip val="1"/>
      </c:catAx>
      <c:valAx>
        <c:axId val="97681792"/>
        <c:scaling>
          <c:orientation val="maxMin"/>
        </c:scaling>
        <c:delete val="1"/>
        <c:axPos val="l"/>
        <c:numFmt formatCode="0%" sourceLinked="1"/>
        <c:tickLblPos val="none"/>
        <c:crossAx val="97671808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34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5.6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9.5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5766272"/>
        <c:axId val="101012608"/>
      </c:barChart>
      <c:catAx>
        <c:axId val="10576627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1012608"/>
        <c:crosses val="autoZero"/>
        <c:auto val="1"/>
        <c:lblAlgn val="ctr"/>
        <c:lblOffset val="100"/>
      </c:catAx>
      <c:valAx>
        <c:axId val="101012608"/>
        <c:scaling>
          <c:orientation val="minMax"/>
        </c:scaling>
        <c:delete val="1"/>
        <c:axPos val="t"/>
        <c:numFmt formatCode="0%" sourceLinked="1"/>
        <c:tickLblPos val="none"/>
        <c:crossAx val="105766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46E-2"/>
          <c:w val="0.97970115770886634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14.8</c:v>
                </c:pt>
                <c:pt idx="2">
                  <c:v>34.300000000000004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14.1</c:v>
                </c:pt>
                <c:pt idx="2">
                  <c:v>23.7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9.8000000000000007</c:v>
                </c:pt>
                <c:pt idx="2">
                  <c:v>5.0999999999999996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9.4</c:v>
                </c:pt>
                <c:pt idx="2">
                  <c:v>7.1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13.7</c:v>
                </c:pt>
                <c:pt idx="2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13.9</c:v>
                </c:pt>
                <c:pt idx="2">
                  <c:v>8.3000000000000007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11.1</c:v>
                </c:pt>
                <c:pt idx="2">
                  <c:v>15.9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13.1</c:v>
                </c:pt>
                <c:pt idx="2">
                  <c:v>2</c:v>
                </c:pt>
              </c:numCache>
            </c:numRef>
          </c:val>
        </c:ser>
        <c:gapWidth val="46"/>
        <c:overlap val="100"/>
        <c:serLines/>
        <c:axId val="113048960"/>
        <c:axId val="106841216"/>
      </c:barChart>
      <c:catAx>
        <c:axId val="113048960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6841216"/>
        <c:crosses val="autoZero"/>
        <c:auto val="1"/>
        <c:lblAlgn val="ctr"/>
        <c:lblOffset val="100"/>
        <c:tickLblSkip val="1"/>
      </c:catAx>
      <c:valAx>
        <c:axId val="106841216"/>
        <c:scaling>
          <c:orientation val="maxMin"/>
        </c:scaling>
        <c:delete val="1"/>
        <c:axPos val="l"/>
        <c:numFmt formatCode="0%" sourceLinked="1"/>
        <c:tickLblPos val="none"/>
        <c:crossAx val="113048960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34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8.7000000000000011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13.1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3090944"/>
        <c:axId val="113092480"/>
      </c:barChart>
      <c:catAx>
        <c:axId val="11309094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3092480"/>
        <c:crosses val="autoZero"/>
        <c:auto val="1"/>
        <c:lblAlgn val="ctr"/>
        <c:lblOffset val="100"/>
      </c:catAx>
      <c:valAx>
        <c:axId val="113092480"/>
        <c:scaling>
          <c:orientation val="minMax"/>
        </c:scaling>
        <c:delete val="1"/>
        <c:axPos val="t"/>
        <c:numFmt formatCode="0%" sourceLinked="1"/>
        <c:tickLblPos val="none"/>
        <c:crossAx val="113090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46E-2"/>
          <c:w val="0.97970115770886634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7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14.8</c:v>
                </c:pt>
                <c:pt idx="2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16.7</c:v>
                </c:pt>
                <c:pt idx="1">
                  <c:v>22.7</c:v>
                </c:pt>
                <c:pt idx="2">
                  <c:v>33.6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</c:v>
                </c:pt>
                <c:pt idx="1">
                  <c:v>17.5</c:v>
                </c:pt>
                <c:pt idx="2">
                  <c:v>15.4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13.8</c:v>
                </c:pt>
                <c:pt idx="2">
                  <c:v>11.4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17</c:v>
                </c:pt>
                <c:pt idx="2">
                  <c:v>7.4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6.2</c:v>
                </c:pt>
                <c:pt idx="2">
                  <c:v>4.3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20.6</c:v>
                </c:pt>
                <c:pt idx="1">
                  <c:v>7.8</c:v>
                </c:pt>
                <c:pt idx="2">
                  <c:v>4.3</c:v>
                </c:pt>
              </c:numCache>
            </c:numRef>
          </c:val>
        </c:ser>
        <c:gapWidth val="47"/>
        <c:overlap val="100"/>
        <c:serLines/>
        <c:axId val="113128192"/>
        <c:axId val="113129728"/>
      </c:barChart>
      <c:catAx>
        <c:axId val="113128192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129728"/>
        <c:crosses val="autoZero"/>
        <c:auto val="1"/>
        <c:lblAlgn val="ctr"/>
        <c:lblOffset val="100"/>
        <c:tickLblSkip val="1"/>
      </c:catAx>
      <c:valAx>
        <c:axId val="113129728"/>
        <c:scaling>
          <c:orientation val="maxMin"/>
        </c:scaling>
        <c:delete val="1"/>
        <c:axPos val="l"/>
        <c:numFmt formatCode="0%" sourceLinked="1"/>
        <c:tickLblPos val="none"/>
        <c:crossAx val="113128192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13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1011584"/>
        <c:axId val="121033856"/>
      </c:barChart>
      <c:catAx>
        <c:axId val="12101158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1033856"/>
        <c:crosses val="autoZero"/>
        <c:auto val="1"/>
        <c:lblAlgn val="ctr"/>
        <c:lblOffset val="100"/>
      </c:catAx>
      <c:valAx>
        <c:axId val="121033856"/>
        <c:scaling>
          <c:orientation val="minMax"/>
        </c:scaling>
        <c:delete val="1"/>
        <c:axPos val="t"/>
        <c:numFmt formatCode="0%" sourceLinked="1"/>
        <c:tickLblPos val="none"/>
        <c:crossAx val="121011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52E-2"/>
          <c:w val="0.96630747365013558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7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14.7</c:v>
                </c:pt>
                <c:pt idx="2">
                  <c:v>15.1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16.7</c:v>
                </c:pt>
                <c:pt idx="1">
                  <c:v>23.7</c:v>
                </c:pt>
                <c:pt idx="2">
                  <c:v>28.5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</c:v>
                </c:pt>
                <c:pt idx="1">
                  <c:v>17.3</c:v>
                </c:pt>
                <c:pt idx="2">
                  <c:v>29.4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13.6</c:v>
                </c:pt>
                <c:pt idx="2">
                  <c:v>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17.399999999999999</c:v>
                </c:pt>
                <c:pt idx="2">
                  <c:v>9.7000000000000011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6.1</c:v>
                </c:pt>
                <c:pt idx="2">
                  <c:v>1.8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20.6</c:v>
                </c:pt>
                <c:pt idx="1">
                  <c:v>7</c:v>
                </c:pt>
                <c:pt idx="2">
                  <c:v>4.8</c:v>
                </c:pt>
              </c:numCache>
            </c:numRef>
          </c:val>
        </c:ser>
        <c:gapWidth val="47"/>
        <c:overlap val="100"/>
        <c:serLines/>
        <c:axId val="121220480"/>
        <c:axId val="121230464"/>
      </c:barChart>
      <c:catAx>
        <c:axId val="121220480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1230464"/>
        <c:crosses val="autoZero"/>
        <c:auto val="1"/>
        <c:lblAlgn val="ctr"/>
        <c:lblOffset val="100"/>
        <c:tickLblSkip val="1"/>
      </c:catAx>
      <c:valAx>
        <c:axId val="121230464"/>
        <c:scaling>
          <c:orientation val="maxMin"/>
        </c:scaling>
        <c:delete val="1"/>
        <c:axPos val="l"/>
        <c:numFmt formatCode="0%" sourceLinked="1"/>
        <c:tickLblPos val="none"/>
        <c:crossAx val="12122048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13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1412224"/>
        <c:axId val="121434496"/>
      </c:barChart>
      <c:catAx>
        <c:axId val="12141222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1434496"/>
        <c:crosses val="autoZero"/>
        <c:auto val="1"/>
        <c:lblAlgn val="ctr"/>
        <c:lblOffset val="100"/>
      </c:catAx>
      <c:valAx>
        <c:axId val="121434496"/>
        <c:scaling>
          <c:orientation val="minMax"/>
        </c:scaling>
        <c:delete val="1"/>
        <c:axPos val="t"/>
        <c:numFmt formatCode="0%" sourceLinked="1"/>
        <c:tickLblPos val="none"/>
        <c:crossAx val="121412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52E-2"/>
          <c:w val="0.96630747365013558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548A7-C4F4-4E19-82BE-9156824BFD02}" type="datetimeFigureOut">
              <a:rPr lang="ru-RU" smtClean="0"/>
              <a:pPr/>
              <a:t>19.11.2013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301A-CCC5-482D-82E7-26D961B0F1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790DF0C-6F94-49E3-8634-7306478D2E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790DF0C-6F94-49E3-8634-7306478D2E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790DF0C-6F94-49E3-8634-7306478D2E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90DF0C-6F94-49E3-8634-7306478D2E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790DF0C-6F94-49E3-8634-7306478D2E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19.11.2013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 dirty="0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0790DF0C-6F94-49E3-8634-7306478D2EB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Аудитория </a:t>
            </a:r>
            <a:r>
              <a:rPr lang="en-US" dirty="0" smtClean="0">
                <a:latin typeface="Arial"/>
              </a:rPr>
              <a:t>Drive.ru</a:t>
            </a:r>
            <a:br>
              <a:rPr lang="en-US" dirty="0" smtClean="0">
                <a:latin typeface="Arial"/>
              </a:rPr>
            </a:br>
            <a:r>
              <a:rPr lang="ru-RU" dirty="0" smtClean="0">
                <a:latin typeface="Arial"/>
              </a:rPr>
              <a:t>Сентябрь 2013</a:t>
            </a:r>
            <a:br>
              <a:rPr lang="ru-RU" dirty="0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Сентябрь 2013, % от </a:t>
            </a:r>
            <a:r>
              <a:rPr lang="en-US" dirty="0" smtClean="0">
                <a:latin typeface="Arial"/>
              </a:rPr>
              <a:t>Monthly Reach, % </a:t>
            </a:r>
            <a:r>
              <a:rPr lang="ru-RU" dirty="0" smtClean="0">
                <a:latin typeface="Arial"/>
              </a:rPr>
              <a:t>от </a:t>
            </a:r>
            <a:r>
              <a:rPr lang="en-US" dirty="0" smtClean="0">
                <a:latin typeface="Arial"/>
              </a:rPr>
              <a:t>Average Weekly Reach, % </a:t>
            </a:r>
            <a:r>
              <a:rPr lang="ru-RU" dirty="0" smtClean="0">
                <a:latin typeface="Arial"/>
              </a:rPr>
              <a:t>от </a:t>
            </a:r>
            <a:r>
              <a:rPr lang="en-US" dirty="0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Сентябрь 2013, % от </a:t>
            </a:r>
            <a:r>
              <a:rPr lang="en-US" dirty="0" smtClean="0">
                <a:latin typeface="Arial"/>
              </a:rPr>
              <a:t>Monthly Reach, % </a:t>
            </a:r>
            <a:r>
              <a:rPr lang="ru-RU" dirty="0" smtClean="0">
                <a:latin typeface="Arial"/>
              </a:rPr>
              <a:t>от </a:t>
            </a:r>
            <a:r>
              <a:rPr lang="en-US" dirty="0" smtClean="0">
                <a:latin typeface="Arial"/>
              </a:rPr>
              <a:t>Average Weekly Reach, % </a:t>
            </a:r>
            <a:r>
              <a:rPr lang="ru-RU" dirty="0" smtClean="0">
                <a:latin typeface="Arial"/>
              </a:rPr>
              <a:t>от </a:t>
            </a:r>
            <a:r>
              <a:rPr lang="en-US" dirty="0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dirty="0" smtClean="0">
                <a:latin typeface="Arial"/>
              </a:rPr>
            </a:br>
            <a:r>
              <a:rPr lang="ru-RU" dirty="0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z="1400" dirty="0" smtClean="0">
                <a:latin typeface="Arial"/>
              </a:rPr>
              <a:t>Россия 0+, Сентябрь 2013, Monthly Reach в тыс.чел., Affinity Index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dirty="0" smtClean="0">
                <a:latin typeface="Arial"/>
              </a:rPr>
            </a:br>
            <a:r>
              <a:rPr lang="ru-RU" dirty="0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z="1400" dirty="0" smtClean="0">
                <a:latin typeface="Arial"/>
              </a:rPr>
              <a:t>Россия 0+, Сентябрь 2013, Monthly Reach в тыс.чел., Affinity Internet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Average Minutes per 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интернет-проекта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интернет-проекта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Сентябрь 2013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43139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895240"/>
                <a:gridCol w="895240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877.4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770.2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310.0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276.2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80.4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73.3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dirty="0" smtClean="0">
                <a:latin typeface="Arial"/>
              </a:rPr>
              <a:t>Динамика аудитории </a:t>
            </a:r>
            <a:r>
              <a:rPr lang="en-US" sz="1800" dirty="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877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310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80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Сентябрь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Сентябрь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Сентябрь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Сентябрь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Сентябрь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Сентябрь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20</TotalTime>
  <Words>540</Words>
  <Application>Microsoft Office PowerPoint</Application>
  <PresentationFormat>Экран (4:3)</PresentationFormat>
  <Paragraphs>157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Сентябрь 2013 </vt:lpstr>
      <vt:lpstr>Аудитория Drive.ru  Сентябрь 2013,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TNS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Сентябрь 2013 </dc:title>
  <dc:creator>Polina.Shraer</dc:creator>
  <cp:lastModifiedBy>Tatyana.Kucharina</cp:lastModifiedBy>
  <cp:revision>7</cp:revision>
  <dcterms:created xsi:type="dcterms:W3CDTF">2013-11-19T06:19:00Z</dcterms:created>
  <dcterms:modified xsi:type="dcterms:W3CDTF">2013-11-19T06:46:10Z</dcterms:modified>
</cp:coreProperties>
</file>