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  <p:sldMasterId id="2147483690" r:id="rId3"/>
    <p:sldMasterId id="2147483705" r:id="rId4"/>
    <p:sldMasterId id="2147483707" r:id="rId5"/>
  </p:sldMasterIdLst>
  <p:notesMasterIdLst>
    <p:notesMasterId r:id="rId20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7" d="100"/>
          <a:sy n="97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_2007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71056713595602"/>
          <c:y val="3.0805612351265537E-2"/>
          <c:w val="0.79604777592293585"/>
          <c:h val="0.83675707357076889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Monthly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mmm\.yy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</c:numCache>
            </c:numRef>
          </c:cat>
          <c:val>
            <c:numRef>
              <c:f>Лист1!$B$2:$B$49</c:f>
              <c:numCache>
                <c:formatCode>0.0</c:formatCode>
                <c:ptCount val="48"/>
                <c:pt idx="0">
                  <c:v>843.9</c:v>
                </c:pt>
                <c:pt idx="1">
                  <c:v>843.5</c:v>
                </c:pt>
                <c:pt idx="2">
                  <c:v>1062.2</c:v>
                </c:pt>
                <c:pt idx="3">
                  <c:v>953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Average Weekly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mmm\.yy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</c:numCache>
            </c:numRef>
          </c:cat>
          <c:val>
            <c:numRef>
              <c:f>Лист1!$C$2:$C$49</c:f>
              <c:numCache>
                <c:formatCode>0.0</c:formatCode>
                <c:ptCount val="48"/>
                <c:pt idx="0">
                  <c:v>332.9</c:v>
                </c:pt>
                <c:pt idx="1">
                  <c:v>342.4</c:v>
                </c:pt>
                <c:pt idx="2">
                  <c:v>435.3</c:v>
                </c:pt>
                <c:pt idx="3">
                  <c:v>419.4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Average Daily Reach</c:v>
                </c:pt>
              </c:strCache>
            </c:strRef>
          </c:tx>
          <c:spPr>
            <a:ln w="38100"/>
          </c:spPr>
          <c:marker>
            <c:symbol val="circle"/>
            <c:size val="5"/>
            <c:spPr>
              <a:ln w="38100"/>
            </c:spPr>
          </c:marker>
          <c:cat>
            <c:numRef>
              <c:f>Лист1!$A$2:$A$49</c:f>
              <c:numCache>
                <c:formatCode>mmm\.yy</c:formatCode>
                <c:ptCount val="48"/>
                <c:pt idx="0">
                  <c:v>41214</c:v>
                </c:pt>
                <c:pt idx="1">
                  <c:v>41244</c:v>
                </c:pt>
                <c:pt idx="2">
                  <c:v>41275</c:v>
                </c:pt>
                <c:pt idx="3">
                  <c:v>41306</c:v>
                </c:pt>
              </c:numCache>
            </c:numRef>
          </c:cat>
          <c:val>
            <c:numRef>
              <c:f>Лист1!$D$2:$D$49</c:f>
              <c:numCache>
                <c:formatCode>0.0</c:formatCode>
                <c:ptCount val="48"/>
                <c:pt idx="0">
                  <c:v>100.4</c:v>
                </c:pt>
                <c:pt idx="1">
                  <c:v>118.3</c:v>
                </c:pt>
                <c:pt idx="2">
                  <c:v>138.5</c:v>
                </c:pt>
                <c:pt idx="3">
                  <c:v>146.69999999999999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269056"/>
        <c:axId val="34473088"/>
      </c:lineChart>
      <c:dateAx>
        <c:axId val="34269056"/>
        <c:scaling>
          <c:orientation val="minMax"/>
        </c:scaling>
        <c:delete val="0"/>
        <c:axPos val="b"/>
        <c:numFmt formatCode="mmm\.yy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4473088"/>
        <c:crosses val="autoZero"/>
        <c:auto val="1"/>
        <c:lblOffset val="100"/>
        <c:baseTimeUnit val="months"/>
      </c:dateAx>
      <c:valAx>
        <c:axId val="34473088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42690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88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27.4</c:v>
                </c:pt>
                <c:pt idx="1">
                  <c:v>35.200000000000003</c:v>
                </c:pt>
                <c:pt idx="2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49.7</c:v>
                </c:pt>
                <c:pt idx="1">
                  <c:v>53.9</c:v>
                </c:pt>
                <c:pt idx="2">
                  <c:v>48.7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20</c:v>
                </c:pt>
                <c:pt idx="1">
                  <c:v>7.6</c:v>
                </c:pt>
                <c:pt idx="2">
                  <c:v>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34752768"/>
        <c:axId val="34758656"/>
      </c:barChart>
      <c:catAx>
        <c:axId val="34752768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4758656"/>
        <c:crosses val="autoZero"/>
        <c:auto val="1"/>
        <c:lblAlgn val="ctr"/>
        <c:lblOffset val="100"/>
        <c:noMultiLvlLbl val="0"/>
      </c:catAx>
      <c:valAx>
        <c:axId val="3475865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475276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804"/>
          <c:y val="0.10704327967443429"/>
          <c:w val="0.66616626971744231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47.5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4813824"/>
        <c:axId val="34815360"/>
      </c:barChart>
      <c:catAx>
        <c:axId val="3481382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4815360"/>
        <c:crosses val="autoZero"/>
        <c:auto val="1"/>
        <c:lblAlgn val="ctr"/>
        <c:lblOffset val="100"/>
        <c:noMultiLvlLbl val="0"/>
      </c:catAx>
      <c:valAx>
        <c:axId val="3481536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4813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3977E-2"/>
          <c:y val="2.5831447163097154E-2"/>
          <c:w val="0.91512917291718965"/>
          <c:h val="4.9792453474920284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88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27.4</c:v>
                </c:pt>
                <c:pt idx="1">
                  <c:v>35.700000000000003</c:v>
                </c:pt>
                <c:pt idx="2">
                  <c:v>46.4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49.7</c:v>
                </c:pt>
                <c:pt idx="1">
                  <c:v>53.6</c:v>
                </c:pt>
                <c:pt idx="2">
                  <c:v>48.9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20</c:v>
                </c:pt>
                <c:pt idx="1">
                  <c:v>7.1</c:v>
                </c:pt>
                <c:pt idx="2">
                  <c:v>3.7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8"/>
        <c:overlap val="100"/>
        <c:serLines/>
        <c:axId val="34873728"/>
        <c:axId val="34876032"/>
      </c:barChart>
      <c:catAx>
        <c:axId val="34873728"/>
        <c:scaling>
          <c:orientation val="minMax"/>
        </c:scaling>
        <c:delete val="0"/>
        <c:axPos val="t"/>
        <c:majorTickMark val="none"/>
        <c:minorTickMark val="none"/>
        <c:tickLblPos val="nextTo"/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4876032"/>
        <c:crosses val="autoZero"/>
        <c:auto val="1"/>
        <c:lblAlgn val="ctr"/>
        <c:lblOffset val="100"/>
        <c:noMultiLvlLbl val="0"/>
      </c:catAx>
      <c:valAx>
        <c:axId val="34876032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487372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243807565554804"/>
          <c:y val="0.10704327967443429"/>
          <c:w val="0.66616626971744231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Выше среднего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46.5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49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Ниже среднего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6946688"/>
        <c:axId val="36948224"/>
      </c:barChart>
      <c:catAx>
        <c:axId val="3694668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6948224"/>
        <c:crosses val="autoZero"/>
        <c:auto val="1"/>
        <c:lblAlgn val="ctr"/>
        <c:lblOffset val="100"/>
        <c:noMultiLvlLbl val="0"/>
      </c:catAx>
      <c:valAx>
        <c:axId val="369482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69466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375676694673977E-2"/>
          <c:y val="2.5831447163097154E-2"/>
          <c:w val="0.91512917291718965"/>
          <c:h val="4.9792453474920284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805555555555565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8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13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0"/>
            <c:invertIfNegative val="0"/>
            <c:bubble3D val="0"/>
            <c:spPr>
              <a:solidFill>
                <a:schemeClr val="tx2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Лист1!$A$2:$A$25</c:f>
              <c:numCache>
                <c:formatCode>General</c:formatCode>
                <c:ptCount val="24"/>
                <c:pt idx="0">
                  <c:v>1</c:v>
                </c:pt>
                <c:pt idx="1">
                  <c:v>6</c:v>
                </c:pt>
                <c:pt idx="2">
                  <c:v>12</c:v>
                </c:pt>
                <c:pt idx="3">
                  <c:v>18</c:v>
                </c:pt>
                <c:pt idx="4">
                  <c:v>24</c:v>
                </c:pt>
                <c:pt idx="5">
                  <c:v>30</c:v>
                </c:pt>
                <c:pt idx="6">
                  <c:v>36</c:v>
                </c:pt>
                <c:pt idx="7">
                  <c:v>42</c:v>
                </c:pt>
                <c:pt idx="8">
                  <c:v>1</c:v>
                </c:pt>
                <c:pt idx="9">
                  <c:v>6</c:v>
                </c:pt>
                <c:pt idx="10">
                  <c:v>12</c:v>
                </c:pt>
                <c:pt idx="11">
                  <c:v>18</c:v>
                </c:pt>
                <c:pt idx="12">
                  <c:v>24</c:v>
                </c:pt>
                <c:pt idx="13">
                  <c:v>30</c:v>
                </c:pt>
                <c:pt idx="14">
                  <c:v>36</c:v>
                </c:pt>
                <c:pt idx="15">
                  <c:v>42</c:v>
                </c:pt>
                <c:pt idx="16">
                  <c:v>1</c:v>
                </c:pt>
                <c:pt idx="17">
                  <c:v>6</c:v>
                </c:pt>
                <c:pt idx="18">
                  <c:v>12</c:v>
                </c:pt>
                <c:pt idx="19">
                  <c:v>18</c:v>
                </c:pt>
                <c:pt idx="20">
                  <c:v>24</c:v>
                </c:pt>
                <c:pt idx="21">
                  <c:v>30</c:v>
                </c:pt>
                <c:pt idx="22">
                  <c:v>36</c:v>
                </c:pt>
                <c:pt idx="23">
                  <c:v>42</c:v>
                </c:pt>
              </c:numCache>
            </c:numRef>
          </c:xVal>
          <c:yVal>
            <c:numRef>
              <c:f>Лист1!$B$2:$B$25</c:f>
              <c:numCache>
                <c:formatCode>General</c:formatCode>
                <c:ptCount val="2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2</c:v>
                </c:pt>
                <c:pt idx="15">
                  <c:v>2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3</c:v>
                </c:pt>
                <c:pt idx="22">
                  <c:v>3</c:v>
                </c:pt>
                <c:pt idx="23">
                  <c:v>3</c:v>
                </c:pt>
              </c:numCache>
            </c:numRef>
          </c:yVal>
          <c:bubbleSize>
            <c:numRef>
              <c:f>Лист1!$C$2:$C$25</c:f>
              <c:numCache>
                <c:formatCode>0.0</c:formatCode>
                <c:ptCount val="24"/>
                <c:pt idx="0">
                  <c:v>0.6000000000000002</c:v>
                </c:pt>
                <c:pt idx="1">
                  <c:v>11.2</c:v>
                </c:pt>
                <c:pt idx="2">
                  <c:v>6.8</c:v>
                </c:pt>
                <c:pt idx="3">
                  <c:v>4.3</c:v>
                </c:pt>
                <c:pt idx="4">
                  <c:v>15.4</c:v>
                </c:pt>
                <c:pt idx="5">
                  <c:v>5.8</c:v>
                </c:pt>
                <c:pt idx="6">
                  <c:v>22</c:v>
                </c:pt>
                <c:pt idx="7">
                  <c:v>33.9</c:v>
                </c:pt>
                <c:pt idx="8">
                  <c:v>1.4</c:v>
                </c:pt>
                <c:pt idx="9">
                  <c:v>8.7000000000000011</c:v>
                </c:pt>
                <c:pt idx="10">
                  <c:v>8.7000000000000011</c:v>
                </c:pt>
                <c:pt idx="11">
                  <c:v>7.6</c:v>
                </c:pt>
                <c:pt idx="12">
                  <c:v>8.9</c:v>
                </c:pt>
                <c:pt idx="13">
                  <c:v>9.8000000000000007</c:v>
                </c:pt>
                <c:pt idx="14">
                  <c:v>26.4</c:v>
                </c:pt>
                <c:pt idx="15">
                  <c:v>28.5</c:v>
                </c:pt>
                <c:pt idx="16">
                  <c:v>1.6</c:v>
                </c:pt>
                <c:pt idx="17">
                  <c:v>7.1</c:v>
                </c:pt>
                <c:pt idx="18">
                  <c:v>10</c:v>
                </c:pt>
                <c:pt idx="19">
                  <c:v>9.5</c:v>
                </c:pt>
                <c:pt idx="20">
                  <c:v>6.1</c:v>
                </c:pt>
                <c:pt idx="21">
                  <c:v>12.3</c:v>
                </c:pt>
                <c:pt idx="22">
                  <c:v>26.8</c:v>
                </c:pt>
                <c:pt idx="23">
                  <c:v>26.5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11907584"/>
        <c:axId val="111909120"/>
      </c:bubbleChart>
      <c:valAx>
        <c:axId val="111907584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11909120"/>
        <c:crosses val="autoZero"/>
        <c:crossBetween val="midCat"/>
      </c:valAx>
      <c:valAx>
        <c:axId val="111909120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11907584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65977690288667"/>
          <c:y val="0.1160402065391567"/>
          <c:w val="0.81944444444444464"/>
          <c:h val="0.85549004547211793"/>
        </c:manualLayout>
      </c:layout>
      <c:bubbleChart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6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9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1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13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14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16"/>
            <c:invertIfNegative val="0"/>
            <c:bubble3D val="0"/>
            <c:spPr>
              <a:solidFill>
                <a:srgbClr val="99CF00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18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0"/>
            <c:invertIfNegative val="0"/>
            <c:bubble3D val="0"/>
            <c:spPr>
              <a:solidFill>
                <a:srgbClr val="D60093"/>
              </a:solidFill>
            </c:spPr>
          </c:dPt>
          <c:dPt>
            <c:idx val="21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23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24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25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26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27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8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29"/>
            <c:invertIfNegative val="0"/>
            <c:bubble3D val="0"/>
            <c:spPr>
              <a:solidFill>
                <a:schemeClr val="accent5"/>
              </a:solidFill>
            </c:spPr>
          </c:dPt>
          <c:dPt>
            <c:idx val="30"/>
            <c:invertIfNegative val="0"/>
            <c:bubble3D val="0"/>
            <c:spPr>
              <a:solidFill>
                <a:schemeClr val="accent4"/>
              </a:solidFill>
            </c:spPr>
          </c:dPt>
          <c:dPt>
            <c:idx val="31"/>
            <c:invertIfNegative val="0"/>
            <c:bubble3D val="0"/>
            <c:spPr>
              <a:solidFill>
                <a:schemeClr val="bg2"/>
              </a:solidFill>
            </c:spPr>
          </c:dPt>
          <c:dPt>
            <c:idx val="32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33"/>
            <c:invertIfNegative val="0"/>
            <c:bubble3D val="0"/>
            <c:spPr>
              <a:solidFill>
                <a:schemeClr val="accent2"/>
              </a:solidFill>
            </c:spPr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5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6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7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8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19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dLbl>
              <c:idx val="2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ctr"/>
              <c:showLegendKey val="0"/>
              <c:showVal val="0"/>
              <c:showCatName val="0"/>
              <c:showSerName val="0"/>
              <c:showPercent val="0"/>
              <c:showBubbleSize val="1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1"/>
            <c:showLeaderLines val="0"/>
          </c:dLbls>
          <c:xVal>
            <c:numRef>
              <c:f>Лист1!$A$2:$A$22</c:f>
              <c:numCache>
                <c:formatCode>General</c:formatCode>
                <c:ptCount val="21"/>
                <c:pt idx="0">
                  <c:v>1</c:v>
                </c:pt>
                <c:pt idx="1">
                  <c:v>7</c:v>
                </c:pt>
                <c:pt idx="2">
                  <c:v>14</c:v>
                </c:pt>
                <c:pt idx="3">
                  <c:v>21</c:v>
                </c:pt>
                <c:pt idx="4">
                  <c:v>28</c:v>
                </c:pt>
                <c:pt idx="5">
                  <c:v>35</c:v>
                </c:pt>
                <c:pt idx="6">
                  <c:v>42</c:v>
                </c:pt>
                <c:pt idx="7">
                  <c:v>1</c:v>
                </c:pt>
                <c:pt idx="8">
                  <c:v>7</c:v>
                </c:pt>
                <c:pt idx="9">
                  <c:v>14</c:v>
                </c:pt>
                <c:pt idx="10">
                  <c:v>21</c:v>
                </c:pt>
                <c:pt idx="11">
                  <c:v>28</c:v>
                </c:pt>
                <c:pt idx="12">
                  <c:v>35</c:v>
                </c:pt>
                <c:pt idx="13">
                  <c:v>42</c:v>
                </c:pt>
                <c:pt idx="14">
                  <c:v>1</c:v>
                </c:pt>
                <c:pt idx="15">
                  <c:v>7</c:v>
                </c:pt>
                <c:pt idx="16">
                  <c:v>14</c:v>
                </c:pt>
                <c:pt idx="17">
                  <c:v>21</c:v>
                </c:pt>
                <c:pt idx="18">
                  <c:v>28</c:v>
                </c:pt>
                <c:pt idx="19">
                  <c:v>35</c:v>
                </c:pt>
                <c:pt idx="20">
                  <c:v>42</c:v>
                </c:pt>
              </c:numCache>
            </c:numRef>
          </c:xVal>
          <c:yVal>
            <c:numRef>
              <c:f>Лист1!$B$2:$B$22</c:f>
              <c:numCache>
                <c:formatCode>General</c:formatCode>
                <c:ptCount val="2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3</c:v>
                </c:pt>
                <c:pt idx="18">
                  <c:v>3</c:v>
                </c:pt>
                <c:pt idx="19">
                  <c:v>3</c:v>
                </c:pt>
                <c:pt idx="20">
                  <c:v>3</c:v>
                </c:pt>
              </c:numCache>
            </c:numRef>
          </c:yVal>
          <c:bubbleSize>
            <c:numRef>
              <c:f>Лист1!$C$2:$C$22</c:f>
              <c:numCache>
                <c:formatCode>0.0</c:formatCode>
                <c:ptCount val="21"/>
                <c:pt idx="0">
                  <c:v>14</c:v>
                </c:pt>
                <c:pt idx="1">
                  <c:v>1.5</c:v>
                </c:pt>
                <c:pt idx="2">
                  <c:v>12.3</c:v>
                </c:pt>
                <c:pt idx="3">
                  <c:v>11.1</c:v>
                </c:pt>
                <c:pt idx="4">
                  <c:v>26.3</c:v>
                </c:pt>
                <c:pt idx="5">
                  <c:v>24.6</c:v>
                </c:pt>
                <c:pt idx="6">
                  <c:v>10.200000000000001</c:v>
                </c:pt>
                <c:pt idx="7">
                  <c:v>7.1</c:v>
                </c:pt>
                <c:pt idx="8">
                  <c:v>2</c:v>
                </c:pt>
                <c:pt idx="9">
                  <c:v>15.9</c:v>
                </c:pt>
                <c:pt idx="10">
                  <c:v>12.4</c:v>
                </c:pt>
                <c:pt idx="11">
                  <c:v>20.2</c:v>
                </c:pt>
                <c:pt idx="12">
                  <c:v>28.1</c:v>
                </c:pt>
                <c:pt idx="13">
                  <c:v>14.3</c:v>
                </c:pt>
                <c:pt idx="14">
                  <c:v>5.3</c:v>
                </c:pt>
                <c:pt idx="15">
                  <c:v>3.7</c:v>
                </c:pt>
                <c:pt idx="16">
                  <c:v>16.399999999999999</c:v>
                </c:pt>
                <c:pt idx="17">
                  <c:v>13</c:v>
                </c:pt>
                <c:pt idx="18">
                  <c:v>17.600000000000001</c:v>
                </c:pt>
                <c:pt idx="19">
                  <c:v>29.8</c:v>
                </c:pt>
                <c:pt idx="20">
                  <c:v>14.4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14660480"/>
        <c:axId val="114662016"/>
      </c:bubbleChart>
      <c:valAx>
        <c:axId val="114660480"/>
        <c:scaling>
          <c:orientation val="maxMin"/>
          <c:max val="46"/>
          <c:min val="-3"/>
        </c:scaling>
        <c:delete val="1"/>
        <c:axPos val="b"/>
        <c:numFmt formatCode="General" sourceLinked="1"/>
        <c:majorTickMark val="out"/>
        <c:minorTickMark val="none"/>
        <c:tickLblPos val="none"/>
        <c:crossAx val="114662016"/>
        <c:crosses val="autoZero"/>
        <c:crossBetween val="midCat"/>
      </c:valAx>
      <c:valAx>
        <c:axId val="114662016"/>
        <c:scaling>
          <c:orientation val="minMax"/>
        </c:scaling>
        <c:delete val="1"/>
        <c:axPos val="r"/>
        <c:majorGridlines/>
        <c:numFmt formatCode="General" sourceLinked="1"/>
        <c:majorTickMark val="out"/>
        <c:minorTickMark val="none"/>
        <c:tickLblPos val="none"/>
        <c:crossAx val="114660480"/>
        <c:crosses val="autoZero"/>
        <c:crossBetween val="midCat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893"/>
          <c:h val="0.943170816241192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252.9</c:v>
                </c:pt>
                <c:pt idx="1">
                  <c:v>255.6</c:v>
                </c:pt>
                <c:pt idx="2">
                  <c:v>117.6</c:v>
                </c:pt>
                <c:pt idx="3">
                  <c:v>58.5</c:v>
                </c:pt>
                <c:pt idx="4">
                  <c:v>90.2</c:v>
                </c:pt>
                <c:pt idx="5">
                  <c:v>95.3</c:v>
                </c:pt>
                <c:pt idx="6">
                  <c:v>67.5</c:v>
                </c:pt>
                <c:pt idx="7">
                  <c:v>15.4</c:v>
                </c:pt>
                <c:pt idx="9">
                  <c:v>136.5</c:v>
                </c:pt>
                <c:pt idx="10">
                  <c:v>282.2</c:v>
                </c:pt>
                <c:pt idx="11">
                  <c:v>166.6</c:v>
                </c:pt>
                <c:pt idx="12">
                  <c:v>122.7</c:v>
                </c:pt>
                <c:pt idx="13">
                  <c:v>155.1</c:v>
                </c:pt>
                <c:pt idx="14">
                  <c:v>34.6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6977280"/>
        <c:axId val="36987264"/>
      </c:barChart>
      <c:catAx>
        <c:axId val="36977280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6987264"/>
        <c:crosses val="autoZero"/>
        <c:auto val="1"/>
        <c:lblAlgn val="ctr"/>
        <c:lblOffset val="100"/>
        <c:noMultiLvlLbl val="0"/>
      </c:catAx>
      <c:valAx>
        <c:axId val="36987264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36977280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239"/>
          <c:y val="2.8414591879406599E-2"/>
          <c:w val="0.57598220904373609"/>
          <c:h val="0.943170816241195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238</c:v>
                </c:pt>
                <c:pt idx="1">
                  <c:v>244</c:v>
                </c:pt>
                <c:pt idx="2">
                  <c:v>137</c:v>
                </c:pt>
                <c:pt idx="3">
                  <c:v>36</c:v>
                </c:pt>
                <c:pt idx="4">
                  <c:v>88</c:v>
                </c:pt>
                <c:pt idx="5">
                  <c:v>91</c:v>
                </c:pt>
                <c:pt idx="6">
                  <c:v>75</c:v>
                </c:pt>
                <c:pt idx="7">
                  <c:v>8</c:v>
                </c:pt>
                <c:pt idx="9">
                  <c:v>145</c:v>
                </c:pt>
                <c:pt idx="10">
                  <c:v>184</c:v>
                </c:pt>
                <c:pt idx="11">
                  <c:v>120</c:v>
                </c:pt>
                <c:pt idx="12">
                  <c:v>64</c:v>
                </c:pt>
                <c:pt idx="13">
                  <c:v>123</c:v>
                </c:pt>
                <c:pt idx="14">
                  <c:v>76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15242880"/>
        <c:axId val="115244416"/>
      </c:barChart>
      <c:catAx>
        <c:axId val="115242880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15244416"/>
        <c:crossesAt val="100"/>
        <c:auto val="1"/>
        <c:lblAlgn val="ctr"/>
        <c:lblOffset val="100"/>
        <c:noMultiLvlLbl val="0"/>
      </c:catAx>
      <c:valAx>
        <c:axId val="115244416"/>
        <c:scaling>
          <c:orientation val="minMax"/>
          <c:max val="300"/>
        </c:scaling>
        <c:delete val="1"/>
        <c:axPos val="t"/>
        <c:numFmt formatCode="0" sourceLinked="1"/>
        <c:majorTickMark val="out"/>
        <c:minorTickMark val="none"/>
        <c:tickLblPos val="none"/>
        <c:crossAx val="115242880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25686789151388"/>
          <c:y val="2.8414591879406599E-2"/>
          <c:w val="0.58616290809903893"/>
          <c:h val="0.943170816241192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5"/>
              </a:solidFill>
              <a:prstDash val="solid"/>
            </a:ln>
            <a:effectLst/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elete val="1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9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45-64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45-64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0.0</c:formatCode>
                <c:ptCount val="15"/>
                <c:pt idx="0">
                  <c:v>252.9</c:v>
                </c:pt>
                <c:pt idx="1">
                  <c:v>255.6</c:v>
                </c:pt>
                <c:pt idx="2">
                  <c:v>117.6</c:v>
                </c:pt>
                <c:pt idx="3">
                  <c:v>58.5</c:v>
                </c:pt>
                <c:pt idx="4">
                  <c:v>90.2</c:v>
                </c:pt>
                <c:pt idx="5">
                  <c:v>95.3</c:v>
                </c:pt>
                <c:pt idx="6">
                  <c:v>67.5</c:v>
                </c:pt>
                <c:pt idx="7">
                  <c:v>15.4</c:v>
                </c:pt>
                <c:pt idx="9">
                  <c:v>136.5</c:v>
                </c:pt>
                <c:pt idx="10">
                  <c:v>282.2</c:v>
                </c:pt>
                <c:pt idx="11">
                  <c:v>166.6</c:v>
                </c:pt>
                <c:pt idx="12">
                  <c:v>122.7</c:v>
                </c:pt>
                <c:pt idx="13">
                  <c:v>155.1</c:v>
                </c:pt>
                <c:pt idx="14">
                  <c:v>34.6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37081856"/>
        <c:axId val="37083392"/>
      </c:barChart>
      <c:catAx>
        <c:axId val="37081856"/>
        <c:scaling>
          <c:orientation val="maxMin"/>
        </c:scaling>
        <c:delete val="0"/>
        <c:axPos val="l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37083392"/>
        <c:crosses val="autoZero"/>
        <c:auto val="1"/>
        <c:lblAlgn val="ctr"/>
        <c:lblOffset val="100"/>
        <c:noMultiLvlLbl val="0"/>
      </c:catAx>
      <c:valAx>
        <c:axId val="37083392"/>
        <c:scaling>
          <c:orientation val="minMax"/>
          <c:min val="0"/>
        </c:scaling>
        <c:delete val="1"/>
        <c:axPos val="b"/>
        <c:numFmt formatCode="0.0" sourceLinked="1"/>
        <c:majorTickMark val="out"/>
        <c:minorTickMark val="none"/>
        <c:tickLblPos val="none"/>
        <c:crossAx val="37081856"/>
        <c:crosses val="max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140103780578239"/>
          <c:y val="2.8414591879406599E-2"/>
          <c:w val="0.57598220904373609"/>
          <c:h val="0.943170816241195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655A5"/>
            </a:solidFill>
            <a:ln w="28575">
              <a:solidFill>
                <a:schemeClr val="accent5"/>
              </a:solidFill>
            </a:ln>
          </c:spPr>
          <c:invertIfNegative val="1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numFmt formatCode="#,##0" sourceLinked="0"/>
              <c:spPr/>
              <c:txPr>
                <a:bodyPr/>
                <a:lstStyle/>
                <a:p>
                  <a:pPr>
                    <a:defRPr sz="1200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Лист1!$A$2:$A$16</c:f>
              <c:strCache>
                <c:ptCount val="15"/>
                <c:pt idx="0">
                  <c:v>М 12-24</c:v>
                </c:pt>
                <c:pt idx="1">
                  <c:v>М 25-34</c:v>
                </c:pt>
                <c:pt idx="2">
                  <c:v>М 35-44</c:v>
                </c:pt>
                <c:pt idx="3">
                  <c:v>М 45-54</c:v>
                </c:pt>
                <c:pt idx="4">
                  <c:v>Ж 12-24</c:v>
                </c:pt>
                <c:pt idx="5">
                  <c:v>Ж 25-34</c:v>
                </c:pt>
                <c:pt idx="6">
                  <c:v>Ж 35-44</c:v>
                </c:pt>
                <c:pt idx="7">
                  <c:v>Ж 45-54</c:v>
                </c:pt>
                <c:pt idx="9">
                  <c:v>Руководители</c:v>
                </c:pt>
                <c:pt idx="10">
                  <c:v>Специалисты</c:v>
                </c:pt>
                <c:pt idx="11">
                  <c:v>Служащие</c:v>
                </c:pt>
                <c:pt idx="12">
                  <c:v>Рабочие</c:v>
                </c:pt>
                <c:pt idx="13">
                  <c:v>Учащиеся</c:v>
                </c:pt>
                <c:pt idx="14">
                  <c:v>Домохозяйки</c:v>
                </c:pt>
              </c:strCache>
            </c:strRef>
          </c:cat>
          <c:val>
            <c:numRef>
              <c:f>Лист1!$B$2:$B$16</c:f>
              <c:numCache>
                <c:formatCode>0</c:formatCode>
                <c:ptCount val="15"/>
                <c:pt idx="0">
                  <c:v>174</c:v>
                </c:pt>
                <c:pt idx="1">
                  <c:v>198</c:v>
                </c:pt>
                <c:pt idx="2">
                  <c:v>133</c:v>
                </c:pt>
                <c:pt idx="3">
                  <c:v>67</c:v>
                </c:pt>
                <c:pt idx="4">
                  <c:v>63</c:v>
                </c:pt>
                <c:pt idx="5">
                  <c:v>71</c:v>
                </c:pt>
                <c:pt idx="6">
                  <c:v>64</c:v>
                </c:pt>
                <c:pt idx="7">
                  <c:v>13</c:v>
                </c:pt>
                <c:pt idx="9">
                  <c:v>103</c:v>
                </c:pt>
                <c:pt idx="10">
                  <c:v>133</c:v>
                </c:pt>
                <c:pt idx="11">
                  <c:v>95</c:v>
                </c:pt>
                <c:pt idx="12">
                  <c:v>93</c:v>
                </c:pt>
                <c:pt idx="13">
                  <c:v>91</c:v>
                </c:pt>
                <c:pt idx="14">
                  <c:v>55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28575">
                    <a:solidFill>
                      <a:schemeClr val="accent5"/>
                    </a:solidFill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15314688"/>
        <c:axId val="115316224"/>
      </c:barChart>
      <c:catAx>
        <c:axId val="115314688"/>
        <c:scaling>
          <c:orientation val="maxMin"/>
        </c:scaling>
        <c:delete val="0"/>
        <c:axPos val="l"/>
        <c:majorTickMark val="none"/>
        <c:minorTickMark val="none"/>
        <c:tickLblPos val="none"/>
        <c:txPr>
          <a:bodyPr/>
          <a:lstStyle/>
          <a:p>
            <a:pPr>
              <a:defRPr sz="1200"/>
            </a:pPr>
            <a:endParaRPr lang="ru-RU"/>
          </a:p>
        </c:txPr>
        <c:crossAx val="115316224"/>
        <c:crossesAt val="100"/>
        <c:auto val="1"/>
        <c:lblAlgn val="ctr"/>
        <c:lblOffset val="100"/>
        <c:noMultiLvlLbl val="0"/>
      </c:catAx>
      <c:valAx>
        <c:axId val="115316224"/>
        <c:scaling>
          <c:orientation val="minMax"/>
          <c:max val="300"/>
        </c:scaling>
        <c:delete val="1"/>
        <c:axPos val="t"/>
        <c:numFmt formatCode="0" sourceLinked="1"/>
        <c:majorTickMark val="out"/>
        <c:minorTickMark val="none"/>
        <c:tickLblPos val="none"/>
        <c:crossAx val="115314688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15.3</c:v>
                </c:pt>
                <c:pt idx="2">
                  <c:v>26.5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13.5</c:v>
                </c:pt>
                <c:pt idx="2">
                  <c:v>26.8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9.3000000000000007</c:v>
                </c:pt>
                <c:pt idx="2">
                  <c:v>12.3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</c:v>
                </c:pt>
                <c:pt idx="1">
                  <c:v>9.1</c:v>
                </c:pt>
                <c:pt idx="2">
                  <c:v>6.1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15</c:v>
                </c:pt>
                <c:pt idx="2">
                  <c:v>9.5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14.1</c:v>
                </c:pt>
                <c:pt idx="2">
                  <c:v>10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11.1</c:v>
                </c:pt>
                <c:pt idx="2">
                  <c:v>7.1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20.8</c:v>
                </c:pt>
                <c:pt idx="1">
                  <c:v>12.6</c:v>
                </c:pt>
                <c:pt idx="2">
                  <c:v>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9026176"/>
        <c:axId val="35262848"/>
      </c:barChart>
      <c:catAx>
        <c:axId val="9026176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5262848"/>
        <c:crosses val="autoZero"/>
        <c:auto val="1"/>
        <c:lblAlgn val="ctr"/>
        <c:lblOffset val="100"/>
        <c:noMultiLvlLbl val="0"/>
      </c:catAx>
      <c:valAx>
        <c:axId val="3526284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9026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073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26.7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8.6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9.3000000000000007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7.1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6057088"/>
        <c:axId val="36058624"/>
      </c:barChart>
      <c:catAx>
        <c:axId val="3605708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6058624"/>
        <c:crosses val="autoZero"/>
        <c:auto val="1"/>
        <c:lblAlgn val="ctr"/>
        <c:lblOffset val="100"/>
        <c:noMultiLvlLbl val="0"/>
      </c:catAx>
      <c:valAx>
        <c:axId val="3605862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6057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897E-2"/>
          <c:w val="0.97970115770886479"/>
          <c:h val="7.232805205667138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704551704387359"/>
          <c:w val="0.91079575676422964"/>
          <c:h val="0.892954482956126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11.1</c:v>
                </c:pt>
                <c:pt idx="1">
                  <c:v>15.6</c:v>
                </c:pt>
                <c:pt idx="2">
                  <c:v>33.9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11</c:v>
                </c:pt>
                <c:pt idx="1">
                  <c:v>13.8</c:v>
                </c:pt>
                <c:pt idx="2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9</c:v>
                </c:pt>
                <c:pt idx="1">
                  <c:v>9.1</c:v>
                </c:pt>
                <c:pt idx="2">
                  <c:v>5.8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16.8</c:v>
                </c:pt>
                <c:pt idx="1">
                  <c:v>9.1</c:v>
                </c:pt>
                <c:pt idx="2">
                  <c:v>15.4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10.7</c:v>
                </c:pt>
                <c:pt idx="1">
                  <c:v>14.7</c:v>
                </c:pt>
                <c:pt idx="2">
                  <c:v>4.3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11</c:v>
                </c:pt>
                <c:pt idx="1">
                  <c:v>13.9</c:v>
                </c:pt>
                <c:pt idx="2">
                  <c:v>6.8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9.5</c:v>
                </c:pt>
                <c:pt idx="1">
                  <c:v>11.1</c:v>
                </c:pt>
                <c:pt idx="2">
                  <c:v>11.2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Лист1!$I$2:$I$4</c:f>
              <c:numCache>
                <c:formatCode>0.0</c:formatCode>
                <c:ptCount val="3"/>
                <c:pt idx="0">
                  <c:v>20.8</c:v>
                </c:pt>
                <c:pt idx="1">
                  <c:v>12.8</c:v>
                </c:pt>
                <c:pt idx="2">
                  <c:v>0.6000000000000002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overlap val="100"/>
        <c:serLines/>
        <c:axId val="36152832"/>
        <c:axId val="36154368"/>
      </c:barChart>
      <c:catAx>
        <c:axId val="36152832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 w="12700"/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6154368"/>
        <c:crosses val="autoZero"/>
        <c:auto val="1"/>
        <c:lblAlgn val="ctr"/>
        <c:lblOffset val="100"/>
        <c:noMultiLvlLbl val="0"/>
      </c:catAx>
      <c:valAx>
        <c:axId val="36154368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6152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308895279463073"/>
          <c:y val="0.10704327967443429"/>
          <c:w val="0.66551557017103768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 12-24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35.800000000000004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 25-34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20.7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 35-44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6.3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 45-64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16.8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 12-24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4.2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Ж 25-34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5.6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Ж 35-44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10.200000000000001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Ж 45-64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Лист1!$I$2</c:f>
              <c:numCache>
                <c:formatCode>0.0</c:formatCode>
                <c:ptCount val="1"/>
                <c:pt idx="0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4591488"/>
        <c:axId val="36166272"/>
      </c:barChart>
      <c:catAx>
        <c:axId val="3459148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6166272"/>
        <c:crosses val="autoZero"/>
        <c:auto val="1"/>
        <c:lblAlgn val="ctr"/>
        <c:lblOffset val="100"/>
        <c:noMultiLvlLbl val="0"/>
      </c:catAx>
      <c:valAx>
        <c:axId val="3616627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45914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9.0217076849498905E-3"/>
          <c:y val="1.8082013014167897E-2"/>
          <c:w val="0.97970115770886479"/>
          <c:h val="7.232805205667138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88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9.9</c:v>
                </c:pt>
                <c:pt idx="1">
                  <c:v>13.8</c:v>
                </c:pt>
                <c:pt idx="2">
                  <c:v>14.3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16.100000000000001</c:v>
                </c:pt>
                <c:pt idx="1">
                  <c:v>22.2</c:v>
                </c:pt>
                <c:pt idx="2">
                  <c:v>29.6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14.6</c:v>
                </c:pt>
                <c:pt idx="1">
                  <c:v>18.5</c:v>
                </c:pt>
                <c:pt idx="2">
                  <c:v>17.5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20.3</c:v>
                </c:pt>
                <c:pt idx="1">
                  <c:v>13.8</c:v>
                </c:pt>
                <c:pt idx="2">
                  <c:v>12.9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13.2</c:v>
                </c:pt>
                <c:pt idx="1">
                  <c:v>17.899999999999999</c:v>
                </c:pt>
                <c:pt idx="2">
                  <c:v>16.3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4.8</c:v>
                </c:pt>
                <c:pt idx="1">
                  <c:v>6.6</c:v>
                </c:pt>
                <c:pt idx="2">
                  <c:v>3.6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20.9</c:v>
                </c:pt>
                <c:pt idx="1">
                  <c:v>7.1</c:v>
                </c:pt>
                <c:pt idx="2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34085888"/>
        <c:axId val="34087680"/>
      </c:barChart>
      <c:catAx>
        <c:axId val="34085888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4087680"/>
        <c:crosses val="autoZero"/>
        <c:auto val="1"/>
        <c:lblAlgn val="ctr"/>
        <c:lblOffset val="100"/>
        <c:noMultiLvlLbl val="0"/>
      </c:catAx>
      <c:valAx>
        <c:axId val="34087680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4085888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824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13.6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32.5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17.5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13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16.100000000000001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3.2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6190848"/>
        <c:axId val="36204928"/>
      </c:barChart>
      <c:catAx>
        <c:axId val="36190848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6204928"/>
        <c:crosses val="autoZero"/>
        <c:auto val="1"/>
        <c:lblAlgn val="ctr"/>
        <c:lblOffset val="100"/>
        <c:noMultiLvlLbl val="0"/>
      </c:catAx>
      <c:valAx>
        <c:axId val="36204928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61908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08E-2"/>
          <c:w val="0.96630747365013381"/>
          <c:h val="7.232805205667138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602121617885404E-2"/>
          <c:y val="0.10682157670272002"/>
          <c:w val="0.91079575676422964"/>
          <c:h val="0.8647638314178788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9.9</c:v>
                </c:pt>
                <c:pt idx="1">
                  <c:v>13.7</c:v>
                </c:pt>
                <c:pt idx="2">
                  <c:v>10.1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16.100000000000001</c:v>
                </c:pt>
                <c:pt idx="1">
                  <c:v>22.7</c:v>
                </c:pt>
                <c:pt idx="2">
                  <c:v>24.5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14.6</c:v>
                </c:pt>
                <c:pt idx="1">
                  <c:v>18</c:v>
                </c:pt>
                <c:pt idx="2">
                  <c:v>26.2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20.3</c:v>
                </c:pt>
                <c:pt idx="1">
                  <c:v>14.2</c:v>
                </c:pt>
                <c:pt idx="2">
                  <c:v>11.1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9CF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13.2</c:v>
                </c:pt>
                <c:pt idx="1">
                  <c:v>17.8</c:v>
                </c:pt>
                <c:pt idx="2">
                  <c:v>12.2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4.8</c:v>
                </c:pt>
                <c:pt idx="1">
                  <c:v>6.5</c:v>
                </c:pt>
                <c:pt idx="2">
                  <c:v>1.5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#,##0" sourceLinked="0"/>
              <c:spPr/>
              <c:txPr>
                <a:bodyPr/>
                <a:lstStyle/>
                <a:p>
                  <a:pPr>
                    <a:defRPr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Население России</c:v>
                </c:pt>
                <c:pt idx="1">
                  <c:v>Интернет в целом</c:v>
                </c:pt>
                <c:pt idx="2">
                  <c:v>Drive.ru</c:v>
                </c:pt>
              </c:strCache>
            </c:strRef>
          </c:cat>
          <c:val>
            <c:numRef>
              <c:f>Лист1!$H$2:$H$4</c:f>
              <c:numCache>
                <c:formatCode>0.0</c:formatCode>
                <c:ptCount val="3"/>
                <c:pt idx="0">
                  <c:v>20.9</c:v>
                </c:pt>
                <c:pt idx="1">
                  <c:v>6.8</c:v>
                </c:pt>
                <c:pt idx="2">
                  <c:v>13.9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7"/>
        <c:overlap val="100"/>
        <c:serLines/>
        <c:axId val="36590720"/>
        <c:axId val="36592256"/>
      </c:barChart>
      <c:catAx>
        <c:axId val="36590720"/>
        <c:scaling>
          <c:orientation val="minMax"/>
        </c:scaling>
        <c:delete val="0"/>
        <c:axPos val="t"/>
        <c:majorTickMark val="none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1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6592256"/>
        <c:crosses val="autoZero"/>
        <c:auto val="1"/>
        <c:lblAlgn val="ctr"/>
        <c:lblOffset val="100"/>
        <c:noMultiLvlLbl val="0"/>
      </c:catAx>
      <c:valAx>
        <c:axId val="36592256"/>
        <c:scaling>
          <c:orientation val="maxMin"/>
        </c:scaling>
        <c:delete val="1"/>
        <c:axPos val="l"/>
        <c:numFmt formatCode="0%" sourceLinked="1"/>
        <c:majorTickMark val="out"/>
        <c:minorTickMark val="none"/>
        <c:tickLblPos val="none"/>
        <c:crossAx val="36590720"/>
        <c:crosses val="autoZero"/>
        <c:crossBetween val="between"/>
      </c:valAx>
    </c:plotArea>
    <c:plotVisOnly val="1"/>
    <c:dispBlanksAs val="gap"/>
    <c:showDLblsOverMax val="0"/>
  </c:chart>
  <c:spPr>
    <a:ln w="12700">
      <a:solidFill>
        <a:schemeClr val="tx1"/>
      </a:solidFill>
      <a:prstDash val="sysDot"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588025101711824"/>
          <c:y val="0.10704327967443429"/>
          <c:w val="0.64430670024439762"/>
          <c:h val="0.8645421284461590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руководители</c:v>
                </c:pt>
              </c:strCache>
            </c:strRef>
          </c:tx>
          <c:spPr>
            <a:solidFill>
              <a:srgbClr val="D60093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10.4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специалисты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Лист1!$C$2</c:f>
              <c:numCache>
                <c:formatCode>0.0</c:formatCode>
                <c:ptCount val="1"/>
                <c:pt idx="0">
                  <c:v>26.2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служащие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Лист1!$D$2</c:f>
              <c:numCache>
                <c:formatCode>0.0</c:formatCode>
                <c:ptCount val="1"/>
                <c:pt idx="0">
                  <c:v>26.1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рабочие</c:v>
                </c:pt>
              </c:strCache>
            </c:strRef>
          </c:tx>
          <c:spPr>
            <a:solidFill>
              <a:srgbClr val="3399CC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Лист1!$E$2</c:f>
              <c:numCache>
                <c:formatCode>0.0</c:formatCode>
                <c:ptCount val="1"/>
                <c:pt idx="0">
                  <c:v>11.4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учащиеся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Лист1!$F$2</c:f>
              <c:numCache>
                <c:formatCode>0.0</c:formatCode>
                <c:ptCount val="1"/>
                <c:pt idx="0">
                  <c:v>11.6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домохозяйки</c:v>
                </c:pt>
              </c:strCache>
            </c:strRef>
          </c:tx>
          <c:spPr>
            <a:solidFill>
              <a:srgbClr val="FF9900"/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Лист1!$G$2</c:f>
              <c:numCache>
                <c:formatCode>0.0</c:formatCode>
                <c:ptCount val="1"/>
                <c:pt idx="0">
                  <c:v>1.4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др. неработающие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900" b="1">
                      <a:latin typeface="Arial"/>
                      <a:ea typeface="Arial"/>
                      <a:cs typeface="Arial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Россия 100 k+</c:v>
                </c:pt>
              </c:strCache>
            </c:strRef>
          </c:cat>
          <c:val>
            <c:numRef>
              <c:f>Лист1!$H$2</c:f>
              <c:numCache>
                <c:formatCode>0.0</c:formatCode>
                <c:ptCount val="1"/>
                <c:pt idx="0">
                  <c:v>12.3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0"/>
        <c:overlap val="100"/>
        <c:serLines>
          <c:spPr>
            <a:ln>
              <a:solidFill>
                <a:schemeClr val="bg1">
                  <a:lumMod val="50000"/>
                </a:schemeClr>
              </a:solidFill>
              <a:prstDash val="sysDot"/>
            </a:ln>
          </c:spPr>
        </c:serLines>
        <c:axId val="36729216"/>
        <c:axId val="36730752"/>
      </c:barChart>
      <c:catAx>
        <c:axId val="36729216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36730752"/>
        <c:crosses val="autoZero"/>
        <c:auto val="1"/>
        <c:lblAlgn val="ctr"/>
        <c:lblOffset val="100"/>
        <c:noMultiLvlLbl val="0"/>
      </c:catAx>
      <c:valAx>
        <c:axId val="3673075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one"/>
        <c:crossAx val="367292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3.2905790817500016E-2"/>
          <c:y val="1.5498868297858308E-2"/>
          <c:w val="0.96630747365013381"/>
          <c:h val="7.232805205667138E-2"/>
        </c:manualLayout>
      </c:layout>
      <c:overlay val="0"/>
      <c:txPr>
        <a:bodyPr/>
        <a:lstStyle/>
        <a:p>
          <a:pPr>
            <a:defRPr sz="110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B52AC8-F035-4A1D-BBF5-0B5816EC498C}" type="datetimeFigureOut">
              <a:rPr lang="ru-RU" smtClean="0"/>
              <a:pPr/>
              <a:t>04.04.2013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04E0A-5D86-45A3-8BCD-733B30FE07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06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C141AC-F09D-45BD-B9B5-7F5BB41346B7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4614" y="868521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791773-2094-4607-991E-D3D0430CAD66}" type="slidenum">
              <a:rPr lang="ru-RU" sz="1200">
                <a:solidFill>
                  <a:prstClr val="black"/>
                </a:solidFill>
              </a:rPr>
              <a:pPr algn="r"/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1" y="4343401"/>
            <a:ext cx="5029200" cy="41148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1" y="2057400"/>
            <a:ext cx="5073650" cy="2400300"/>
          </a:xfrm>
        </p:spPr>
        <p:txBody>
          <a:bodyPr tIns="205200"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2_righttoleft.jpg"/>
          <p:cNvPicPr>
            <a:picLocks noChangeAspect="1" noChangeArrowheads="1"/>
          </p:cNvPicPr>
          <p:nvPr/>
        </p:nvPicPr>
        <p:blipFill>
          <a:blip r:embed="rId2" cstate="print"/>
          <a:srcRect t="20052" r="19759" b="3525"/>
          <a:stretch>
            <a:fillRect/>
          </a:stretch>
        </p:blipFill>
        <p:spPr bwMode="auto">
          <a:xfrm>
            <a:off x="4633913" y="0"/>
            <a:ext cx="4221162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/>
        </p:nvPicPr>
        <p:blipFill>
          <a:blip r:embed="rId2" cstate="print"/>
          <a:srcRect t="22479" r="7985" b="3545"/>
          <a:stretch>
            <a:fillRect/>
          </a:stretch>
        </p:blipFill>
        <p:spPr bwMode="auto">
          <a:xfrm>
            <a:off x="4056063" y="0"/>
            <a:ext cx="5087937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square.jpg"/>
          <p:cNvPicPr>
            <a:picLocks noChangeAspect="1" noChangeArrowheads="1"/>
          </p:cNvPicPr>
          <p:nvPr/>
        </p:nvPicPr>
        <p:blipFill>
          <a:blip r:embed="rId2" cstate="print"/>
          <a:srcRect l="6485" t="24747" r="23618" b="899"/>
          <a:stretch>
            <a:fillRect/>
          </a:stretch>
        </p:blipFill>
        <p:spPr bwMode="auto">
          <a:xfrm>
            <a:off x="2105025" y="0"/>
            <a:ext cx="7038975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5750" y="1285875"/>
            <a:ext cx="8569325" cy="45370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BBF61E7-BD82-4C8D-8D73-D3F8942BD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2826327" y="2974846"/>
            <a:ext cx="6028747" cy="259569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ru-RU" noProof="0" smtClean="0"/>
              <a:t>Вставка рисунка</a:t>
            </a:r>
            <a:endParaRPr lang="en-AU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230194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2077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DBBF61E7-BD82-4C8D-8D73-D3F8942BD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  <a:prstGeom prst="rect">
            <a:avLst/>
          </a:prstGeom>
        </p:spPr>
        <p:txBody>
          <a:bodyPr lIns="0" tIns="0" rIns="0" bIns="108000" anchor="b">
            <a:noAutofit/>
          </a:bodyPr>
          <a:lstStyle>
            <a:lvl1pPr>
              <a:defRPr sz="600" b="0">
                <a:latin typeface="Arial" pitchFamily="34" charset="0"/>
                <a:cs typeface="Arial" pitchFamily="34" charset="0"/>
              </a:defRPr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DBBF61E7-BD82-4C8D-8D73-D3F8942BD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BF61E7-BD82-4C8D-8D73-D3F8942BD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67" y="0"/>
            <a:ext cx="8855075" cy="1284288"/>
          </a:xfrm>
        </p:spPr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DBBF61E7-BD82-4C8D-8D73-D3F8942BD7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465870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cxnSp>
        <p:nvCxnSpPr>
          <p:cNvPr id="9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5750" y="0"/>
            <a:ext cx="9429750" cy="1031875"/>
          </a:xfrm>
        </p:spPr>
        <p:txBody>
          <a:bodyPr/>
          <a:lstStyle>
            <a:lvl1pPr marL="266700" indent="0"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3671"/>
            <a:ext cx="7593496" cy="490516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0" y="393700"/>
            <a:ext cx="9144000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21"/>
          </p:nvPr>
        </p:nvSpPr>
        <p:spPr>
          <a:xfrm>
            <a:off x="6798365" y="1133061"/>
            <a:ext cx="2067338" cy="4691270"/>
          </a:xfrm>
          <a:prstGeom prst="rect">
            <a:avLst/>
          </a:prstGeom>
          <a:ln w="12700">
            <a:solidFill>
              <a:schemeClr val="accent5"/>
            </a:solidFill>
            <a:prstDash val="sysDot"/>
          </a:ln>
        </p:spPr>
        <p:txBody>
          <a:bodyPr anchor="t"/>
          <a:lstStyle>
            <a:lvl1pPr marL="0" indent="0" algn="ctr">
              <a:defRPr sz="1800"/>
            </a:lvl1pPr>
            <a:lvl2pPr marL="0" indent="0" algn="ctr">
              <a:defRPr sz="1800"/>
            </a:lvl2pPr>
            <a:lvl3pPr algn="ctr">
              <a:defRPr sz="18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430317" cy="1284288"/>
          </a:xfrm>
        </p:spPr>
        <p:txBody>
          <a:bodyPr/>
          <a:lstStyle>
            <a:lvl1pPr marL="266700" indent="0">
              <a:defRPr sz="1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-15871" y="378973"/>
            <a:ext cx="9159871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cxnSp>
        <p:nvCxnSpPr>
          <p:cNvPr id="10" name="Straight Connector 69"/>
          <p:cNvCxnSpPr/>
          <p:nvPr userDrawn="1"/>
        </p:nvCxnSpPr>
        <p:spPr>
          <a:xfrm>
            <a:off x="282575" y="600452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E6FC-0516-49C0-B703-BED55FB3EFC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8754D-521C-45D5-B27D-B07EF56EA71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BBC8-29B6-418E-ABB2-5A557B607DD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4C5C8-AF10-4306-8322-795F2B5CA83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4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3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136-CFE6-43DB-A506-36FCEA36C99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FED35-96D8-4DE9-9974-4D21C1386224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700"/>
            <a:ext cx="9144000" cy="414813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8855074" cy="75886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D5CD0-7B07-4FEF-871A-AA64AE6ADE6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266700" indent="0">
              <a:defRPr sz="2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09274" y="1031839"/>
            <a:ext cx="313184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3514725" y="1031839"/>
            <a:ext cx="5630892" cy="4916524"/>
          </a:xfr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85750" y="393700"/>
            <a:ext cx="8569325" cy="431800"/>
          </a:xfrm>
        </p:spPr>
        <p:txBody>
          <a:bodyPr/>
          <a:lstStyle>
            <a:lvl1pPr marL="0" indent="0" algn="l">
              <a:tabLst/>
              <a:defRPr sz="14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90699"/>
            <a:ext cx="4572000" cy="4157663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3617" y="1790699"/>
            <a:ext cx="4572000" cy="4157663"/>
          </a:xfrm>
        </p:spPr>
        <p:txBody>
          <a:bodyPr lIns="2376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457200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73616" y="1031839"/>
            <a:ext cx="4570383" cy="758861"/>
          </a:xfrm>
        </p:spPr>
        <p:txBody>
          <a:bodyPr lIns="2376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5761D-0EBE-405F-B417-E3A08BA66961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033230"/>
            <a:ext cx="3028950" cy="4916524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036005"/>
            <a:ext cx="3020015" cy="4912358"/>
          </a:xfrm>
        </p:spPr>
        <p:txBody>
          <a:bodyPr lIns="2484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3055620" cy="4916524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5595-F3C0-4764-A0BD-2470B4485B7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1" name="Footer Placeholder 70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800351" y="1788563"/>
            <a:ext cx="3028950" cy="4161189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5578679" y="1790699"/>
            <a:ext cx="3020015" cy="4157663"/>
          </a:xfrm>
        </p:spPr>
        <p:txBody>
          <a:bodyPr lIns="24840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787172"/>
            <a:ext cx="3055620" cy="4161189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031839"/>
            <a:ext cx="2800350" cy="758861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797065" y="103183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5578365" y="1039459"/>
            <a:ext cx="2788395" cy="758861"/>
          </a:xfrm>
        </p:spPr>
        <p:txBody>
          <a:bodyPr lIns="252000"/>
          <a:lstStyle>
            <a:lvl1pPr>
              <a:defRPr sz="12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D189F-4208-48C9-8FDA-C1E9E0EFF0D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15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B8E6-9B64-4ABF-91AB-2943C8F34560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2_lefttoright.jpg"/>
          <p:cNvPicPr>
            <a:picLocks noChangeAspect="1" noChangeArrowheads="1"/>
          </p:cNvPicPr>
          <p:nvPr/>
        </p:nvPicPr>
        <p:blipFill>
          <a:blip r:embed="rId2" cstate="print"/>
          <a:srcRect t="18675" r="37677" b="-2"/>
          <a:stretch>
            <a:fillRect/>
          </a:stretch>
        </p:blipFill>
        <p:spPr bwMode="auto">
          <a:xfrm>
            <a:off x="2835275" y="0"/>
            <a:ext cx="6308725" cy="582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 userDrawn="1"/>
        </p:nvSpPr>
        <p:spPr bwMode="auto">
          <a:xfrm>
            <a:off x="539750" y="6092825"/>
            <a:ext cx="81121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3" y="1611314"/>
            <a:ext cx="7148159" cy="2949397"/>
          </a:xfrm>
        </p:spPr>
        <p:txBody>
          <a:bodyPr/>
          <a:lstStyle>
            <a:lvl1pPr>
              <a:defRPr>
                <a:solidFill>
                  <a:srgbClr val="4C4C4C"/>
                </a:solidFill>
              </a:defRPr>
            </a:lvl1pPr>
            <a:lvl2pPr>
              <a:defRPr>
                <a:solidFill>
                  <a:srgbClr val="4C4C4C"/>
                </a:solidFill>
              </a:defRPr>
            </a:lvl2pPr>
            <a:lvl3pPr>
              <a:defRPr>
                <a:solidFill>
                  <a:srgbClr val="4C4C4C"/>
                </a:solidFill>
              </a:defRPr>
            </a:lvl3pPr>
            <a:lvl4pPr>
              <a:defRPr>
                <a:solidFill>
                  <a:srgbClr val="4C4C4C"/>
                </a:solidFill>
              </a:defRPr>
            </a:lvl4pPr>
            <a:lvl5pPr>
              <a:defRPr>
                <a:solidFill>
                  <a:srgbClr val="4C4C4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531813" y="352425"/>
            <a:ext cx="8113712" cy="949327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1800" b="0">
                <a:solidFill>
                  <a:srgbClr val="4C4C4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6"/>
          <p:cNvCxnSpPr/>
          <p:nvPr userDrawn="1"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89836" y="190122"/>
            <a:ext cx="8248649" cy="569004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GB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 userDrawn="1"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NO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" y="1"/>
            <a:ext cx="9145617" cy="1410339"/>
          </a:xfrm>
          <a:prstGeom prst="rect">
            <a:avLst/>
          </a:prstGeom>
        </p:spPr>
        <p:txBody>
          <a:bodyPr tIns="241200" rtlCol="0">
            <a:noAutofit/>
          </a:bodyPr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0" y="1077808"/>
            <a:ext cx="8851901" cy="4540673"/>
          </a:xfrm>
        </p:spPr>
        <p:txBody>
          <a:bodyPr tIns="0">
            <a:no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93813" y="5109633"/>
            <a:ext cx="7558086" cy="338667"/>
          </a:xfrm>
        </p:spPr>
        <p:txBody>
          <a:bodyPr lIns="0" tIns="0" rIns="0" anchor="b">
            <a:noAutofit/>
          </a:bodyPr>
          <a:lstStyle>
            <a:lvl1pPr>
              <a:defRPr sz="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Click to insert presentation title…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C9FF8-0F91-410D-B29D-44A68E53484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394"/>
          <a:stretch>
            <a:fillRect/>
          </a:stretch>
        </p:blipFill>
        <p:spPr bwMode="auto">
          <a:xfrm>
            <a:off x="2390775" y="0"/>
            <a:ext cx="675322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9" y="3171825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285750" y="1381125"/>
            <a:ext cx="5073650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 marL="0" indent="0">
              <a:defRPr lang="en-AU" sz="3200" b="1" kern="1200" dirty="0">
                <a:solidFill>
                  <a:srgbClr val="333333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280988" y="1556793"/>
            <a:ext cx="8559800" cy="488845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45747"/>
            <a:ext cx="2133600" cy="365125"/>
          </a:xfrm>
          <a:prstGeom prst="rect">
            <a:avLst/>
          </a:prstGeom>
        </p:spPr>
        <p:txBody>
          <a:bodyPr/>
          <a:lstStyle/>
          <a:p>
            <a:fld id="{A57247E1-4DB5-40D3-85A7-2EE213F552AD}" type="datetime1">
              <a:rPr lang="ru-RU" smtClean="0"/>
              <a:pPr/>
              <a:t>04.04.2013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586" y="6445747"/>
            <a:ext cx="6124902" cy="365125"/>
          </a:xfrm>
        </p:spPr>
        <p:txBody>
          <a:bodyPr/>
          <a:lstStyle>
            <a:lvl1pPr>
              <a:defRPr sz="1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-147198"/>
            <a:ext cx="630621" cy="359760"/>
          </a:xfrm>
        </p:spPr>
        <p:txBody>
          <a:bodyPr/>
          <a:lstStyle/>
          <a:p>
            <a:fld id="{93551197-C3E3-459A-BC97-96AAF973B67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556" y="876688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19" name="TextBox 18"/>
          <p:cNvSpPr txBox="1"/>
          <p:nvPr/>
        </p:nvSpPr>
        <p:spPr>
          <a:xfrm>
            <a:off x="8121161" y="130183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 dirty="0">
                <a:solidFill>
                  <a:schemeClr val="bg1"/>
                </a:solidFill>
                <a:sym typeface="Wingdings"/>
              </a:rPr>
              <a:t></a:t>
            </a:r>
            <a:endParaRPr sz="3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-211549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 sz="3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pic>
        <p:nvPicPr>
          <p:cNvPr id="1026" name="Picture 2" descr="W:\COMPANY\TNS_branding\Логотипы\NEW Precision Growth logos\TNS_logohex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2096" y="378396"/>
            <a:ext cx="792000" cy="792000"/>
          </a:xfrm>
          <a:prstGeom prst="rect">
            <a:avLst/>
          </a:prstGeom>
          <a:noFill/>
        </p:spPr>
      </p:pic>
      <p:cxnSp>
        <p:nvCxnSpPr>
          <p:cNvPr id="16" name="Прямая соединительная линия 15"/>
          <p:cNvCxnSpPr/>
          <p:nvPr userDrawn="1"/>
        </p:nvCxnSpPr>
        <p:spPr>
          <a:xfrm>
            <a:off x="239697" y="1268706"/>
            <a:ext cx="8601091" cy="0"/>
          </a:xfrm>
          <a:prstGeom prst="line">
            <a:avLst/>
          </a:prstGeom>
          <a:ln>
            <a:solidFill>
              <a:schemeClr val="accent4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8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279404" y="378973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031839"/>
            <a:ext cx="9144000" cy="4906999"/>
          </a:xfr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292225" y="5570538"/>
            <a:ext cx="7562850" cy="368300"/>
          </a:xfrm>
        </p:spPr>
        <p:txBody>
          <a:bodyPr lIns="0" tIns="0" rIns="0" bIns="10800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AD0E-4D27-4A39-BA39-24EDA9E2CEBE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TNS Presentation Title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print"/>
          <a:srcRect l="2" t="28748" r="43660" b="3511"/>
          <a:stretch>
            <a:fillRect/>
          </a:stretch>
        </p:blipFill>
        <p:spPr bwMode="auto">
          <a:xfrm>
            <a:off x="2390775" y="0"/>
            <a:ext cx="67532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262" y="2000250"/>
            <a:ext cx="5073650" cy="2400300"/>
          </a:xfrm>
        </p:spPr>
        <p:txBody>
          <a:bodyPr tIns="205200"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66700" y="1031839"/>
            <a:ext cx="676910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6591301" y="1184275"/>
            <a:ext cx="2554316" cy="4386263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B03D-84F1-4287-A190-069120A1AFC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9" name="Содержимое 9"/>
          <p:cNvSpPr>
            <a:spLocks noGrp="1"/>
          </p:cNvSpPr>
          <p:nvPr>
            <p:ph sz="quarter" idx="20"/>
          </p:nvPr>
        </p:nvSpPr>
        <p:spPr>
          <a:xfrm>
            <a:off x="189645" y="565150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9141392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71450" y="1031839"/>
            <a:ext cx="313184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2714625" y="1031839"/>
            <a:ext cx="6173817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 algn="l" rtl="0" eaLnBrk="0" fontAlgn="base" hangingPunct="0">
              <a:spcBef>
                <a:spcPct val="0"/>
              </a:spcBef>
              <a:spcAft>
                <a:spcPct val="0"/>
              </a:spcAft>
              <a:defRPr lang="en-AU" sz="2400" kern="1200" dirty="0">
                <a:solidFill>
                  <a:srgbClr val="333333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8569325" cy="49069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/>
            </a:lvl1pPr>
            <a:lvl2pPr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902EC-E81F-4E4C-90CF-51A3A730FADD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8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 algn="l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en-US" sz="1000" b="0" kern="1200" smtClean="0">
                <a:solidFill>
                  <a:srgbClr val="333333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dirty="0"/>
              <a:t>TNS Presentation Title</a:t>
            </a:r>
          </a:p>
        </p:txBody>
      </p:sp>
      <p:sp>
        <p:nvSpPr>
          <p:cNvPr id="8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6317" y="0"/>
            <a:ext cx="8855075" cy="1284288"/>
          </a:xfrm>
        </p:spPr>
        <p:txBody>
          <a:bodyPr/>
          <a:lstStyle>
            <a:lvl1pPr marL="266700" indent="0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285750" y="1031839"/>
            <a:ext cx="4286250" cy="491652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4572000" y="1031839"/>
            <a:ext cx="4283075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5AE4-D704-4654-811A-D59D20CB9D07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9"/>
          </p:nvPr>
        </p:nvSpPr>
        <p:spPr>
          <a:xfrm>
            <a:off x="785813" y="5946775"/>
            <a:ext cx="8069262" cy="377825"/>
          </a:xfrm>
        </p:spPr>
        <p:txBody>
          <a:bodyPr/>
          <a:lstStyle>
            <a:lvl1pPr marL="0" indent="0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TNS Presentation Title</a:t>
            </a:r>
            <a:endParaRPr lang="en-US" dirty="0"/>
          </a:p>
        </p:txBody>
      </p:sp>
      <p:sp>
        <p:nvSpPr>
          <p:cNvPr id="11" name="Содержимое 9"/>
          <p:cNvSpPr>
            <a:spLocks noGrp="1"/>
          </p:cNvSpPr>
          <p:nvPr>
            <p:ph sz="quarter" idx="20"/>
          </p:nvPr>
        </p:nvSpPr>
        <p:spPr>
          <a:xfrm>
            <a:off x="184154" y="559948"/>
            <a:ext cx="8569325" cy="431800"/>
          </a:xfrm>
          <a:prstGeom prst="rect">
            <a:avLst/>
          </a:prstGeom>
        </p:spPr>
        <p:txBody>
          <a:bodyPr/>
          <a:lstStyle>
            <a:lvl1pPr marL="0" indent="0" algn="l">
              <a:tabLst/>
              <a:defRPr sz="16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21"/>
          </p:nvPr>
        </p:nvSpPr>
        <p:spPr>
          <a:xfrm>
            <a:off x="4853705" y="1091879"/>
            <a:ext cx="1639448" cy="4916524"/>
          </a:xfrm>
          <a:prstGeom prst="rect">
            <a:avLst/>
          </a:prstGeom>
        </p:spPr>
        <p:txBody>
          <a:bodyPr lIns="237600">
            <a:noAutofit/>
          </a:bodyPr>
          <a:lstStyle>
            <a:lvl1pPr>
              <a:defRPr b="1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6AB8EB5-0237-4812-B585-89C5069EF62D}" type="slidenum">
              <a:rPr lang="ru-RU">
                <a:solidFill>
                  <a:srgbClr val="E02A8F"/>
                </a:solidFill>
              </a:rPr>
              <a:pPr/>
              <a:t>‹#›</a:t>
            </a:fld>
            <a:endParaRPr lang="ru-RU">
              <a:solidFill>
                <a:srgbClr val="E02A8F"/>
              </a:solidFill>
            </a:endParaRPr>
          </a:p>
        </p:txBody>
      </p: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andscape_03_righttoleft.jpg"/>
          <p:cNvPicPr>
            <a:picLocks noChangeAspect="1" noChangeArrowheads="1"/>
          </p:cNvPicPr>
          <p:nvPr/>
        </p:nvPicPr>
        <p:blipFill>
          <a:blip r:embed="rId2" cstate="print"/>
          <a:srcRect l="49487" t="29858" r="-2" b="3435"/>
          <a:stretch>
            <a:fillRect/>
          </a:stretch>
        </p:blipFill>
        <p:spPr bwMode="auto">
          <a:xfrm>
            <a:off x="3179763" y="0"/>
            <a:ext cx="5964237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longlandscape.jpg"/>
          <p:cNvPicPr>
            <a:picLocks noChangeAspect="1" noChangeArrowheads="1"/>
          </p:cNvPicPr>
          <p:nvPr/>
        </p:nvPicPr>
        <p:blipFill>
          <a:blip r:embed="rId2" cstate="print"/>
          <a:srcRect t="14346" r="16788" b="9441"/>
          <a:stretch>
            <a:fillRect/>
          </a:stretch>
        </p:blipFill>
        <p:spPr bwMode="auto">
          <a:xfrm>
            <a:off x="611188" y="0"/>
            <a:ext cx="8532812" cy="55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790700"/>
            <a:ext cx="5073651" cy="1638299"/>
          </a:xfrm>
        </p:spPr>
        <p:txBody>
          <a:bodyPr tIns="1800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292224" cy="1813560"/>
          </a:xfrm>
          <a:prstGeom prst="rect">
            <a:avLst/>
          </a:prstGeom>
        </p:spPr>
        <p:txBody>
          <a:bodyPr lIns="252000" tIns="0" rIns="0" bIns="0" anchor="b">
            <a:noAutofit/>
          </a:bodyPr>
          <a:lstStyle>
            <a:lvl1pPr>
              <a:defRPr lang="en-AU" sz="4400" b="0" kern="1200" dirty="0">
                <a:solidFill>
                  <a:srgbClr val="333333"/>
                </a:solidFill>
                <a:latin typeface="Arial" pitchFamily="34" charset="0"/>
                <a:ea typeface="Verdana" pitchFamily="34" charset="0"/>
                <a:cs typeface="Arial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1_righttoleft.jpg"/>
          <p:cNvPicPr>
            <a:picLocks noChangeAspect="1" noChangeArrowheads="1"/>
          </p:cNvPicPr>
          <p:nvPr/>
        </p:nvPicPr>
        <p:blipFill>
          <a:blip r:embed="rId2" cstate="print"/>
          <a:srcRect t="23637" r="10527" b="3641"/>
          <a:stretch>
            <a:fillRect/>
          </a:stretch>
        </p:blipFill>
        <p:spPr bwMode="auto">
          <a:xfrm>
            <a:off x="3990975" y="0"/>
            <a:ext cx="49704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028700"/>
            <a:ext cx="5073650" cy="2400300"/>
          </a:xfrm>
        </p:spPr>
        <p:txBody>
          <a:bodyPr tIns="205200"/>
          <a:lstStyle/>
          <a:p>
            <a:r>
              <a:rPr lang="ru-RU" smtClean="0"/>
              <a:t>Образец заголовка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fld id="{DBBF61E7-BD82-4C8D-8D73-D3F8942BD78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714" r:id="rId22"/>
    <p:sldLayoutId id="2147483715" r:id="rId23"/>
    <p:sldLayoutId id="2147483716" r:id="rId24"/>
    <p:sldLayoutId id="2147483717" r:id="rId2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  <a:p>
            <a:pPr>
              <a:defRPr/>
            </a:pP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893ED46-0D14-435F-934E-5B4942C5156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6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225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p:hf hdr="0" dt="0"/>
  <p:txStyles>
    <p:titleStyle>
      <a:lvl1pPr marL="266700" indent="0"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D4BAAC3-D820-44DB-91DA-B2B7BC4428A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0" name="Straight Connector 89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4" name="Straight Connector 93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6" name="Straight Connector 95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8" name="Straight Connector 97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3" name="Group 104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6" name="Straight Connector 105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TextBox 106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8" name="Straight Connector 107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3" name="Straight Connector 112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TextBox 113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3072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6350" y="-3175"/>
            <a:ext cx="9151938" cy="6861175"/>
            <a:chOff x="-5837" y="-3163"/>
            <a:chExt cx="9151455" cy="686116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3388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8628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0386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29108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541894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9429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2046693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299091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5483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800715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305311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330551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35563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3808725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0611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313523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6751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81990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507230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32470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5755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82791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080317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6332716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5819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3434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08673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33913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589950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842349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8094748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347147" y="-3163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8597959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8855120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86248" y="12"/>
              <a:ext cx="0" cy="6857988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13" y="527061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101" y="27623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01" y="1031885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13" y="78106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101" y="1535122"/>
              <a:ext cx="913558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13" y="128429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13" y="203994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513" y="1789122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101" y="2543183"/>
              <a:ext cx="914193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513" y="2292358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13" y="3048007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513" y="2797182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2101" y="3551244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101" y="3300419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513" y="4056068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2101" y="3805243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101" y="4308479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13" y="4811717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513" y="4560892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513" y="5316541"/>
              <a:ext cx="9145105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-5837" y="5065716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2101" y="5819777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13" y="5568952"/>
              <a:ext cx="9143517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513" y="6072189"/>
              <a:ext cx="9138756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13" y="6324601"/>
              <a:ext cx="9137168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-4250" y="6575425"/>
              <a:ext cx="9141931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+mn-lt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+mn-lt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+mn-lt"/>
              </a:rPr>
              <a:t>3</a:t>
            </a:r>
            <a:endParaRPr lang="en-AU" sz="750" b="0" dirty="0">
              <a:solidFill>
                <a:srgbClr val="333333"/>
              </a:solidFill>
              <a:latin typeface="+mn-lt"/>
            </a:endParaRPr>
          </a:p>
        </p:txBody>
      </p:sp>
      <p:sp>
        <p:nvSpPr>
          <p:cNvPr id="4608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55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smtClean="0"/>
          </a:p>
        </p:txBody>
      </p:sp>
      <p:sp>
        <p:nvSpPr>
          <p:cNvPr id="4608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031875"/>
            <a:ext cx="9145588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124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7F1FD328-DD08-4AF5-A00B-9EA14D96894A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89" name="Rectangle 88"/>
          <p:cNvSpPr/>
          <p:nvPr/>
        </p:nvSpPr>
        <p:spPr>
          <a:xfrm>
            <a:off x="285750" y="5065713"/>
            <a:ext cx="8569325" cy="881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anchor="ctr"/>
          <a:lstStyle/>
          <a:p>
            <a:pPr algn="ctr">
              <a:defRPr/>
            </a:pP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89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93" name="Straight Connector 92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X AXIS</a:t>
              </a:r>
            </a:p>
          </p:txBody>
        </p:sp>
        <p:cxnSp>
          <p:nvCxnSpPr>
            <p:cNvPr id="95" name="Straight Connector 94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LOWER LIMIT</a:t>
              </a:r>
            </a:p>
          </p:txBody>
        </p:sp>
        <p:cxnSp>
          <p:nvCxnSpPr>
            <p:cNvPr id="97" name="Straight Connector 96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UPPER LIMIT</a:t>
              </a:r>
            </a:p>
          </p:txBody>
        </p:sp>
        <p:cxnSp>
          <p:nvCxnSpPr>
            <p:cNvPr id="99" name="Straight Connector 98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en-AU" sz="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</a:rPr>
                <a:t>CHART TOP</a:t>
              </a:r>
            </a:p>
          </p:txBody>
        </p:sp>
        <p:grpSp>
          <p:nvGrpSpPr>
            <p:cNvPr id="5" name="Group 105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7" name="Straight Connector 106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8" name="TextBox 107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09" name="Straight Connector 108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Y AXIS</a:t>
                </a:r>
                <a:endParaRPr lang="en-AU" dirty="0"/>
              </a:p>
            </p:txBody>
          </p:sp>
          <p:cxnSp>
            <p:nvCxnSpPr>
              <p:cNvPr id="114" name="Straight Connector 113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Box 114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/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/>
                  <a:t>LIMIT</a:t>
                </a:r>
                <a:endParaRPr lang="en-AU" dirty="0"/>
              </a:p>
            </p:txBody>
          </p:sp>
        </p:grpSp>
      </p:grpSp>
      <p:sp>
        <p:nvSpPr>
          <p:cNvPr id="87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460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b="1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300" kern="1200">
          <a:solidFill>
            <a:srgbClr val="3333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1292225" y="6324600"/>
            <a:ext cx="754063" cy="530225"/>
          </a:xfrm>
          <a:prstGeom prst="rect">
            <a:avLst/>
          </a:prstGeom>
          <a:noFill/>
        </p:spPr>
        <p:txBody>
          <a:bodyPr lIns="0" tIns="0" rIns="0" bIns="266400" anchor="b"/>
          <a:lstStyle/>
          <a:p>
            <a:pPr>
              <a:defRPr/>
            </a:pPr>
            <a:r>
              <a:rPr lang="en-AU" sz="750" b="0" dirty="0">
                <a:solidFill>
                  <a:srgbClr val="333333"/>
                </a:solidFill>
                <a:latin typeface="Arial"/>
              </a:rPr>
              <a:t>©TNS </a:t>
            </a:r>
            <a:r>
              <a:rPr lang="en-AU" sz="750" b="0" dirty="0" smtClean="0">
                <a:solidFill>
                  <a:srgbClr val="333333"/>
                </a:solidFill>
                <a:latin typeface="Arial"/>
              </a:rPr>
              <a:t>201</a:t>
            </a:r>
            <a:r>
              <a:rPr lang="ru-RU" sz="750" b="0" dirty="0" smtClean="0">
                <a:solidFill>
                  <a:srgbClr val="333333"/>
                </a:solidFill>
                <a:latin typeface="Arial"/>
              </a:rPr>
              <a:t>3</a:t>
            </a:r>
            <a:endParaRPr lang="en-AU" sz="750" b="0" dirty="0">
              <a:solidFill>
                <a:srgbClr val="333333"/>
              </a:solidFill>
              <a:latin typeface="Arial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07365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77200" tIns="208800" rIns="2772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350250" y="6324600"/>
            <a:ext cx="504825" cy="25082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750" b="0">
                <a:solidFill>
                  <a:srgbClr val="333333"/>
                </a:solidFill>
                <a:latin typeface="+mn-lt"/>
              </a:defRPr>
            </a:lvl1pPr>
          </a:lstStyle>
          <a:p>
            <a:pPr>
              <a:defRPr/>
            </a:pPr>
            <a:fld id="{131004CE-30C1-428B-A131-882F1DABD39F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cxnSp>
        <p:nvCxnSpPr>
          <p:cNvPr id="70" name="Straight Connector 69"/>
          <p:cNvCxnSpPr/>
          <p:nvPr/>
        </p:nvCxnSpPr>
        <p:spPr>
          <a:xfrm>
            <a:off x="282575" y="5946775"/>
            <a:ext cx="85725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1630363" y="-501650"/>
            <a:ext cx="10507663" cy="5638800"/>
            <a:chOff x="-1630680" y="-501206"/>
            <a:chExt cx="10507979" cy="5637807"/>
          </a:xfrm>
        </p:grpSpPr>
        <p:cxnSp>
          <p:nvCxnSpPr>
            <p:cNvPr id="85" name="Straight Connector 84"/>
            <p:cNvCxnSpPr/>
            <p:nvPr userDrawn="1"/>
          </p:nvCxnSpPr>
          <p:spPr>
            <a:xfrm>
              <a:off x="-517809" y="4560440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/>
            <p:cNvSpPr txBox="1"/>
            <p:nvPr userDrawn="1"/>
          </p:nvSpPr>
          <p:spPr>
            <a:xfrm>
              <a:off x="-1630680" y="4490603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X AXIS</a:t>
              </a:r>
            </a:p>
          </p:txBody>
        </p:sp>
        <p:cxnSp>
          <p:nvCxnSpPr>
            <p:cNvPr id="87" name="Straight Connector 86"/>
            <p:cNvCxnSpPr/>
            <p:nvPr userDrawn="1"/>
          </p:nvCxnSpPr>
          <p:spPr>
            <a:xfrm>
              <a:off x="-517809" y="5066763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 userDrawn="1"/>
          </p:nvSpPr>
          <p:spPr>
            <a:xfrm>
              <a:off x="-1630680" y="4998513"/>
              <a:ext cx="1071595" cy="138088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LOWER LIMIT</a:t>
              </a:r>
            </a:p>
          </p:txBody>
        </p:sp>
        <p:cxnSp>
          <p:nvCxnSpPr>
            <p:cNvPr id="91" name="Straight Connector 90"/>
            <p:cNvCxnSpPr/>
            <p:nvPr userDrawn="1"/>
          </p:nvCxnSpPr>
          <p:spPr>
            <a:xfrm>
              <a:off x="-517809" y="1284417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 userDrawn="1"/>
          </p:nvSpPr>
          <p:spPr>
            <a:xfrm>
              <a:off x="-1630680" y="1216167"/>
              <a:ext cx="1071595" cy="138089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UPPER LIMIT</a:t>
              </a:r>
            </a:p>
          </p:txBody>
        </p:sp>
        <p:cxnSp>
          <p:nvCxnSpPr>
            <p:cNvPr id="100" name="Straight Connector 99"/>
            <p:cNvCxnSpPr/>
            <p:nvPr userDrawn="1"/>
          </p:nvCxnSpPr>
          <p:spPr>
            <a:xfrm>
              <a:off x="-517809" y="1789154"/>
              <a:ext cx="441338" cy="0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 userDrawn="1"/>
          </p:nvSpPr>
          <p:spPr>
            <a:xfrm>
              <a:off x="-1630680" y="1719316"/>
              <a:ext cx="1071595" cy="139675"/>
            </a:xfrm>
            <a:prstGeom prst="rect">
              <a:avLst/>
            </a:prstGeom>
            <a:solidFill>
              <a:schemeClr val="bg1"/>
            </a:solidFill>
          </p:spPr>
          <p:txBody>
            <a:bodyPr lIns="0" tIns="0" rIns="0" bIns="0" anchor="ctr">
              <a:spAutoFit/>
            </a:bodyPr>
            <a:lstStyle/>
            <a:p>
              <a:pPr algn="ctr">
                <a:defRPr/>
              </a:pPr>
              <a:r>
                <a:rPr lang="en-AU" sz="9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Arial"/>
                </a:rPr>
                <a:t>CHART TOP</a:t>
              </a:r>
            </a:p>
          </p:txBody>
        </p:sp>
        <p:grpSp>
          <p:nvGrpSpPr>
            <p:cNvPr id="3" name="Group 2"/>
            <p:cNvGrpSpPr>
              <a:grpSpLocks/>
            </p:cNvGrpSpPr>
            <p:nvPr userDrawn="1"/>
          </p:nvGrpSpPr>
          <p:grpSpPr bwMode="auto">
            <a:xfrm>
              <a:off x="755523" y="-501206"/>
              <a:ext cx="8121776" cy="424749"/>
              <a:chOff x="755523" y="-501206"/>
              <a:chExt cx="8121776" cy="424749"/>
            </a:xfrm>
          </p:grpSpPr>
          <p:cxnSp>
            <p:nvCxnSpPr>
              <p:cNvPr id="102" name="Straight Connector 101"/>
              <p:cNvCxnSpPr/>
              <p:nvPr userDrawn="1"/>
            </p:nvCxnSpPr>
            <p:spPr>
              <a:xfrm>
                <a:off x="1293584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xtBox 102"/>
              <p:cNvSpPr txBox="1"/>
              <p:nvPr userDrawn="1"/>
            </p:nvSpPr>
            <p:spPr>
              <a:xfrm>
                <a:off x="755405" y="-501206"/>
                <a:ext cx="1071595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 userDrawn="1"/>
            </p:nvCxnSpPr>
            <p:spPr>
              <a:xfrm>
                <a:off x="5575200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 userDrawn="1"/>
            </p:nvSpPr>
            <p:spPr>
              <a:xfrm>
                <a:off x="5035434" y="-501206"/>
                <a:ext cx="1073182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Y AXIS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  <p:cxnSp>
            <p:nvCxnSpPr>
              <p:cNvPr id="111" name="Straight Connector 110"/>
              <p:cNvCxnSpPr/>
              <p:nvPr userDrawn="1"/>
            </p:nvCxnSpPr>
            <p:spPr>
              <a:xfrm>
                <a:off x="8350233" y="-256774"/>
                <a:ext cx="0" cy="18094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Box 111"/>
              <p:cNvSpPr txBox="1"/>
              <p:nvPr userDrawn="1"/>
            </p:nvSpPr>
            <p:spPr>
              <a:xfrm>
                <a:off x="7805705" y="-501206"/>
                <a:ext cx="1071594" cy="13808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lIns="0" tIns="0" rIns="0" bIns="0" anchor="ctr">
                <a:spAutoFit/>
              </a:bodyPr>
              <a:lstStyle>
                <a:defPPr>
                  <a:defRPr lang="en-AU"/>
                </a:defPPr>
                <a:lvl1pPr algn="ctr">
                  <a:defRPr sz="9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</a:defRPr>
                </a:lvl1pPr>
              </a:lstStyle>
              <a:p>
                <a:pPr>
                  <a:defRPr/>
                </a:pPr>
                <a:r>
                  <a:rPr lang="en-AU" dirty="0" smtClean="0">
                    <a:solidFill>
                      <a:prstClr val="black">
                        <a:lumMod val="85000"/>
                        <a:lumOff val="15000"/>
                      </a:prstClr>
                    </a:solidFill>
                  </a:rPr>
                  <a:t>LIMIT</a:t>
                </a:r>
                <a:endParaRPr lang="en-AU" dirty="0">
                  <a:solidFill>
                    <a:prstClr val="black">
                      <a:lumMod val="85000"/>
                      <a:lumOff val="15000"/>
                    </a:prstClr>
                  </a:solidFill>
                </a:endParaRPr>
              </a:p>
            </p:txBody>
          </p:sp>
        </p:grpSp>
      </p:grp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785813" y="5946775"/>
            <a:ext cx="7554912" cy="377825"/>
          </a:xfrm>
          <a:prstGeom prst="rect">
            <a:avLst/>
          </a:prstGeom>
        </p:spPr>
        <p:txBody>
          <a:bodyPr lIns="496800" tIns="90000">
            <a:noAutofit/>
          </a:bodyPr>
          <a:lstStyle>
            <a:lvl1pPr>
              <a:spcBef>
                <a:spcPct val="20000"/>
              </a:spcBef>
              <a:buFont typeface="Arial" pitchFamily="34" charset="0"/>
              <a:buNone/>
              <a:defRPr lang="en-AU" sz="125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t>TNS Presentation Title</a:t>
            </a:r>
          </a:p>
        </p:txBody>
      </p:sp>
      <p:pic>
        <p:nvPicPr>
          <p:cNvPr id="1032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2575" y="6072188"/>
            <a:ext cx="5048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b="1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252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"/>
        <a:defRPr sz="1600" kern="1200">
          <a:solidFill>
            <a:srgbClr val="262626"/>
          </a:solidFill>
          <a:latin typeface="+mn-lt"/>
          <a:ea typeface="+mn-ea"/>
          <a:cs typeface="+mn-cs"/>
        </a:defRPr>
      </a:lvl3pPr>
      <a:lvl4pPr marL="508000" indent="-255588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760413" indent="-2524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n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Аудитория </a:t>
            </a:r>
            <a:r>
              <a:rPr lang="en-US" smtClean="0">
                <a:latin typeface="Arial"/>
              </a:rPr>
              <a:t>Drive.ru</a:t>
            </a:r>
            <a:br>
              <a:rPr lang="en-US" smtClean="0">
                <a:latin typeface="Arial"/>
              </a:rPr>
            </a:br>
            <a:r>
              <a:rPr lang="ru-RU" smtClean="0">
                <a:latin typeface="Arial"/>
              </a:rPr>
              <a:t>Февраль 2013</a:t>
            </a:r>
            <a:br>
              <a:rPr lang="ru-RU" smtClean="0">
                <a:latin typeface="Arial"/>
              </a:rPr>
            </a:br>
            <a:endParaRPr lang="ru-RU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10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0525" y="1924049"/>
          <a:ext cx="1238250" cy="386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25503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30605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30605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536804" y="1222375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18329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12-24</a:t>
            </a:r>
          </a:p>
        </p:txBody>
      </p:sp>
      <p:sp>
        <p:nvSpPr>
          <p:cNvPr id="16" name="Овал 15"/>
          <p:cNvSpPr/>
          <p:nvPr/>
        </p:nvSpPr>
        <p:spPr>
          <a:xfrm>
            <a:off x="2470561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52086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25-34</a:t>
            </a:r>
          </a:p>
        </p:txBody>
      </p:sp>
      <p:sp>
        <p:nvSpPr>
          <p:cNvPr id="18" name="Овал 17"/>
          <p:cNvSpPr/>
          <p:nvPr/>
        </p:nvSpPr>
        <p:spPr>
          <a:xfrm>
            <a:off x="3404318" y="1222375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5843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35-44</a:t>
            </a:r>
          </a:p>
        </p:txBody>
      </p:sp>
      <p:sp>
        <p:nvSpPr>
          <p:cNvPr id="20" name="Овал 19"/>
          <p:cNvSpPr/>
          <p:nvPr/>
        </p:nvSpPr>
        <p:spPr>
          <a:xfrm>
            <a:off x="4338075" y="1222375"/>
            <a:ext cx="144000" cy="14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19600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М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  <p:sp>
        <p:nvSpPr>
          <p:cNvPr id="25" name="Овал 24"/>
          <p:cNvSpPr/>
          <p:nvPr/>
        </p:nvSpPr>
        <p:spPr>
          <a:xfrm>
            <a:off x="5271832" y="122237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53357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12-24</a:t>
            </a:r>
          </a:p>
        </p:txBody>
      </p:sp>
      <p:sp>
        <p:nvSpPr>
          <p:cNvPr id="27" name="Овал 26"/>
          <p:cNvSpPr/>
          <p:nvPr/>
        </p:nvSpPr>
        <p:spPr>
          <a:xfrm>
            <a:off x="6205589" y="1222375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114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25-34</a:t>
            </a:r>
          </a:p>
        </p:txBody>
      </p:sp>
      <p:sp>
        <p:nvSpPr>
          <p:cNvPr id="29" name="Овал 28"/>
          <p:cNvSpPr/>
          <p:nvPr/>
        </p:nvSpPr>
        <p:spPr>
          <a:xfrm>
            <a:off x="7139346" y="1222375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2087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35-44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Февраль 2013,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999534" y="1222375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90891" y="1174750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Ж 45-</a:t>
            </a:r>
            <a:r>
              <a:rPr lang="en-US" sz="1100" b="0" dirty="0" smtClean="0">
                <a:latin typeface="Arial"/>
              </a:rPr>
              <a:t>6</a:t>
            </a:r>
            <a:r>
              <a:rPr lang="ru-RU" sz="1100" b="0" dirty="0" smtClean="0">
                <a:latin typeface="Arial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Graph_1"/>
          <p:cNvGraphicFramePr>
            <a:graphicFrameLocks noGrp="1"/>
          </p:cNvGraphicFramePr>
          <p:nvPr>
            <p:ph sz="quarter" idx="11"/>
          </p:nvPr>
        </p:nvGraphicFramePr>
        <p:xfrm>
          <a:off x="0" y="1031875"/>
          <a:ext cx="91440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9FA5AE4-D704-4654-811A-D59D20CB9D07}" type="slidenum">
              <a:rPr lang="en-AU" smtClean="0">
                <a:latin typeface="Arial"/>
              </a:rPr>
              <a:pPr/>
              <a:t>11</a:t>
            </a:fld>
            <a:endParaRPr lang="en-AU" dirty="0">
              <a:latin typeface="Arial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0525" y="1924049"/>
          <a:ext cx="1238250" cy="3867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0"/>
              </a:tblGrid>
              <a:tr h="1255038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Monthly Reach</a:t>
                      </a:r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</a:tr>
              <a:tr h="130605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Weekly Reach</a:t>
                      </a:r>
                      <a:endParaRPr lang="ru-RU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  <a:tr h="1306056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Average Daily </a:t>
                      </a:r>
                      <a:br>
                        <a:rPr lang="en-US" sz="1400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Reach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Овал 11"/>
          <p:cNvSpPr/>
          <p:nvPr/>
        </p:nvSpPr>
        <p:spPr>
          <a:xfrm>
            <a:off x="1385325" y="1243267"/>
            <a:ext cx="144000" cy="144000"/>
          </a:xfrm>
          <a:prstGeom prst="ellipse">
            <a:avLst/>
          </a:prstGeom>
          <a:solidFill>
            <a:srgbClr val="D60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685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руководители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31109" y="1243267"/>
            <a:ext cx="144000" cy="144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1263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специалисты</a:t>
            </a:r>
          </a:p>
        </p:txBody>
      </p:sp>
      <p:sp>
        <p:nvSpPr>
          <p:cNvPr id="18" name="Овал 17"/>
          <p:cNvSpPr/>
          <p:nvPr/>
        </p:nvSpPr>
        <p:spPr>
          <a:xfrm>
            <a:off x="3714993" y="1243267"/>
            <a:ext cx="144000" cy="14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9651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служащие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18449" y="1243267"/>
            <a:ext cx="144000" cy="14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9997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рабочие</a:t>
            </a:r>
          </a:p>
        </p:txBody>
      </p:sp>
      <p:sp>
        <p:nvSpPr>
          <p:cNvPr id="25" name="Овал 24"/>
          <p:cNvSpPr/>
          <p:nvPr/>
        </p:nvSpPr>
        <p:spPr>
          <a:xfrm>
            <a:off x="5868219" y="1243267"/>
            <a:ext cx="144000" cy="144000"/>
          </a:xfrm>
          <a:prstGeom prst="ellipse">
            <a:avLst/>
          </a:prstGeom>
          <a:solidFill>
            <a:srgbClr val="99C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9744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учащиеся</a:t>
            </a:r>
          </a:p>
        </p:txBody>
      </p:sp>
      <p:sp>
        <p:nvSpPr>
          <p:cNvPr id="27" name="Овал 26"/>
          <p:cNvSpPr/>
          <p:nvPr/>
        </p:nvSpPr>
        <p:spPr>
          <a:xfrm>
            <a:off x="6868055" y="1243267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949580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домохозяйки</a:t>
            </a:r>
          </a:p>
        </p:txBody>
      </p:sp>
      <p:sp>
        <p:nvSpPr>
          <p:cNvPr id="29" name="Овал 28"/>
          <p:cNvSpPr/>
          <p:nvPr/>
        </p:nvSpPr>
        <p:spPr>
          <a:xfrm>
            <a:off x="8025741" y="1243267"/>
            <a:ext cx="144000" cy="1440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latin typeface="Arial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38088" y="1187615"/>
            <a:ext cx="1371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100" b="0" dirty="0" smtClean="0">
                <a:latin typeface="Arial"/>
              </a:rPr>
              <a:t>другое</a:t>
            </a:r>
          </a:p>
        </p:txBody>
      </p:sp>
      <p:sp>
        <p:nvSpPr>
          <p:cNvPr id="23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en-US" smtClean="0">
                <a:latin typeface="Arial"/>
              </a:rPr>
              <a:t>Россия 0+, Февраль 2013, % от Monthly Reach, % от Average Weekly Reach,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12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Index: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населении России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z="1400" smtClean="0">
                <a:latin typeface="Arial"/>
              </a:rPr>
              <a:t>Россия 0+, Февраль 2013,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Index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Affinity Index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_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и профиль аудитории Drive.ru </a:t>
            </a:r>
            <a:endParaRPr lang="ru-RU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85749" y="1031875"/>
          <a:ext cx="44316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_2"/>
          <p:cNvGraphicFramePr>
            <a:graphicFrameLocks noGrp="1"/>
          </p:cNvGraphicFramePr>
          <p:nvPr>
            <p:ph sz="quarter" idx="12"/>
          </p:nvPr>
        </p:nvGraphicFramePr>
        <p:xfrm>
          <a:off x="4572000" y="1031875"/>
          <a:ext cx="4283075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E1D5CD0-7B07-4FEF-871A-AA64AE6ADE6F}" type="slidenum">
              <a:rPr lang="en-AU" smtClean="0">
                <a:latin typeface="Arial"/>
              </a:rPr>
              <a:pPr/>
              <a:t>13</a:t>
            </a:fld>
            <a:endParaRPr lang="en-AU" dirty="0">
              <a:latin typeface="Arial"/>
            </a:endParaRPr>
          </a:p>
        </p:txBody>
      </p:sp>
      <p:sp>
        <p:nvSpPr>
          <p:cNvPr id="7" name="Title_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ru-RU" smtClean="0">
                <a:latin typeface="Arial"/>
              </a:rPr>
              <a:t>Affinity Internet: отношение доли целевой группы в аудитории интернет-проекта за месяц (в %) </a:t>
            </a:r>
            <a:br>
              <a:rPr lang="ru-RU" smtClean="0">
                <a:latin typeface="Arial"/>
              </a:rPr>
            </a:br>
            <a:r>
              <a:rPr lang="ru-RU" smtClean="0">
                <a:latin typeface="Arial"/>
              </a:rPr>
              <a:t>к ее доле в аудитории Интернета в целом 12-64 лет. Среднее значение индекса = 100. </a:t>
            </a:r>
            <a:endParaRPr lang="ru-RU" dirty="0">
              <a:latin typeface="Arial"/>
            </a:endParaRPr>
          </a:p>
        </p:txBody>
      </p:sp>
      <p:sp>
        <p:nvSpPr>
          <p:cNvPr id="59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z="1400" smtClean="0">
                <a:latin typeface="Arial"/>
              </a:rPr>
              <a:t>Россия 0+, Февраль 2013, </a:t>
            </a:r>
            <a:r>
              <a:rPr lang="en-US" sz="1400" smtClean="0">
                <a:latin typeface="Arial"/>
              </a:rPr>
              <a:t>Monthly Reach </a:t>
            </a:r>
            <a:r>
              <a:rPr lang="ru-RU" sz="1400" smtClean="0">
                <a:latin typeface="Arial"/>
              </a:rPr>
              <a:t>в тыс.чел., </a:t>
            </a:r>
            <a:r>
              <a:rPr lang="en-US" sz="1400" smtClean="0">
                <a:latin typeface="Arial"/>
              </a:rPr>
              <a:t>Affinity Internet</a:t>
            </a:r>
          </a:p>
          <a:p>
            <a:r>
              <a:rPr lang="en-US" sz="1400" smtClean="0">
                <a:latin typeface="Arial"/>
              </a:rPr>
              <a:t>   </a:t>
            </a:r>
            <a:endParaRPr lang="ru-RU" dirty="0">
              <a:latin typeface="Arial"/>
            </a:endParaRPr>
          </a:p>
        </p:txBody>
      </p:sp>
      <p:graphicFrame>
        <p:nvGraphicFramePr>
          <p:cNvPr id="31" name="Содержимое 9"/>
          <p:cNvGraphicFramePr>
            <a:graphicFrameLocks noGrp="1"/>
          </p:cNvGraphicFramePr>
          <p:nvPr>
            <p:ph sz="quarter" idx="21"/>
          </p:nvPr>
        </p:nvGraphicFramePr>
        <p:xfrm>
          <a:off x="4852988" y="1092200"/>
          <a:ext cx="1143000" cy="4683135"/>
        </p:xfrm>
        <a:graphic>
          <a:graphicData uri="http://schemas.openxmlformats.org/drawingml/2006/table">
            <a:tbl>
              <a:tblPr/>
              <a:tblGrid>
                <a:gridCol w="1143000"/>
              </a:tblGrid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12-24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25-34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35-44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Ж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45-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Руководители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Специалисты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Служащие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Рабочие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Учащиеся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209"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Домохозяйки</a:t>
                      </a:r>
                    </a:p>
                  </a:txBody>
                  <a:tcPr marL="1239" marR="1239" marT="123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Rect_1"/>
          <p:cNvSpPr/>
          <p:nvPr/>
        </p:nvSpPr>
        <p:spPr>
          <a:xfrm>
            <a:off x="4386255" y="1051199"/>
            <a:ext cx="371489" cy="48996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dirty="0" smtClean="0">
                <a:latin typeface="Arial"/>
              </a:rPr>
              <a:t>                Род занятий                                 Пол / Возраст</a:t>
            </a:r>
            <a:endParaRPr lang="ru-RU" sz="1200" dirty="0">
              <a:latin typeface="Arial"/>
            </a:endParaRPr>
          </a:p>
        </p:txBody>
      </p:sp>
      <p:sp>
        <p:nvSpPr>
          <p:cNvPr id="13" name="Text_1"/>
          <p:cNvSpPr txBox="1"/>
          <p:nvPr/>
        </p:nvSpPr>
        <p:spPr>
          <a:xfrm>
            <a:off x="6334125" y="819150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smtClean="0">
                <a:latin typeface="Arial"/>
              </a:rPr>
              <a:t>Affinity Internet</a:t>
            </a:r>
            <a:endParaRPr lang="ru-RU" sz="1400" b="0" dirty="0" smtClean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7675" y="876498"/>
            <a:ext cx="2362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latin typeface="Arial"/>
              </a:rPr>
              <a:t>Monthly Reach</a:t>
            </a:r>
            <a:endParaRPr lang="ru-RU" sz="1400" b="0" dirty="0" smtClean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68758" cy="1284288"/>
          </a:xfrm>
        </p:spPr>
        <p:txBody>
          <a:bodyPr/>
          <a:lstStyle/>
          <a:p>
            <a:pPr marL="0">
              <a:defRPr/>
            </a:pP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Определения</a:t>
            </a:r>
            <a:r>
              <a:rPr lang="en-US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</a:t>
            </a:r>
            <a:r>
              <a:rPr lang="ru-RU" sz="18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и комментарии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sz="quarter" idx="11"/>
          </p:nvPr>
        </p:nvSpPr>
        <p:spPr>
          <a:prstGeom prst="rect">
            <a:avLst/>
          </a:prstGeom>
          <a:ln/>
        </p:spPr>
        <p:txBody>
          <a:bodyPr/>
          <a:lstStyle/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0+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населённых пунктов РФ без учёта Калининградской области.</a:t>
            </a:r>
          </a:p>
          <a:p>
            <a:pPr marL="0" indent="0">
              <a:lnSpc>
                <a:spcPct val="95000"/>
              </a:lnSpc>
            </a:pP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Россия 100 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k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+ </a:t>
            </a:r>
            <a:r>
              <a:rPr lang="en-US" sz="1300" dirty="0" smtClean="0">
                <a:latin typeface="Arial"/>
              </a:rPr>
              <a:t>–</a:t>
            </a:r>
            <a:r>
              <a:rPr lang="ru-RU" sz="1300" dirty="0" smtClean="0">
                <a:solidFill>
                  <a:schemeClr val="accent1"/>
                </a:solidFill>
                <a:latin typeface="Arial"/>
              </a:rPr>
              <a:t> </a:t>
            </a:r>
            <a:r>
              <a:rPr lang="ru-RU" sz="1300" dirty="0" smtClean="0">
                <a:latin typeface="Arial"/>
              </a:rPr>
              <a:t>постоянные жители городов РФ с численностью населения не менее 100 тыс.чел.</a:t>
            </a:r>
            <a:r>
              <a:rPr lang="en-US" sz="1300" dirty="0" smtClean="0">
                <a:latin typeface="Arial"/>
              </a:rPr>
              <a:t> </a:t>
            </a:r>
            <a:br>
              <a:rPr lang="en-US" sz="1300" dirty="0" smtClean="0">
                <a:latin typeface="Arial"/>
              </a:rPr>
            </a:br>
            <a:r>
              <a:rPr lang="en-US" sz="1300" dirty="0" smtClean="0">
                <a:latin typeface="Arial"/>
              </a:rPr>
              <a:t>(</a:t>
            </a:r>
            <a:r>
              <a:rPr lang="ru-RU" sz="1300" dirty="0" smtClean="0">
                <a:latin typeface="Arial"/>
              </a:rPr>
              <a:t>в таблицах Россия 100+) 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Monthly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количество человек, заходивших на сайт (проект, раздел) хотя бы 1 раз за месяц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неделю</a:t>
            </a:r>
            <a:r>
              <a:rPr lang="en-US" sz="1300" dirty="0" smtClean="0">
                <a:latin typeface="Arial"/>
              </a:rPr>
              <a:t>. </a:t>
            </a:r>
            <a:r>
              <a:rPr lang="ru-RU" sz="1300" dirty="0" smtClean="0">
                <a:latin typeface="Arial"/>
              </a:rPr>
              <a:t>Месяц разбивается на интервалы из 7ми дней (искусственные недели), начиная с первого дня месяца. Далее рассчитывается средний арифметический охват семидневных интервалов, входящих в месяц. Если месяц не кратен семи, т.е. в состав периода попадает неполная искусственная неделя, в расчёте обрабатывается только полные семидневные интервалы, входящие в месяц.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Reach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человек, заходивших на сайт (проект, раздел) хотя бы 1 раз за день из периода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Weekly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неделю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Average Daily Frequency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контактов аудитории с сайтом за сутки</a:t>
            </a:r>
            <a:endParaRPr lang="en-US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Average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Minutes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per</a:t>
            </a:r>
            <a:r>
              <a:rPr lang="ru-RU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ru-RU" sz="1300" b="1" dirty="0" err="1" smtClean="0">
                <a:solidFill>
                  <a:srgbClr val="FF0090"/>
                </a:solidFill>
                <a:latin typeface="Arial"/>
              </a:rPr>
              <a:t>Day</a:t>
            </a: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среднее количество минут, проведённых одним человеком на сайте за сутки</a:t>
            </a:r>
            <a:br>
              <a:rPr lang="ru-RU" sz="1300" dirty="0" smtClean="0">
                <a:latin typeface="Arial"/>
              </a:rPr>
            </a:b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Index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населении 12-64 лет</a:t>
            </a:r>
            <a:r>
              <a:rPr lang="en-US" sz="1300" dirty="0" smtClean="0">
                <a:latin typeface="Arial"/>
              </a:rPr>
              <a:t>.</a:t>
            </a:r>
            <a:r>
              <a:rPr lang="ru-RU" sz="1300" dirty="0" smtClean="0">
                <a:latin typeface="Arial"/>
              </a:rPr>
              <a:t> Среднее значение индекса = 100</a:t>
            </a:r>
          </a:p>
          <a:p>
            <a:pPr marL="0" indent="0">
              <a:lnSpc>
                <a:spcPct val="95000"/>
              </a:lnSpc>
            </a:pPr>
            <a:r>
              <a:rPr lang="en-US" sz="1300" b="1" dirty="0" smtClean="0">
                <a:solidFill>
                  <a:srgbClr val="FF0090"/>
                </a:solidFill>
                <a:latin typeface="Arial"/>
              </a:rPr>
              <a:t>Affinity Internet </a:t>
            </a:r>
            <a:r>
              <a:rPr lang="en-US" sz="1300" dirty="0" smtClean="0">
                <a:latin typeface="Arial"/>
              </a:rPr>
              <a:t>– </a:t>
            </a:r>
            <a:r>
              <a:rPr lang="ru-RU" sz="1300" dirty="0" smtClean="0">
                <a:latin typeface="Arial"/>
              </a:rPr>
              <a:t>отношение доли целевой группы в аудитории </a:t>
            </a:r>
            <a:r>
              <a:rPr lang="ru-RU" sz="1300" dirty="0" err="1" smtClean="0">
                <a:latin typeface="Arial"/>
              </a:rPr>
              <a:t>интернет-проекта</a:t>
            </a:r>
            <a:r>
              <a:rPr lang="ru-RU" sz="1300" dirty="0" smtClean="0">
                <a:latin typeface="Arial"/>
              </a:rPr>
              <a:t> за месяц (в %) </a:t>
            </a:r>
            <a:br>
              <a:rPr lang="ru-RU" sz="1300" dirty="0" smtClean="0">
                <a:latin typeface="Arial"/>
              </a:rPr>
            </a:br>
            <a:r>
              <a:rPr lang="ru-RU" sz="1300" dirty="0" smtClean="0">
                <a:latin typeface="Arial"/>
              </a:rPr>
              <a:t>к ее доле в аудитории Интернета в целом 12-64 лет. Среднее значение индекса = 100</a:t>
            </a:r>
            <a:br>
              <a:rPr lang="ru-RU" sz="1300" dirty="0" smtClean="0">
                <a:latin typeface="Arial"/>
              </a:rPr>
            </a:br>
            <a:endParaRPr lang="ru-RU" sz="1300" dirty="0" smtClean="0">
              <a:latin typeface="Arial"/>
            </a:endParaRPr>
          </a:p>
          <a:p>
            <a:pPr marL="0" indent="0">
              <a:lnSpc>
                <a:spcPct val="95000"/>
              </a:lnSpc>
            </a:pPr>
            <a:r>
              <a:rPr lang="ru-RU" sz="1300" dirty="0" smtClean="0">
                <a:latin typeface="Arial"/>
              </a:rPr>
              <a:t>Отсутствие данных по какой-либо социально демографической группе означает, что значение показателя не является статистически значимым, но не означает, что эта группа  полностью отсутствует в аудитории.</a:t>
            </a:r>
          </a:p>
          <a:p>
            <a:pPr marL="0" indent="0">
              <a:lnSpc>
                <a:spcPct val="95000"/>
              </a:lnSpc>
            </a:pPr>
            <a:endParaRPr lang="ru-RU" sz="1300" dirty="0">
              <a:latin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6AB8EB5-0237-4812-B585-89C5069EF62D}" type="slidenum">
              <a:rPr lang="ru-RU" smtClean="0">
                <a:solidFill>
                  <a:schemeClr val="tx1"/>
                </a:solidFill>
                <a:latin typeface="Arial"/>
              </a:rPr>
              <a:pPr/>
              <a:t>14</a:t>
            </a:fld>
            <a:endParaRPr lang="ru-RU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endParaRPr lang="ru-RU">
              <a:latin typeface="Arial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 flipV="1">
            <a:off x="285750" y="1790840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285750" y="5149095"/>
            <a:ext cx="8569325" cy="14335"/>
          </a:xfrm>
          <a:prstGeom prst="line">
            <a:avLst/>
          </a:prstGeom>
          <a:noFill/>
          <a:ln w="31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>
              <a:solidFill>
                <a:srgbClr val="292929"/>
              </a:solidFill>
              <a:latin typeface="Arial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_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ru-RU" sz="1800" dirty="0" smtClean="0"/>
              <a:t>Аудитория </a:t>
            </a:r>
            <a:r>
              <a:rPr lang="en-US" sz="1800" dirty="0" smtClean="0">
                <a:latin typeface="Arial"/>
              </a:rPr>
              <a:t>Drive.ru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>
                <a:latin typeface="Arial"/>
              </a:rPr>
              <a:t>Февраль 2013</a:t>
            </a:r>
            <a:r>
              <a:rPr lang="ru-RU" sz="1800" dirty="0" smtClean="0"/>
              <a:t>, </a:t>
            </a:r>
            <a:r>
              <a:rPr lang="en-US" sz="1800" dirty="0" smtClean="0"/>
              <a:t>1</a:t>
            </a:r>
            <a:r>
              <a:rPr lang="ru-RU" sz="1800" dirty="0" smtClean="0"/>
              <a:t>2</a:t>
            </a:r>
            <a:r>
              <a:rPr lang="en-US" sz="1800" dirty="0" smtClean="0"/>
              <a:t>-</a:t>
            </a:r>
            <a:r>
              <a:rPr lang="ru-RU" sz="1800" dirty="0" smtClean="0"/>
              <a:t>6</a:t>
            </a:r>
            <a:r>
              <a:rPr lang="en-US" sz="1800" dirty="0" smtClean="0"/>
              <a:t>4</a:t>
            </a:r>
            <a:r>
              <a:rPr lang="ru-RU" sz="1800" dirty="0" smtClean="0"/>
              <a:t> лет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42CD7F-1E43-4F82-A982-9CB6EC9C303F}" type="slidenum">
              <a:rPr lang="ru-RU" smtClean="0"/>
              <a:pPr/>
              <a:t>2</a:t>
            </a:fld>
            <a:endParaRPr lang="ru-RU"/>
          </a:p>
        </p:txBody>
      </p:sp>
      <p:graphicFrame>
        <p:nvGraphicFramePr>
          <p:cNvPr id="8" name="Table_1"/>
          <p:cNvGraphicFramePr>
            <a:graphicFrameLocks noGrp="1"/>
          </p:cNvGraphicFramePr>
          <p:nvPr>
            <p:ph sz="quarter" idx="11"/>
          </p:nvPr>
        </p:nvGraphicFramePr>
        <p:xfrm>
          <a:off x="285750" y="1031875"/>
          <a:ext cx="4530989" cy="4735283"/>
        </p:xfrm>
        <a:graphic>
          <a:graphicData uri="http://schemas.openxmlformats.org/drawingml/2006/table">
            <a:tbl>
              <a:tblPr/>
              <a:tblGrid>
                <a:gridCol w="1344611"/>
                <a:gridCol w="1371600"/>
                <a:gridCol w="907389"/>
                <a:gridCol w="907389"/>
              </a:tblGrid>
              <a:tr h="400608"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200" b="1" dirty="0" smtClean="0">
                          <a:latin typeface="+mn-lt"/>
                        </a:rPr>
                        <a:t>Drive.ru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595"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Россия 100+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0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953.0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838.6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0.9%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1.6%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00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Monthly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55.5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59.6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0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Weekly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419.4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376.5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0.4%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0.7%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0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 Weekly 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31.5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33.2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08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Reach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Тысяч человек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146.7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134.6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% 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от  населения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0.1%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0.3%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00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Daily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Frequency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Среднее количество страниц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12.9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13.3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Average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Minutes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Day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4000" marR="54000" marT="54000" marB="54000"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Среднее количество минут на человека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N/A</a:t>
                      </a:r>
                      <a:endParaRPr kumimoji="0" 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54000" marR="54000" marT="54000" marB="540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_1"/>
          <p:cNvSpPr>
            <a:spLocks noGrp="1"/>
          </p:cNvSpPr>
          <p:nvPr>
            <p:ph type="title"/>
          </p:nvPr>
        </p:nvSpPr>
        <p:spPr>
          <a:xfrm>
            <a:off x="-1" y="0"/>
            <a:ext cx="9134475" cy="1284288"/>
          </a:xfrm>
        </p:spPr>
        <p:txBody>
          <a:bodyPr/>
          <a:lstStyle/>
          <a:p>
            <a:pPr marL="0"/>
            <a:r>
              <a:rPr lang="ru-RU" sz="1800" smtClean="0">
                <a:latin typeface="Arial"/>
              </a:rPr>
              <a:t>Динамика аудитории </a:t>
            </a:r>
            <a:r>
              <a:rPr lang="en-US" sz="1800" smtClean="0">
                <a:latin typeface="Arial"/>
              </a:rPr>
              <a:t>Drive.ru </a:t>
            </a:r>
            <a:endParaRPr lang="ru-RU" sz="1800" dirty="0">
              <a:latin typeface="Arial"/>
            </a:endParaRPr>
          </a:p>
        </p:txBody>
      </p:sp>
      <p:graphicFrame>
        <p:nvGraphicFramePr>
          <p:cNvPr id="8" name="Graph_1"/>
          <p:cNvGraphicFramePr>
            <a:graphicFrameLocks noGrp="1"/>
          </p:cNvGraphicFramePr>
          <p:nvPr>
            <p:ph sz="quarter" idx="11"/>
          </p:nvPr>
        </p:nvGraphicFramePr>
        <p:xfrm>
          <a:off x="266700" y="1031875"/>
          <a:ext cx="6769100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Tab_1"/>
          <p:cNvGraphicFramePr>
            <a:graphicFrameLocks noGrp="1"/>
          </p:cNvGraphicFramePr>
          <p:nvPr>
            <p:ph sz="quarter" idx="12"/>
          </p:nvPr>
        </p:nvGraphicFramePr>
        <p:xfrm>
          <a:off x="6591300" y="1184275"/>
          <a:ext cx="2263776" cy="3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1888"/>
                <a:gridCol w="1131888"/>
              </a:tblGrid>
              <a:tr h="1244914"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953
 тыс.чел.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Monthly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449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419
 тыс.чел.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Average Weekly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Reach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413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147
 тыс.чел.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Average Daily Reach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Title_2"/>
          <p:cNvSpPr>
            <a:spLocks noGrp="1"/>
          </p:cNvSpPr>
          <p:nvPr>
            <p:ph sz="quarter" idx="20"/>
          </p:nvPr>
        </p:nvSpPr>
        <p:spPr>
          <a:xfrm>
            <a:off x="-1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</a:t>
            </a:r>
            <a:endParaRPr lang="ru-RU" dirty="0"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 flipH="1">
            <a:off x="-860536" y="2769118"/>
            <a:ext cx="2419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0" dirty="0" smtClean="0">
                <a:solidFill>
                  <a:srgbClr val="333333"/>
                </a:solidFill>
                <a:latin typeface="Arial"/>
                <a:cs typeface="Arial" pitchFamily="34" charset="0"/>
              </a:rPr>
              <a:t>тысячи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4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Февраль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Пол / Возраст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4108303468"/>
              </p:ext>
            </p:extLst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5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Февраль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6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Февраль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Род занятий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80980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7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Февраль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8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Февраль 2013, % от Monthly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itle_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285200"/>
          </a:xfrm>
        </p:spPr>
        <p:txBody>
          <a:bodyPr/>
          <a:lstStyle/>
          <a:p>
            <a:pPr marL="0"/>
            <a:r>
              <a:rPr lang="ru-RU" smtClean="0">
                <a:latin typeface="Arial"/>
              </a:rPr>
              <a:t>Структура аудитории Drive.ru, в %. Уровень дохода семьи</a:t>
            </a:r>
            <a:endParaRPr lang="ru-RU" dirty="0">
              <a:latin typeface="Arial"/>
            </a:endParaRPr>
          </a:p>
        </p:txBody>
      </p:sp>
      <p:graphicFrame>
        <p:nvGraphicFramePr>
          <p:cNvPr id="10" name="Graph_1"/>
          <p:cNvGraphicFramePr>
            <a:graphicFrameLocks noGrp="1"/>
          </p:cNvGraphicFramePr>
          <p:nvPr>
            <p:ph sz="quarter" idx="11"/>
          </p:nvPr>
        </p:nvGraphicFramePr>
        <p:xfrm>
          <a:off x="409575" y="1031875"/>
          <a:ext cx="3132138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ph_2"/>
          <p:cNvGraphicFramePr>
            <a:graphicFrameLocks noGrp="1"/>
          </p:cNvGraphicFramePr>
          <p:nvPr>
            <p:ph sz="quarter" idx="12"/>
          </p:nvPr>
        </p:nvGraphicFramePr>
        <p:xfrm>
          <a:off x="3514725" y="1031875"/>
          <a:ext cx="5630863" cy="4916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086D06E-A65E-475C-A508-72544F9C0732}" type="slidenum">
              <a:rPr lang="en-AU" smtClean="0">
                <a:latin typeface="Arial"/>
              </a:rPr>
              <a:pPr/>
              <a:t>9</a:t>
            </a:fld>
            <a:endParaRPr lang="en-AU" dirty="0">
              <a:latin typeface="Arial"/>
            </a:endParaRPr>
          </a:p>
        </p:txBody>
      </p:sp>
      <p:sp>
        <p:nvSpPr>
          <p:cNvPr id="65" name="Title_2"/>
          <p:cNvSpPr>
            <a:spLocks noGrp="1"/>
          </p:cNvSpPr>
          <p:nvPr>
            <p:ph sz="quarter" idx="20"/>
          </p:nvPr>
        </p:nvSpPr>
        <p:spPr>
          <a:xfrm>
            <a:off x="0" y="475200"/>
            <a:ext cx="9144000" cy="431999"/>
          </a:xfrm>
        </p:spPr>
        <p:txBody>
          <a:bodyPr lIns="277199"/>
          <a:lstStyle/>
          <a:p>
            <a:r>
              <a:rPr lang="ru-RU" smtClean="0">
                <a:latin typeface="Arial"/>
              </a:rPr>
              <a:t>Россия 0+, Февраль 2013, % от Average Daily Reach</a:t>
            </a:r>
          </a:p>
          <a:p>
            <a:endParaRPr lang="ru-RU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bIndex_Them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Другая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GRID LAYOUT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3. TNS 4x3 Monitor Template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WebIndex_Theme</Template>
  <TotalTime>14</TotalTime>
  <Words>537</Words>
  <Application>Microsoft Office PowerPoint</Application>
  <PresentationFormat>Экран (4:3)</PresentationFormat>
  <Paragraphs>156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WebIndex_Theme</vt:lpstr>
      <vt:lpstr>Grey Box Masters</vt:lpstr>
      <vt:lpstr>NO Grey Box Masters</vt:lpstr>
      <vt:lpstr>GRID LAYOUT</vt:lpstr>
      <vt:lpstr>1_3. TNS 4x3 Monitor Template</vt:lpstr>
      <vt:lpstr>Аудитория Drive.ru Февраль 2013 </vt:lpstr>
      <vt:lpstr>Аудитория Drive.ru  Февраль 2013, 12-64 лет</vt:lpstr>
      <vt:lpstr>Динамика аудитории Drive.ru </vt:lpstr>
      <vt:lpstr>Структура аудитории Drive.ru, в %. Пол / Возраст</vt:lpstr>
      <vt:lpstr>Структура аудитории Drive.ru, в %. Пол / Возраст</vt:lpstr>
      <vt:lpstr>Структура аудитории Drive.ru, в %. Род занятий</vt:lpstr>
      <vt:lpstr>Структура аудитории Drive.ru, в %. Род занятий</vt:lpstr>
      <vt:lpstr>Структура аудитории Drive.ru, в %. Уровень дохода семьи</vt:lpstr>
      <vt:lpstr>Структура аудитории Drive.ru, в %. Уровень дохода семьи</vt:lpstr>
      <vt:lpstr>Структура аудитории Drive.ru, в %. Пол / Возраст</vt:lpstr>
      <vt:lpstr>Структура аудитории Drive.ru, в %. Род занятий</vt:lpstr>
      <vt:lpstr>Структура и профиль аудитории Drive.ru </vt:lpstr>
      <vt:lpstr>Структура и профиль аудитории Drive.ru </vt:lpstr>
      <vt:lpstr>Определения и комментарии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Аудитория Drive.ru Февраль 2013 </dc:title>
  <dc:creator>Olesya.Reztsova</dc:creator>
  <cp:lastModifiedBy>Ekaterina.Kurnosova</cp:lastModifiedBy>
  <cp:revision>5</cp:revision>
  <dcterms:created xsi:type="dcterms:W3CDTF">2013-04-04T09:47:58Z</dcterms:created>
  <dcterms:modified xsi:type="dcterms:W3CDTF">2013-04-04T13:20:20Z</dcterms:modified>
</cp:coreProperties>
</file>