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171056713595602"/>
          <c:y val="3.0805612351265457E-2"/>
          <c:w val="0.79604777592293707"/>
          <c:h val="0.8367570735707677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mmm\.yy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843.93</c:v>
                </c:pt>
                <c:pt idx="1">
                  <c:v>843.51</c:v>
                </c:pt>
                <c:pt idx="2">
                  <c:v>1062.1499999999999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mmm\.yy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332.94</c:v>
                </c:pt>
                <c:pt idx="1">
                  <c:v>342.35</c:v>
                </c:pt>
                <c:pt idx="2">
                  <c:v>435.3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mmm\.yy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100.42</c:v>
                </c:pt>
                <c:pt idx="1">
                  <c:v>118.32</c:v>
                </c:pt>
                <c:pt idx="2">
                  <c:v>138.46</c:v>
                </c:pt>
              </c:numCache>
            </c:numRef>
          </c:val>
        </c:ser>
        <c:marker val="1"/>
        <c:axId val="85470592"/>
        <c:axId val="85506304"/>
      </c:lineChart>
      <c:dateAx>
        <c:axId val="85470592"/>
        <c:scaling>
          <c:orientation val="minMax"/>
        </c:scaling>
        <c:axPos val="b"/>
        <c:numFmt formatCode="mmm\.yy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5506304"/>
        <c:crosses val="autoZero"/>
        <c:auto val="1"/>
        <c:lblOffset val="100"/>
      </c:dateAx>
      <c:valAx>
        <c:axId val="85506304"/>
        <c:scaling>
          <c:orientation val="minMax"/>
        </c:scaling>
        <c:axPos val="l"/>
        <c:numFmt formatCode="0.0" sourceLinked="1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547059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7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27.3</c:v>
                </c:pt>
                <c:pt idx="1">
                  <c:v>35.4</c:v>
                </c:pt>
                <c:pt idx="2">
                  <c:v>41.8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49.5</c:v>
                </c:pt>
                <c:pt idx="1">
                  <c:v>53.6</c:v>
                </c:pt>
                <c:pt idx="2">
                  <c:v>51.6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20.5</c:v>
                </c:pt>
                <c:pt idx="1">
                  <c:v>7.7</c:v>
                </c:pt>
                <c:pt idx="2">
                  <c:v>4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87785856"/>
        <c:axId val="87787392"/>
      </c:barChart>
      <c:catAx>
        <c:axId val="87785856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787392"/>
        <c:crosses val="autoZero"/>
        <c:auto val="1"/>
        <c:lblAlgn val="ctr"/>
        <c:lblOffset val="100"/>
      </c:catAx>
      <c:valAx>
        <c:axId val="87787392"/>
        <c:scaling>
          <c:orientation val="maxMin"/>
        </c:scaling>
        <c:delete val="1"/>
        <c:axPos val="l"/>
        <c:numFmt formatCode="0%" sourceLinked="1"/>
        <c:tickLblPos val="none"/>
        <c:crossAx val="87785856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31243807565554715"/>
          <c:y val="0.10704327967443429"/>
          <c:w val="0.6661662697174434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44.2</c:v>
                </c:pt>
                <c:pt idx="1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48.6</c:v>
                </c:pt>
                <c:pt idx="1">
                  <c:v>45.8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4.2</c:v>
                </c:pt>
              </c:numCache>
            </c:numRef>
          </c:val>
        </c:ser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7898368"/>
        <c:axId val="87904256"/>
      </c:barChart>
      <c:catAx>
        <c:axId val="8789836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7904256"/>
        <c:crosses val="autoZero"/>
        <c:auto val="1"/>
        <c:lblAlgn val="ctr"/>
        <c:lblOffset val="100"/>
      </c:catAx>
      <c:valAx>
        <c:axId val="87904256"/>
        <c:scaling>
          <c:orientation val="minMax"/>
        </c:scaling>
        <c:delete val="1"/>
        <c:axPos val="t"/>
        <c:numFmt formatCode="0%" sourceLinked="1"/>
        <c:tickLblPos val="none"/>
        <c:crossAx val="8789836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3873E-2"/>
          <c:y val="2.5831447163097092E-2"/>
          <c:w val="0.91512917291718965"/>
          <c:h val="4.979245347492013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7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27.3</c:v>
                </c:pt>
                <c:pt idx="1">
                  <c:v>36.200000000000003</c:v>
                </c:pt>
                <c:pt idx="2">
                  <c:v>48.3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49.5</c:v>
                </c:pt>
                <c:pt idx="1">
                  <c:v>53.1</c:v>
                </c:pt>
                <c:pt idx="2">
                  <c:v>47.6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dLblPos val="ctr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20.5</c:v>
                </c:pt>
                <c:pt idx="1">
                  <c:v>7.1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gapWidth val="48"/>
        <c:overlap val="100"/>
        <c:serLines/>
        <c:axId val="87955712"/>
        <c:axId val="87963136"/>
      </c:barChart>
      <c:catAx>
        <c:axId val="87955712"/>
        <c:scaling>
          <c:orientation val="minMax"/>
        </c:scaling>
        <c:axPos val="t"/>
        <c:maj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963136"/>
        <c:crosses val="autoZero"/>
        <c:auto val="1"/>
        <c:lblAlgn val="ctr"/>
        <c:lblOffset val="100"/>
      </c:catAx>
      <c:valAx>
        <c:axId val="87963136"/>
        <c:scaling>
          <c:orientation val="maxMin"/>
        </c:scaling>
        <c:delete val="1"/>
        <c:axPos val="l"/>
        <c:numFmt formatCode="0%" sourceLinked="1"/>
        <c:tickLblPos val="none"/>
        <c:crossAx val="87955712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243807565554715"/>
          <c:y val="0.10704327967443429"/>
          <c:w val="0.6661662697174434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48.5</c:v>
                </c:pt>
                <c:pt idx="1">
                  <c:v>57.6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47.2</c:v>
                </c:pt>
                <c:pt idx="1">
                  <c:v>39.6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">
                  <c:v>3.1</c:v>
                </c:pt>
              </c:numCache>
            </c:numRef>
          </c:val>
        </c:ser>
        <c:gapWidth val="57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9313664"/>
        <c:axId val="89315200"/>
      </c:barChart>
      <c:catAx>
        <c:axId val="8931366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9315200"/>
        <c:crosses val="autoZero"/>
        <c:auto val="1"/>
        <c:lblAlgn val="ctr"/>
        <c:lblOffset val="100"/>
      </c:catAx>
      <c:valAx>
        <c:axId val="89315200"/>
        <c:scaling>
          <c:orientation val="minMax"/>
        </c:scaling>
        <c:delete val="1"/>
        <c:axPos val="t"/>
        <c:numFmt formatCode="0%" sourceLinked="1"/>
        <c:tickLblPos val="none"/>
        <c:crossAx val="893136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3873E-2"/>
          <c:y val="2.5831447163097092E-2"/>
          <c:w val="0.91512917291718965"/>
          <c:h val="4.9792453474920131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2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3"/>
            <c:spPr>
              <a:solidFill>
                <a:schemeClr val="accent1"/>
              </a:solidFill>
            </c:spPr>
          </c:dPt>
          <c:dPt>
            <c:idx val="4"/>
            <c:spPr>
              <a:solidFill>
                <a:schemeClr val="tx2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5"/>
              </a:solidFill>
            </c:spPr>
          </c:dPt>
          <c:dPt>
            <c:idx val="7"/>
            <c:spPr>
              <a:solidFill>
                <a:schemeClr val="accent4"/>
              </a:solidFill>
            </c:spPr>
          </c:dPt>
          <c:dPt>
            <c:idx val="8"/>
            <c:spPr>
              <a:solidFill>
                <a:schemeClr val="bg2"/>
              </a:solidFill>
            </c:spPr>
          </c:dPt>
          <c:dPt>
            <c:idx val="9"/>
            <c:spPr>
              <a:solidFill>
                <a:schemeClr val="accent3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1"/>
            <c:spPr>
              <a:solidFill>
                <a:schemeClr val="accent1"/>
              </a:solidFill>
            </c:spPr>
          </c:dPt>
          <c:dPt>
            <c:idx val="12"/>
            <c:spPr>
              <a:solidFill>
                <a:schemeClr val="tx2"/>
              </a:solidFill>
            </c:spPr>
          </c:dPt>
          <c:dPt>
            <c:idx val="13"/>
            <c:spPr>
              <a:solidFill>
                <a:schemeClr val="accent6"/>
              </a:solidFill>
            </c:spPr>
          </c:dPt>
          <c:dPt>
            <c:idx val="14"/>
            <c:spPr>
              <a:solidFill>
                <a:schemeClr val="accent5"/>
              </a:solidFill>
            </c:spPr>
          </c:dPt>
          <c:dPt>
            <c:idx val="15"/>
            <c:spPr>
              <a:solidFill>
                <a:schemeClr val="accent4"/>
              </a:solidFill>
            </c:spPr>
          </c:dPt>
          <c:dPt>
            <c:idx val="16"/>
            <c:spPr>
              <a:solidFill>
                <a:schemeClr val="bg2"/>
              </a:solidFill>
            </c:spPr>
          </c:dPt>
          <c:dPt>
            <c:idx val="17"/>
            <c:spPr>
              <a:solidFill>
                <a:schemeClr val="accent3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19"/>
            <c:spPr>
              <a:solidFill>
                <a:schemeClr val="accent1"/>
              </a:solidFill>
            </c:spPr>
          </c:dPt>
          <c:dPt>
            <c:idx val="20"/>
            <c:spPr>
              <a:solidFill>
                <a:schemeClr val="tx2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0.9</c:v>
                </c:pt>
                <c:pt idx="1">
                  <c:v>10.4</c:v>
                </c:pt>
                <c:pt idx="2">
                  <c:v>6.2</c:v>
                </c:pt>
                <c:pt idx="3">
                  <c:v>3.4</c:v>
                </c:pt>
                <c:pt idx="4">
                  <c:v>15.4</c:v>
                </c:pt>
                <c:pt idx="5">
                  <c:v>5.2</c:v>
                </c:pt>
                <c:pt idx="6">
                  <c:v>23.6</c:v>
                </c:pt>
                <c:pt idx="7">
                  <c:v>34.9</c:v>
                </c:pt>
                <c:pt idx="8">
                  <c:v>1.7</c:v>
                </c:pt>
                <c:pt idx="9">
                  <c:v>10.5</c:v>
                </c:pt>
                <c:pt idx="10">
                  <c:v>10.6</c:v>
                </c:pt>
                <c:pt idx="11">
                  <c:v>3.8</c:v>
                </c:pt>
                <c:pt idx="12">
                  <c:v>9.5</c:v>
                </c:pt>
                <c:pt idx="13">
                  <c:v>8.6</c:v>
                </c:pt>
                <c:pt idx="14">
                  <c:v>24.9</c:v>
                </c:pt>
                <c:pt idx="15">
                  <c:v>30.5</c:v>
                </c:pt>
                <c:pt idx="16">
                  <c:v>2.8</c:v>
                </c:pt>
                <c:pt idx="17">
                  <c:v>10.4</c:v>
                </c:pt>
                <c:pt idx="18">
                  <c:v>12</c:v>
                </c:pt>
                <c:pt idx="19">
                  <c:v>4.5</c:v>
                </c:pt>
                <c:pt idx="20">
                  <c:v>8.3000000000000007</c:v>
                </c:pt>
                <c:pt idx="21">
                  <c:v>12</c:v>
                </c:pt>
                <c:pt idx="22">
                  <c:v>22.5</c:v>
                </c:pt>
                <c:pt idx="23">
                  <c:v>27.6</c:v>
                </c:pt>
              </c:numCache>
            </c:numRef>
          </c:bubbleSize>
        </c:ser>
        <c:bubbleScale val="100"/>
        <c:axId val="90726784"/>
        <c:axId val="90728320"/>
      </c:bubbleChart>
      <c:valAx>
        <c:axId val="90726784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90728320"/>
        <c:crosses val="autoZero"/>
        <c:crossBetween val="midCat"/>
      </c:valAx>
      <c:valAx>
        <c:axId val="90728320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9072678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dPt>
            <c:idx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spPr>
              <a:solidFill>
                <a:schemeClr val="accent1"/>
              </a:solidFill>
            </c:spPr>
          </c:dPt>
          <c:dPt>
            <c:idx val="2"/>
            <c:spPr>
              <a:solidFill>
                <a:srgbClr val="99CF00"/>
              </a:solidFill>
            </c:spPr>
          </c:dPt>
          <c:dPt>
            <c:idx val="3"/>
            <c:spPr>
              <a:solidFill>
                <a:schemeClr val="accent4"/>
              </a:solidFill>
            </c:spPr>
          </c:dPt>
          <c:dPt>
            <c:idx val="4"/>
            <c:spPr>
              <a:solidFill>
                <a:schemeClr val="accent5"/>
              </a:solidFill>
            </c:spPr>
          </c:dPt>
          <c:dPt>
            <c:idx val="5"/>
            <c:spPr>
              <a:solidFill>
                <a:schemeClr val="bg2"/>
              </a:solidFill>
            </c:spPr>
          </c:dPt>
          <c:dPt>
            <c:idx val="6"/>
            <c:spPr>
              <a:solidFill>
                <a:srgbClr val="D60093"/>
              </a:solidFill>
            </c:spPr>
          </c:dPt>
          <c:dPt>
            <c:idx val="7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spPr>
              <a:solidFill>
                <a:schemeClr val="accent1"/>
              </a:solidFill>
            </c:spPr>
          </c:dPt>
          <c:dPt>
            <c:idx val="9"/>
            <c:spPr>
              <a:solidFill>
                <a:srgbClr val="99CF00"/>
              </a:solidFill>
            </c:spPr>
          </c:dPt>
          <c:dPt>
            <c:idx val="10"/>
            <c:spPr>
              <a:solidFill>
                <a:schemeClr val="accent4"/>
              </a:solidFill>
            </c:spPr>
          </c:dPt>
          <c:dPt>
            <c:idx val="11"/>
            <c:spPr>
              <a:solidFill>
                <a:schemeClr val="accent5"/>
              </a:solidFill>
            </c:spPr>
          </c:dPt>
          <c:dPt>
            <c:idx val="12"/>
            <c:spPr>
              <a:solidFill>
                <a:schemeClr val="bg2"/>
              </a:solidFill>
            </c:spPr>
          </c:dPt>
          <c:dPt>
            <c:idx val="13"/>
            <c:spPr>
              <a:solidFill>
                <a:srgbClr val="D60093"/>
              </a:solidFill>
            </c:spPr>
          </c:dPt>
          <c:dPt>
            <c:idx val="14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spPr>
              <a:solidFill>
                <a:schemeClr val="accent1"/>
              </a:solidFill>
            </c:spPr>
          </c:dPt>
          <c:dPt>
            <c:idx val="16"/>
            <c:spPr>
              <a:solidFill>
                <a:srgbClr val="99CF00"/>
              </a:solidFill>
            </c:spPr>
          </c:dPt>
          <c:dPt>
            <c:idx val="17"/>
            <c:spPr>
              <a:solidFill>
                <a:schemeClr val="accent4"/>
              </a:solidFill>
            </c:spPr>
          </c:dPt>
          <c:dPt>
            <c:idx val="18"/>
            <c:spPr>
              <a:solidFill>
                <a:schemeClr val="accent5"/>
              </a:solidFill>
            </c:spPr>
          </c:dPt>
          <c:dPt>
            <c:idx val="19"/>
            <c:spPr>
              <a:solidFill>
                <a:schemeClr val="bg2"/>
              </a:solidFill>
            </c:spPr>
          </c:dPt>
          <c:dPt>
            <c:idx val="20"/>
            <c:spPr>
              <a:solidFill>
                <a:srgbClr val="D60093"/>
              </a:solidFill>
            </c:spPr>
          </c:dPt>
          <c:dPt>
            <c:idx val="21"/>
            <c:spPr>
              <a:solidFill>
                <a:schemeClr val="accent6"/>
              </a:solidFill>
            </c:spPr>
          </c:dPt>
          <c:dPt>
            <c:idx val="22"/>
            <c:spPr>
              <a:solidFill>
                <a:schemeClr val="accent5"/>
              </a:solidFill>
            </c:spPr>
          </c:dPt>
          <c:dPt>
            <c:idx val="23"/>
            <c:spPr>
              <a:solidFill>
                <a:schemeClr val="accent4"/>
              </a:solidFill>
            </c:spPr>
          </c:dPt>
          <c:dPt>
            <c:idx val="24"/>
            <c:spPr>
              <a:solidFill>
                <a:schemeClr val="bg2"/>
              </a:solidFill>
            </c:spPr>
          </c:dPt>
          <c:dPt>
            <c:idx val="25"/>
            <c:spPr>
              <a:solidFill>
                <a:schemeClr val="accent3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Pt>
            <c:idx val="27"/>
            <c:spPr>
              <a:solidFill>
                <a:schemeClr val="accent1"/>
              </a:solidFill>
            </c:spPr>
          </c:dPt>
          <c:dPt>
            <c:idx val="28"/>
            <c:spPr>
              <a:solidFill>
                <a:schemeClr val="accent6"/>
              </a:solidFill>
            </c:spPr>
          </c:dPt>
          <c:dPt>
            <c:idx val="29"/>
            <c:spPr>
              <a:solidFill>
                <a:schemeClr val="accent5"/>
              </a:solidFill>
            </c:spPr>
          </c:dPt>
          <c:dPt>
            <c:idx val="30"/>
            <c:spPr>
              <a:solidFill>
                <a:schemeClr val="accent4"/>
              </a:solidFill>
            </c:spPr>
          </c:dPt>
          <c:dPt>
            <c:idx val="31"/>
            <c:spPr>
              <a:solidFill>
                <a:schemeClr val="bg2"/>
              </a:solidFill>
            </c:spPr>
          </c:dPt>
          <c:dPt>
            <c:idx val="32"/>
            <c:spPr>
              <a:solidFill>
                <a:schemeClr val="accent3"/>
              </a:solidFill>
            </c:spPr>
          </c:dPt>
          <c:dPt>
            <c:idx val="33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BubbleSize val="1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14.7</c:v>
                </c:pt>
                <c:pt idx="1">
                  <c:v>1.7</c:v>
                </c:pt>
                <c:pt idx="2">
                  <c:v>13</c:v>
                </c:pt>
                <c:pt idx="3">
                  <c:v>10</c:v>
                </c:pt>
                <c:pt idx="4">
                  <c:v>23.2</c:v>
                </c:pt>
                <c:pt idx="5">
                  <c:v>27.6</c:v>
                </c:pt>
                <c:pt idx="6">
                  <c:v>9.7000000000000011</c:v>
                </c:pt>
                <c:pt idx="7">
                  <c:v>7.5</c:v>
                </c:pt>
                <c:pt idx="8">
                  <c:v>3.3</c:v>
                </c:pt>
                <c:pt idx="9">
                  <c:v>14.9</c:v>
                </c:pt>
                <c:pt idx="10">
                  <c:v>11.5</c:v>
                </c:pt>
                <c:pt idx="11">
                  <c:v>19.399999999999999</c:v>
                </c:pt>
                <c:pt idx="12">
                  <c:v>30.3</c:v>
                </c:pt>
                <c:pt idx="13">
                  <c:v>13.2</c:v>
                </c:pt>
                <c:pt idx="14">
                  <c:v>3.9</c:v>
                </c:pt>
                <c:pt idx="15">
                  <c:v>3.8</c:v>
                </c:pt>
                <c:pt idx="16">
                  <c:v>13.8</c:v>
                </c:pt>
                <c:pt idx="17">
                  <c:v>15.1</c:v>
                </c:pt>
                <c:pt idx="18">
                  <c:v>16.3</c:v>
                </c:pt>
                <c:pt idx="19">
                  <c:v>32.200000000000003</c:v>
                </c:pt>
                <c:pt idx="20">
                  <c:v>14.8</c:v>
                </c:pt>
              </c:numCache>
            </c:numRef>
          </c:bubbleSize>
        </c:ser>
        <c:bubbleScale val="100"/>
        <c:axId val="91279744"/>
        <c:axId val="91281280"/>
      </c:bubbleChart>
      <c:valAx>
        <c:axId val="91279744"/>
        <c:scaling>
          <c:orientation val="maxMin"/>
          <c:max val="46"/>
          <c:min val="-3"/>
        </c:scaling>
        <c:delete val="1"/>
        <c:axPos val="b"/>
        <c:numFmt formatCode="General" sourceLinked="1"/>
        <c:tickLblPos val="none"/>
        <c:crossAx val="91281280"/>
        <c:crosses val="autoZero"/>
        <c:crossBetween val="midCat"/>
      </c:valAx>
      <c:valAx>
        <c:axId val="91281280"/>
        <c:scaling>
          <c:orientation val="minMax"/>
        </c:scaling>
        <c:delete val="1"/>
        <c:axPos val="r"/>
        <c:majorGridlines/>
        <c:numFmt formatCode="General" sourceLinked="1"/>
        <c:tickLblPos val="none"/>
        <c:crossAx val="9127974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4037"/>
          <c:h val="0.943170816241190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292.8</c:v>
                </c:pt>
                <c:pt idx="1">
                  <c:v>239.3</c:v>
                </c:pt>
                <c:pt idx="2">
                  <c:v>127.1</c:v>
                </c:pt>
                <c:pt idx="3">
                  <c:v>88.4</c:v>
                </c:pt>
                <c:pt idx="4">
                  <c:v>47.5</c:v>
                </c:pt>
                <c:pt idx="5">
                  <c:v>127.6</c:v>
                </c:pt>
                <c:pt idx="6">
                  <c:v>110</c:v>
                </c:pt>
                <c:pt idx="7">
                  <c:v>29.5</c:v>
                </c:pt>
                <c:pt idx="9">
                  <c:v>157</c:v>
                </c:pt>
                <c:pt idx="10">
                  <c:v>340.7</c:v>
                </c:pt>
                <c:pt idx="11">
                  <c:v>172.7</c:v>
                </c:pt>
                <c:pt idx="12">
                  <c:v>160.19999999999999</c:v>
                </c:pt>
                <c:pt idx="13">
                  <c:v>146.19999999999999</c:v>
                </c:pt>
                <c:pt idx="14">
                  <c:v>39.700000000000003</c:v>
                </c:pt>
              </c:numCache>
            </c:numRef>
          </c:val>
        </c:ser>
        <c:gapWidth val="45"/>
        <c:axId val="91438464"/>
        <c:axId val="91444352"/>
      </c:barChart>
      <c:catAx>
        <c:axId val="91438464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1444352"/>
        <c:crosses val="autoZero"/>
        <c:auto val="1"/>
        <c:lblAlgn val="ctr"/>
        <c:lblOffset val="100"/>
      </c:catAx>
      <c:valAx>
        <c:axId val="91444352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91438464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4099332839140106"/>
          <c:y val="2.8414591879406599E-2"/>
          <c:w val="0.62638991845812209"/>
          <c:h val="0.943170816241193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234</c:v>
                </c:pt>
                <c:pt idx="1">
                  <c:v>207</c:v>
                </c:pt>
                <c:pt idx="2">
                  <c:v>135</c:v>
                </c:pt>
                <c:pt idx="3">
                  <c:v>51</c:v>
                </c:pt>
                <c:pt idx="4">
                  <c:v>39</c:v>
                </c:pt>
                <c:pt idx="5">
                  <c:v>110</c:v>
                </c:pt>
                <c:pt idx="6">
                  <c:v>111</c:v>
                </c:pt>
                <c:pt idx="7">
                  <c:v>14</c:v>
                </c:pt>
                <c:pt idx="9">
                  <c:v>154</c:v>
                </c:pt>
                <c:pt idx="10">
                  <c:v>201</c:v>
                </c:pt>
                <c:pt idx="11">
                  <c:v>112</c:v>
                </c:pt>
                <c:pt idx="12">
                  <c:v>74</c:v>
                </c:pt>
                <c:pt idx="13">
                  <c:v>102</c:v>
                </c:pt>
                <c:pt idx="14">
                  <c:v>78</c:v>
                </c:pt>
              </c:numCache>
            </c:numRef>
          </c:val>
        </c:ser>
        <c:gapWidth val="46"/>
        <c:axId val="91392256"/>
        <c:axId val="91398144"/>
      </c:barChart>
      <c:catAx>
        <c:axId val="91392256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91398144"/>
        <c:crossesAt val="100"/>
        <c:auto val="1"/>
        <c:lblAlgn val="ctr"/>
        <c:lblOffset val="100"/>
      </c:catAx>
      <c:valAx>
        <c:axId val="91398144"/>
        <c:scaling>
          <c:orientation val="minMax"/>
        </c:scaling>
        <c:delete val="1"/>
        <c:axPos val="t"/>
        <c:numFmt formatCode="0" sourceLinked="1"/>
        <c:tickLblPos val="none"/>
        <c:crossAx val="91392256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4037"/>
          <c:h val="0.943170816241190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292.8</c:v>
                </c:pt>
                <c:pt idx="1">
                  <c:v>239.3</c:v>
                </c:pt>
                <c:pt idx="2">
                  <c:v>127.1</c:v>
                </c:pt>
                <c:pt idx="3">
                  <c:v>88.4</c:v>
                </c:pt>
                <c:pt idx="4">
                  <c:v>47.5</c:v>
                </c:pt>
                <c:pt idx="5">
                  <c:v>127.6</c:v>
                </c:pt>
                <c:pt idx="6">
                  <c:v>110</c:v>
                </c:pt>
                <c:pt idx="7">
                  <c:v>29.5</c:v>
                </c:pt>
                <c:pt idx="9">
                  <c:v>157</c:v>
                </c:pt>
                <c:pt idx="10">
                  <c:v>340.7</c:v>
                </c:pt>
                <c:pt idx="11">
                  <c:v>172.7</c:v>
                </c:pt>
                <c:pt idx="12">
                  <c:v>160.19999999999999</c:v>
                </c:pt>
                <c:pt idx="13">
                  <c:v>146.19999999999999</c:v>
                </c:pt>
                <c:pt idx="14">
                  <c:v>39.700000000000003</c:v>
                </c:pt>
              </c:numCache>
            </c:numRef>
          </c:val>
        </c:ser>
        <c:gapWidth val="45"/>
        <c:axId val="91826048"/>
        <c:axId val="91827584"/>
      </c:barChart>
      <c:catAx>
        <c:axId val="91826048"/>
        <c:scaling>
          <c:orientation val="maxMin"/>
        </c:scaling>
        <c:axPos val="l"/>
        <c:maj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91827584"/>
        <c:crosses val="autoZero"/>
        <c:auto val="1"/>
        <c:lblAlgn val="ctr"/>
        <c:lblOffset val="100"/>
      </c:catAx>
      <c:valAx>
        <c:axId val="91827584"/>
        <c:scaling>
          <c:orientation val="minMax"/>
          <c:min val="0"/>
        </c:scaling>
        <c:delete val="1"/>
        <c:axPos val="b"/>
        <c:numFmt formatCode="0.0" sourceLinked="1"/>
        <c:tickLblPos val="none"/>
        <c:crossAx val="91826048"/>
        <c:crosses val="max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4099332839140106"/>
          <c:y val="2.8414591879406599E-2"/>
          <c:w val="0.62638991845812209"/>
          <c:h val="0.9431708162411931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/>
            </a:solidFill>
            <a:ln w="19050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Val val="1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174</c:v>
                </c:pt>
                <c:pt idx="1">
                  <c:v>164</c:v>
                </c:pt>
                <c:pt idx="2">
                  <c:v>127</c:v>
                </c:pt>
                <c:pt idx="3">
                  <c:v>92</c:v>
                </c:pt>
                <c:pt idx="4">
                  <c:v>30</c:v>
                </c:pt>
                <c:pt idx="5">
                  <c:v>84</c:v>
                </c:pt>
                <c:pt idx="6">
                  <c:v>95</c:v>
                </c:pt>
                <c:pt idx="7">
                  <c:v>24</c:v>
                </c:pt>
                <c:pt idx="9">
                  <c:v>108</c:v>
                </c:pt>
                <c:pt idx="10">
                  <c:v>144</c:v>
                </c:pt>
                <c:pt idx="11">
                  <c:v>88</c:v>
                </c:pt>
                <c:pt idx="12">
                  <c:v>108</c:v>
                </c:pt>
                <c:pt idx="13">
                  <c:v>77</c:v>
                </c:pt>
                <c:pt idx="14">
                  <c:v>58</c:v>
                </c:pt>
              </c:numCache>
            </c:numRef>
          </c:val>
        </c:ser>
        <c:gapWidth val="46"/>
        <c:axId val="91951872"/>
        <c:axId val="91953408"/>
      </c:barChart>
      <c:catAx>
        <c:axId val="91951872"/>
        <c:scaling>
          <c:orientation val="maxMin"/>
        </c:scaling>
        <c:axPos val="l"/>
        <c:maj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91953408"/>
        <c:crossesAt val="100"/>
        <c:auto val="1"/>
        <c:lblAlgn val="ctr"/>
        <c:lblOffset val="100"/>
      </c:catAx>
      <c:valAx>
        <c:axId val="91953408"/>
        <c:scaling>
          <c:orientation val="minMax"/>
        </c:scaling>
        <c:delete val="1"/>
        <c:axPos val="t"/>
        <c:numFmt formatCode="0" sourceLinked="1"/>
        <c:tickLblPos val="none"/>
        <c:crossAx val="91951872"/>
        <c:crossesAt val="1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11.8</c:v>
                </c:pt>
                <c:pt idx="1">
                  <c:v>15.8</c:v>
                </c:pt>
                <c:pt idx="2">
                  <c:v>27.6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10.9</c:v>
                </c:pt>
                <c:pt idx="1">
                  <c:v>13.7</c:v>
                </c:pt>
                <c:pt idx="2">
                  <c:v>22.5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8.9</c:v>
                </c:pt>
                <c:pt idx="1">
                  <c:v>9.4</c:v>
                </c:pt>
                <c:pt idx="2">
                  <c:v>12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16.399999999999999</c:v>
                </c:pt>
                <c:pt idx="1">
                  <c:v>9</c:v>
                </c:pt>
                <c:pt idx="2">
                  <c:v>8.3000000000000007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11.4</c:v>
                </c:pt>
                <c:pt idx="1">
                  <c:v>15.1</c:v>
                </c:pt>
                <c:pt idx="2">
                  <c:v>4.5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10.9</c:v>
                </c:pt>
                <c:pt idx="1">
                  <c:v>14.2</c:v>
                </c:pt>
                <c:pt idx="2">
                  <c:v>12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9.3000000000000007</c:v>
                </c:pt>
                <c:pt idx="1">
                  <c:v>10.9</c:v>
                </c:pt>
                <c:pt idx="2">
                  <c:v>10.4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20.399999999999999</c:v>
                </c:pt>
                <c:pt idx="1">
                  <c:v>11.8</c:v>
                </c:pt>
                <c:pt idx="2">
                  <c:v>2.8</c:v>
                </c:pt>
              </c:numCache>
            </c:numRef>
          </c:val>
        </c:ser>
        <c:gapWidth val="46"/>
        <c:overlap val="100"/>
        <c:serLines/>
        <c:axId val="86070016"/>
        <c:axId val="86071552"/>
      </c:barChart>
      <c:catAx>
        <c:axId val="86070016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6071552"/>
        <c:crosses val="autoZero"/>
        <c:auto val="1"/>
        <c:lblAlgn val="ctr"/>
        <c:lblOffset val="100"/>
      </c:catAx>
      <c:valAx>
        <c:axId val="86071552"/>
        <c:scaling>
          <c:orientation val="maxMin"/>
        </c:scaling>
        <c:delete val="1"/>
        <c:axPos val="l"/>
        <c:numFmt formatCode="0%" sourceLinked="1"/>
        <c:tickLblPos val="none"/>
        <c:crossAx val="86070016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2962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27.9</c:v>
                </c:pt>
                <c:pt idx="1">
                  <c:v>19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24.9</c:v>
                </c:pt>
                <c:pt idx="1">
                  <c:v>19.399999999999999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11.3</c:v>
                </c:pt>
                <c:pt idx="1">
                  <c:v>22.5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9.3000000000000007</c:v>
                </c:pt>
                <c:pt idx="1">
                  <c:v>14.3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 formatCode="0.0">
                  <c:v>4.5999999999999996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11.1</c:v>
                </c:pt>
                <c:pt idx="1">
                  <c:v>10.1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 formatCode="0.0">
                  <c:v>7.7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 formatCode="0.0">
                  <c:v>3.2</c:v>
                </c:pt>
              </c:numCache>
            </c:numRef>
          </c:val>
        </c:ser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6389504"/>
        <c:axId val="86391040"/>
      </c:barChart>
      <c:catAx>
        <c:axId val="8638950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6391040"/>
        <c:crosses val="autoZero"/>
        <c:auto val="1"/>
        <c:lblAlgn val="ctr"/>
        <c:lblOffset val="100"/>
      </c:catAx>
      <c:valAx>
        <c:axId val="86391040"/>
        <c:scaling>
          <c:orientation val="minMax"/>
        </c:scaling>
        <c:delete val="1"/>
        <c:axPos val="t"/>
        <c:numFmt formatCode="0%" sourceLinked="1"/>
        <c:tickLblPos val="none"/>
        <c:crossAx val="86389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866E-2"/>
          <c:w val="0.97970115770886368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11.8</c:v>
                </c:pt>
                <c:pt idx="1">
                  <c:v>15.8</c:v>
                </c:pt>
                <c:pt idx="2">
                  <c:v>34.9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10.9</c:v>
                </c:pt>
                <c:pt idx="1">
                  <c:v>14.2</c:v>
                </c:pt>
                <c:pt idx="2">
                  <c:v>23.6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8.9</c:v>
                </c:pt>
                <c:pt idx="1">
                  <c:v>9.4</c:v>
                </c:pt>
                <c:pt idx="2">
                  <c:v>5.2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</c:formatCode>
                <c:ptCount val="3"/>
                <c:pt idx="0">
                  <c:v>16.399999999999999</c:v>
                </c:pt>
                <c:pt idx="1">
                  <c:v>9.3000000000000007</c:v>
                </c:pt>
                <c:pt idx="2">
                  <c:v>15.4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</c:formatCode>
                <c:ptCount val="3"/>
                <c:pt idx="0">
                  <c:v>11.4</c:v>
                </c:pt>
                <c:pt idx="1">
                  <c:v>14.6</c:v>
                </c:pt>
                <c:pt idx="2">
                  <c:v>3.4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</c:formatCode>
                <c:ptCount val="3"/>
                <c:pt idx="0">
                  <c:v>10.9</c:v>
                </c:pt>
                <c:pt idx="1">
                  <c:v>14</c:v>
                </c:pt>
                <c:pt idx="2">
                  <c:v>6.2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</c:formatCode>
                <c:ptCount val="3"/>
                <c:pt idx="0">
                  <c:v>9.3000000000000007</c:v>
                </c:pt>
                <c:pt idx="1">
                  <c:v>10.8</c:v>
                </c:pt>
                <c:pt idx="2">
                  <c:v>10.4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</c:formatCode>
                <c:ptCount val="3"/>
                <c:pt idx="0">
                  <c:v>20.399999999999999</c:v>
                </c:pt>
                <c:pt idx="1">
                  <c:v>12</c:v>
                </c:pt>
                <c:pt idx="2">
                  <c:v>0.9</c:v>
                </c:pt>
              </c:numCache>
            </c:numRef>
          </c:val>
        </c:ser>
        <c:gapWidth val="46"/>
        <c:overlap val="100"/>
        <c:serLines/>
        <c:axId val="86455040"/>
        <c:axId val="86456576"/>
      </c:barChart>
      <c:catAx>
        <c:axId val="86455040"/>
        <c:scaling>
          <c:orientation val="minMax"/>
        </c:scaling>
        <c:axPos val="t"/>
        <c:maj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6456576"/>
        <c:crosses val="autoZero"/>
        <c:auto val="1"/>
        <c:lblAlgn val="ctr"/>
        <c:lblOffset val="100"/>
      </c:catAx>
      <c:valAx>
        <c:axId val="86456576"/>
        <c:scaling>
          <c:orientation val="maxMin"/>
        </c:scaling>
        <c:delete val="1"/>
        <c:axPos val="l"/>
        <c:numFmt formatCode="0%" sourceLinked="1"/>
        <c:tickLblPos val="none"/>
        <c:crossAx val="86455040"/>
        <c:crosses val="autoZero"/>
        <c:crossBetween val="between"/>
      </c:valAx>
      <c:spPr>
        <a:noFill/>
        <a:ln w="25400">
          <a:noFill/>
        </a:ln>
      </c:spPr>
    </c:plotArea>
    <c:plotVisOnly val="1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1308895279462962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35.700000000000003</c:v>
                </c:pt>
                <c:pt idx="1">
                  <c:v>27.8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24.7</c:v>
                </c:pt>
                <c:pt idx="1">
                  <c:v>32.300000000000004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5</c:v>
                </c:pt>
                <c:pt idx="1">
                  <c:v>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16.399999999999999</c:v>
                </c:pt>
                <c:pt idx="1">
                  <c:v>12.7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  <c:pt idx="0" formatCode="0.0">
                  <c:v>3.4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0.0</c:formatCode>
                <c:ptCount val="2"/>
                <c:pt idx="0">
                  <c:v>6</c:v>
                </c:pt>
                <c:pt idx="1">
                  <c:v>4.5999999999999996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 formatCode="0.0">
                  <c:v>7.9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Лист1!$I$2:$I$3</c:f>
              <c:numCache>
                <c:formatCode>General</c:formatCode>
                <c:ptCount val="2"/>
                <c:pt idx="0" formatCode="0.0">
                  <c:v>1</c:v>
                </c:pt>
              </c:numCache>
            </c:numRef>
          </c:val>
        </c:ser>
        <c:gapWidth val="56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6795008"/>
        <c:axId val="86796544"/>
      </c:barChart>
      <c:catAx>
        <c:axId val="86795008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6796544"/>
        <c:crosses val="autoZero"/>
        <c:auto val="1"/>
        <c:lblAlgn val="ctr"/>
        <c:lblOffset val="100"/>
      </c:catAx>
      <c:valAx>
        <c:axId val="86796544"/>
        <c:scaling>
          <c:orientation val="minMax"/>
        </c:scaling>
        <c:delete val="1"/>
        <c:axPos val="t"/>
        <c:numFmt formatCode="0%" sourceLinked="1"/>
        <c:tickLblPos val="none"/>
        <c:crossAx val="867950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866E-2"/>
          <c:w val="0.97970115770886368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7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9.6</c:v>
                </c:pt>
                <c:pt idx="1">
                  <c:v>13.7</c:v>
                </c:pt>
                <c:pt idx="2">
                  <c:v>14.8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</c:v>
                </c:pt>
                <c:pt idx="1">
                  <c:v>22.3</c:v>
                </c:pt>
                <c:pt idx="2">
                  <c:v>32.1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14.5</c:v>
                </c:pt>
                <c:pt idx="1">
                  <c:v>18.5</c:v>
                </c:pt>
                <c:pt idx="2">
                  <c:v>16.3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20.399999999999999</c:v>
                </c:pt>
                <c:pt idx="1">
                  <c:v>13.9</c:v>
                </c:pt>
                <c:pt idx="2">
                  <c:v>15.1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13.4</c:v>
                </c:pt>
                <c:pt idx="1">
                  <c:v>17.899999999999999</c:v>
                </c:pt>
                <c:pt idx="2">
                  <c:v>13.8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6.5</c:v>
                </c:pt>
                <c:pt idx="2">
                  <c:v>3.7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21</c:v>
                </c:pt>
                <c:pt idx="1">
                  <c:v>7</c:v>
                </c:pt>
                <c:pt idx="2">
                  <c:v>3.9</c:v>
                </c:pt>
              </c:numCache>
            </c:numRef>
          </c:val>
        </c:ser>
        <c:gapWidth val="47"/>
        <c:overlap val="100"/>
        <c:serLines/>
        <c:axId val="86982016"/>
        <c:axId val="86992000"/>
      </c:barChart>
      <c:catAx>
        <c:axId val="86982016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6992000"/>
        <c:crosses val="autoZero"/>
        <c:auto val="1"/>
        <c:lblAlgn val="ctr"/>
        <c:lblOffset val="100"/>
      </c:catAx>
      <c:valAx>
        <c:axId val="86992000"/>
        <c:scaling>
          <c:orientation val="maxMin"/>
        </c:scaling>
        <c:delete val="1"/>
        <c:axPos val="l"/>
        <c:numFmt formatCode="0%" sourceLinked="1"/>
        <c:tickLblPos val="none"/>
        <c:crossAx val="86982016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758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16.8</c:v>
                </c:pt>
                <c:pt idx="1">
                  <c:v>18.8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33.6</c:v>
                </c:pt>
                <c:pt idx="1">
                  <c:v>32.1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15</c:v>
                </c:pt>
                <c:pt idx="1">
                  <c:v>14.5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13.8</c:v>
                </c:pt>
                <c:pt idx="1">
                  <c:v>15.6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14.5</c:v>
                </c:pt>
                <c:pt idx="1">
                  <c:v>11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 formatCode="0.0">
                  <c:v>2.9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 formatCode="0.0">
                  <c:v>3</c:v>
                </c:pt>
              </c:numCache>
            </c:numRef>
          </c:val>
        </c:ser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7148032"/>
        <c:axId val="87149568"/>
      </c:barChart>
      <c:catAx>
        <c:axId val="87148032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7149568"/>
        <c:crosses val="autoZero"/>
        <c:auto val="1"/>
        <c:lblAlgn val="ctr"/>
        <c:lblOffset val="100"/>
      </c:catAx>
      <c:valAx>
        <c:axId val="87149568"/>
        <c:scaling>
          <c:orientation val="minMax"/>
        </c:scaling>
        <c:delete val="1"/>
        <c:axPos val="t"/>
        <c:numFmt formatCode="0%" sourceLinked="1"/>
        <c:tickLblPos val="none"/>
        <c:crossAx val="871480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499968E-2"/>
          <c:y val="1.549886829785828E-2"/>
          <c:w val="0.96630747365013236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76"/>
        </c:manualLayout>
      </c:layout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</c:formatCode>
                <c:ptCount val="3"/>
                <c:pt idx="0">
                  <c:v>9.6</c:v>
                </c:pt>
                <c:pt idx="1">
                  <c:v>13.5</c:v>
                </c:pt>
                <c:pt idx="2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</c:formatCode>
                <c:ptCount val="3"/>
                <c:pt idx="0">
                  <c:v>16</c:v>
                </c:pt>
                <c:pt idx="1">
                  <c:v>23.1</c:v>
                </c:pt>
                <c:pt idx="2">
                  <c:v>27.6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</c:formatCode>
                <c:ptCount val="3"/>
                <c:pt idx="0">
                  <c:v>14.5</c:v>
                </c:pt>
                <c:pt idx="1">
                  <c:v>17.899999999999999</c:v>
                </c:pt>
                <c:pt idx="2">
                  <c:v>23.1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</c:formatCode>
                <c:ptCount val="3"/>
                <c:pt idx="0">
                  <c:v>20.399999999999999</c:v>
                </c:pt>
                <c:pt idx="1">
                  <c:v>14.5</c:v>
                </c:pt>
                <c:pt idx="2">
                  <c:v>10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</c:formatCode>
                <c:ptCount val="3"/>
                <c:pt idx="0">
                  <c:v>13.4</c:v>
                </c:pt>
                <c:pt idx="1">
                  <c:v>17.399999999999999</c:v>
                </c:pt>
                <c:pt idx="2">
                  <c:v>13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</c:formatCode>
                <c:ptCount val="3"/>
                <c:pt idx="0">
                  <c:v>4.8</c:v>
                </c:pt>
                <c:pt idx="1">
                  <c:v>6.5</c:v>
                </c:pt>
                <c:pt idx="2">
                  <c:v>1.7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showVal val="1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</c:formatCode>
                <c:ptCount val="3"/>
                <c:pt idx="0">
                  <c:v>21</c:v>
                </c:pt>
                <c:pt idx="1">
                  <c:v>6.9</c:v>
                </c:pt>
                <c:pt idx="2">
                  <c:v>14.7</c:v>
                </c:pt>
              </c:numCache>
            </c:numRef>
          </c:val>
        </c:ser>
        <c:gapWidth val="47"/>
        <c:overlap val="100"/>
        <c:serLines/>
        <c:axId val="87301120"/>
        <c:axId val="87302912"/>
      </c:barChart>
      <c:catAx>
        <c:axId val="87301120"/>
        <c:scaling>
          <c:orientation val="minMax"/>
        </c:scaling>
        <c:axPos val="t"/>
        <c:maj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87302912"/>
        <c:crosses val="autoZero"/>
        <c:auto val="1"/>
        <c:lblAlgn val="ctr"/>
        <c:lblOffset val="100"/>
      </c:catAx>
      <c:valAx>
        <c:axId val="87302912"/>
        <c:scaling>
          <c:orientation val="maxMin"/>
        </c:scaling>
        <c:delete val="1"/>
        <c:axPos val="l"/>
        <c:numFmt formatCode="0%" sourceLinked="1"/>
        <c:tickLblPos val="none"/>
        <c:crossAx val="87301120"/>
        <c:crosses val="autoZero"/>
        <c:crossBetween val="between"/>
      </c:valAx>
    </c:plotArea>
    <c:plotVisOnly val="1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588025101711758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10.3</c:v>
                </c:pt>
                <c:pt idx="1">
                  <c:v>20.8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Лист1!$C$2:$C$3</c:f>
              <c:numCache>
                <c:formatCode>0.0</c:formatCode>
                <c:ptCount val="2"/>
                <c:pt idx="0">
                  <c:v>28.7</c:v>
                </c:pt>
                <c:pt idx="1">
                  <c:v>22.5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Лист1!$D$2:$D$3</c:f>
              <c:numCache>
                <c:formatCode>0.0</c:formatCode>
                <c:ptCount val="2"/>
                <c:pt idx="0">
                  <c:v>23.3</c:v>
                </c:pt>
                <c:pt idx="1">
                  <c:v>10.5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Лист1!$E$2:$E$3</c:f>
              <c:numCache>
                <c:formatCode>0.0</c:formatCode>
                <c:ptCount val="2"/>
                <c:pt idx="0">
                  <c:v>9.7000000000000011</c:v>
                </c:pt>
                <c:pt idx="1">
                  <c:v>16.7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Лист1!$F$2:$F$3</c:f>
              <c:numCache>
                <c:formatCode>0.0</c:formatCode>
                <c:ptCount val="2"/>
                <c:pt idx="0">
                  <c:v>13.5</c:v>
                </c:pt>
                <c:pt idx="1">
                  <c:v>19.5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Лист1!$G$2:$G$3</c:f>
              <c:numCache>
                <c:formatCode>General</c:formatCode>
                <c:ptCount val="2"/>
                <c:pt idx="0" formatCode="0.0">
                  <c:v>1.5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Россия 100 k+</c:v>
                </c:pt>
                <c:pt idx="1">
                  <c:v>Москва</c:v>
                </c:pt>
              </c:strCache>
            </c:strRef>
          </c:cat>
          <c:val>
            <c:numRef>
              <c:f>Лист1!$H$2:$H$3</c:f>
              <c:numCache>
                <c:formatCode>General</c:formatCode>
                <c:ptCount val="2"/>
                <c:pt idx="0" formatCode="0.0">
                  <c:v>12.7</c:v>
                </c:pt>
              </c:numCache>
            </c:numRef>
          </c:val>
        </c:ser>
        <c:gapWidth val="55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87520384"/>
        <c:axId val="87521920"/>
      </c:barChart>
      <c:catAx>
        <c:axId val="8752038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87521920"/>
        <c:crosses val="autoZero"/>
        <c:auto val="1"/>
        <c:lblAlgn val="ctr"/>
        <c:lblOffset val="100"/>
      </c:catAx>
      <c:valAx>
        <c:axId val="87521920"/>
        <c:scaling>
          <c:orientation val="minMax"/>
        </c:scaling>
        <c:delete val="1"/>
        <c:axPos val="t"/>
        <c:numFmt formatCode="0%" sourceLinked="1"/>
        <c:tickLblPos val="none"/>
        <c:crossAx val="8752038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499968E-2"/>
          <c:y val="1.549886829785828E-2"/>
          <c:w val="0.96630747365013236"/>
          <c:h val="7.2328052056671394E-2"/>
        </c:manualLayout>
      </c:layout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C8FFF-C5EF-46BD-A981-8C32DEE4E679}" type="datetimeFigureOut">
              <a:rPr lang="ru-RU" smtClean="0"/>
              <a:pPr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1D4969-2641-4108-8A0E-3E5CB80149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2D285E0-8E53-42B1-85E1-D8D44A403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12D285E0-8E53-42B1-85E1-D8D44A403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12D285E0-8E53-42B1-85E1-D8D44A403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D285E0-8E53-42B1-85E1-D8D44A403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12D285E0-8E53-42B1-85E1-D8D44A40347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12D285E0-8E53-42B1-85E1-D8D44A40347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Январь 2013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  <p:sp>
        <p:nvSpPr>
          <p:cNvPr id="4" name="Title_2"/>
          <p:cNvSpPr txBox="1">
            <a:spLocks/>
          </p:cNvSpPr>
          <p:nvPr/>
        </p:nvSpPr>
        <p:spPr bwMode="auto">
          <a:xfrm>
            <a:off x="276224" y="3638550"/>
            <a:ext cx="5073651" cy="163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5200" rIns="2772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j-ea"/>
                <a:cs typeface="Arial" pitchFamily="34" charset="0"/>
              </a:rPr>
              <a:t>Россия 0+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0525" y="1924049"/>
          <a:ext cx="1238250" cy="38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25503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Январь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0525" y="1924049"/>
          <a:ext cx="1238250" cy="38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25503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Январь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smtClean="0">
                <a:latin typeface="Arial"/>
              </a:rPr>
              <a:t>Россия 0+, Январь 2013,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smtClean="0">
                <a:latin typeface="Arial"/>
              </a:rPr>
              <a:t>Россия 0+, Январь 2013,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rgbClr val="E02A8F"/>
                </a:solidFill>
                <a:latin typeface="Arial"/>
              </a:rPr>
              <a:pPr/>
              <a:t>14</a:t>
            </a:fld>
            <a:endParaRPr lang="ru-RU">
              <a:solidFill>
                <a:srgbClr val="E02A8F"/>
              </a:solidFill>
              <a:latin typeface="Arial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ru-RU"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Январь 2013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31875"/>
          <a:ext cx="5438378" cy="4735283"/>
        </p:xfrm>
        <a:graphic>
          <a:graphicData uri="http://schemas.openxmlformats.org/drawingml/2006/table">
            <a:tbl>
              <a:tblPr/>
              <a:tblGrid>
                <a:gridCol w="1344611"/>
                <a:gridCol w="1371600"/>
                <a:gridCol w="907389"/>
                <a:gridCol w="907389"/>
                <a:gridCol w="907389"/>
              </a:tblGrid>
              <a:tr h="400608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9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Москва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1 062.2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922.3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184.3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1.0%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2.1%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50.3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56.6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56.4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435.3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391.6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72.2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0.8%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27.3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33.6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138.5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129.5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25.0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0.2%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Minutes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dirty="0" smtClean="0">
                <a:latin typeface="Arial"/>
              </a:rPr>
              <a:t>Динамика аудитории </a:t>
            </a:r>
            <a:r>
              <a:rPr lang="en-US" sz="1800" dirty="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1062
 тыс.чел.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435
 тыс.чел.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138
 тыс.чел.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790963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Январь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Январь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Январь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Январь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Январь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Январь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4</TotalTime>
  <Words>561</Words>
  <Application>Microsoft Office PowerPoint</Application>
  <PresentationFormat>Экран (4:3)</PresentationFormat>
  <Paragraphs>168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Январь 2013 </vt:lpstr>
      <vt:lpstr>Аудитория Drive.ru  Январь 2013,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Январь 2013 </dc:title>
  <dc:creator>Olesya.Reztsova</dc:creator>
  <cp:lastModifiedBy>Nailya.Sadykova</cp:lastModifiedBy>
  <cp:revision>4</cp:revision>
  <dcterms:created xsi:type="dcterms:W3CDTF">2013-03-05T13:30:04Z</dcterms:created>
  <dcterms:modified xsi:type="dcterms:W3CDTF">2013-03-12T07:34:32Z</dcterms:modified>
</cp:coreProperties>
</file>